
<file path=[Content_Types].xml><?xml version="1.0" encoding="utf-8"?>
<Types xmlns="http://schemas.openxmlformats.org/package/2006/content-types">
  <Override PartName="/ppt/slideLayouts/slideLayout8.xml" ContentType="application/vnd.openxmlformats-officedocument.presentationml.slideLayout+xml"/>
  <Override PartName="/ppt/slides/slide68.xml" ContentType="application/vnd.openxmlformats-officedocument.presentationml.slide+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slides/slide66.xml" ContentType="application/vnd.openxmlformats-officedocument.presentationml.slide+xml"/>
  <Override PartName="/ppt/slides/slide85.xml" ContentType="application/vnd.openxmlformats-officedocument.presentationml.slide+xml"/>
  <Override PartName="/ppt/notesSlides/notesSlide11.xml" ContentType="application/vnd.openxmlformats-officedocument.presentationml.notesSlide+xml"/>
  <Override PartName="/ppt/slides/slide30.xml" ContentType="application/vnd.openxmlformats-officedocument.presentationml.slide+xml"/>
  <Override PartName="/ppt/notesSlides/notesSlide9.xml" ContentType="application/vnd.openxmlformats-officedocument.presentationml.notesSlide+xml"/>
  <Override PartName="/docProps/app.xml" ContentType="application/vnd.openxmlformats-officedocument.extended-properties+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notesSlides/notesSlide32.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charts/chart3.xml" ContentType="application/vnd.openxmlformats-officedocument.drawingml.chart+xml"/>
  <Override PartName="/ppt/charts/chart2.xml" ContentType="application/vnd.openxmlformats-officedocument.drawingml.char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slides/slide62.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Default Extension="pict" ContentType="image/pict"/>
  <Override PartName="/ppt/slides/slide87.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notesSlides/notesSlide6.xml" ContentType="application/vnd.openxmlformats-officedocument.presentationml.notesSlide+xml"/>
  <Override PartName="/ppt/notesSlides/notesSlide35.xml" ContentType="application/vnd.openxmlformats-officedocument.presentationml.notes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slides/slide78.xml" ContentType="application/vnd.openxmlformats-officedocument.presentationml.slide+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slides/slide10.xml" ContentType="application/vnd.openxmlformats-officedocument.presentationml.slide+xml"/>
  <Override PartName="/ppt/charts/chart4.xml" ContentType="application/vnd.openxmlformats-officedocument.drawingml.chart+xml"/>
  <Override PartName="/ppt/slides/slide33.xml" ContentType="application/vnd.openxmlformats-officedocument.presentationml.slide+xml"/>
  <Override PartName="/ppt/presProps.xml" ContentType="application/vnd.openxmlformats-officedocument.presentationml.presProps+xml"/>
  <Default Extension="vml" ContentType="application/vnd.openxmlformats-officedocument.vmlDrawing"/>
  <Override PartName="/ppt/notesSlides/notesSlide18.xml" ContentType="application/vnd.openxmlformats-officedocument.presentationml.notesSlide+xml"/>
  <Default Extension="png" ContentType="image/png"/>
  <Override PartName="/ppt/slides/slide83.xml" ContentType="application/vnd.openxmlformats-officedocument.presentationml.slide+xml"/>
  <Override PartName="/ppt/slides/slide27.xml" ContentType="application/vnd.openxmlformats-officedocument.presentationml.slide+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slides/slide53.xml" ContentType="application/vnd.openxmlformats-officedocument.presentationml.slide+xml"/>
  <Override PartName="/ppt/slides/slide76.xml" ContentType="application/vnd.openxmlformats-officedocument.presentationml.slide+xml"/>
  <Override PartName="/ppt/notesSlides/notesSlide24.xml" ContentType="application/vnd.openxmlformats-officedocument.presentationml.notesSlide+xml"/>
  <Override PartName="/ppt/slides/slide55.xml" ContentType="application/vnd.openxmlformats-officedocument.presentationml.slide+xml"/>
  <Override PartName="/ppt/slides/slide67.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Default Extension="xls" ContentType="application/vnd.ms-excel"/>
  <Override PartName="/ppt/notesSlides/notesSlide28.xml" ContentType="application/vnd.openxmlformats-officedocument.presentationml.notesSlide+xml"/>
  <Override PartName="/ppt/theme/theme2.xml" ContentType="application/vnd.openxmlformats-officedocument.theme+xml"/>
  <Override PartName="/ppt/slides/slide84.xml" ContentType="application/vnd.openxmlformats-officedocument.presentationml.slide+xml"/>
  <Override PartName="/ppt/notesSlides/notesSlide27.xml" ContentType="application/vnd.openxmlformats-officedocument.presentationml.notesSlide+xml"/>
  <Override PartName="/ppt/slides/slide2.xml" ContentType="application/vnd.openxmlformats-officedocument.presentationml.slide+xml"/>
  <Override PartName="/ppt/slides/slide80.xml" ContentType="application/vnd.openxmlformats-officedocument.presentationml.slide+xml"/>
  <Override PartName="/ppt/slides/slide69.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notesSlides/notesSlide34.xml" ContentType="application/vnd.openxmlformats-officedocument.presentationml.notesSlide+xml"/>
  <Override PartName="/ppt/drawings/drawing1.xml" ContentType="application/vnd.openxmlformats-officedocument.drawingml.chartshapes+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Override PartName="/ppt/slides/slide58.xml" ContentType="application/vnd.openxmlformats-officedocument.presentationml.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slides/slide86.xml" ContentType="application/vnd.openxmlformats-officedocument.presentationml.slide+xml"/>
  <Override PartName="/ppt/notesSlides/notesSlide7.xml" ContentType="application/vnd.openxmlformats-officedocument.presentationml.notesSlide+xml"/>
  <Override PartName="/ppt/slides/slide81.xml" ContentType="application/vnd.openxmlformats-officedocument.presentationml.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63.xml" ContentType="application/vnd.openxmlformats-officedocument.presentationml.slide+xml"/>
  <Default Extension="doc" ContentType="application/msword"/>
  <Override PartName="/ppt/slides/slide14.xml" ContentType="application/vnd.openxmlformats-officedocument.presentationml.slide+xml"/>
  <Override PartName="/ppt/slides/slide40.xml" ContentType="application/vnd.openxmlformats-officedocument.presentationml.slide+xml"/>
  <Override PartName="/ppt/slides/slide82.xml" ContentType="application/vnd.openxmlformats-officedocument.presentationml.slide+xml"/>
  <Override PartName="/ppt/slides/slide34.xml" ContentType="application/vnd.openxmlformats-officedocument.presentationml.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70.xml" ContentType="application/vnd.openxmlformats-officedocument.presentationml.slide+xml"/>
  <Override PartName="/ppt/slides/slide88.xml" ContentType="application/vnd.openxmlformats-officedocument.presentationml.slide+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77.xml" ContentType="application/vnd.openxmlformats-officedocument.presentationml.slide+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Override PartName="/ppt/slides/slide79.xml" ContentType="application/vnd.openxmlformats-officedocument.presentationml.slide+xml"/>
  <Default Extension="jpeg" ContentType="image/jpeg"/>
  <Override PartName="/ppt/slides/slide64.xml" ContentType="application/vnd.openxmlformats-officedocument.presentationml.slide+xml"/>
  <Override PartName="/ppt/notesSlides/notesSlide33.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Default Extension="tiff" ContentType="image/tiff"/>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72.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73.xml" ContentType="application/vnd.openxmlformats-officedocument.presentationml.slide+xml"/>
  <Override PartName="/ppt/slides/slide32.xml" ContentType="application/vnd.openxmlformats-officedocument.presentationml.slide+xml"/>
  <Override PartName="/ppt/notesSlides/notesSlide30.xml" ContentType="application/vnd.openxmlformats-officedocument.presentationml.notesSlide+xml"/>
  <Override PartName="/ppt/slides/slide71.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notesSlides/notesSlide20.xml" ContentType="application/vnd.openxmlformats-officedocument.presentationml.notesSlide+xml"/>
  <Default Extension="pdf" ContentType="application/pdf"/>
  <Override PartName="/ppt/slides/slide29.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90"/>
  </p:notesMasterIdLst>
  <p:sldIdLst>
    <p:sldId id="307" r:id="rId2"/>
    <p:sldId id="324" r:id="rId3"/>
    <p:sldId id="318" r:id="rId4"/>
    <p:sldId id="406" r:id="rId5"/>
    <p:sldId id="407" r:id="rId6"/>
    <p:sldId id="325" r:id="rId7"/>
    <p:sldId id="257" r:id="rId8"/>
    <p:sldId id="258" r:id="rId9"/>
    <p:sldId id="259" r:id="rId10"/>
    <p:sldId id="260" r:id="rId11"/>
    <p:sldId id="261" r:id="rId12"/>
    <p:sldId id="262" r:id="rId13"/>
    <p:sldId id="373" r:id="rId14"/>
    <p:sldId id="374" r:id="rId15"/>
    <p:sldId id="375" r:id="rId16"/>
    <p:sldId id="396" r:id="rId17"/>
    <p:sldId id="315" r:id="rId18"/>
    <p:sldId id="316" r:id="rId19"/>
    <p:sldId id="264" r:id="rId20"/>
    <p:sldId id="383" r:id="rId21"/>
    <p:sldId id="397" r:id="rId22"/>
    <p:sldId id="308" r:id="rId23"/>
    <p:sldId id="309" r:id="rId24"/>
    <p:sldId id="312" r:id="rId25"/>
    <p:sldId id="398" r:id="rId26"/>
    <p:sldId id="410" r:id="rId27"/>
    <p:sldId id="320" r:id="rId28"/>
    <p:sldId id="368" r:id="rId29"/>
    <p:sldId id="321" r:id="rId30"/>
    <p:sldId id="322" r:id="rId31"/>
    <p:sldId id="323" r:id="rId32"/>
    <p:sldId id="369" r:id="rId33"/>
    <p:sldId id="283" r:id="rId34"/>
    <p:sldId id="359" r:id="rId35"/>
    <p:sldId id="285" r:id="rId36"/>
    <p:sldId id="286" r:id="rId37"/>
    <p:sldId id="370" r:id="rId38"/>
    <p:sldId id="292" r:id="rId39"/>
    <p:sldId id="302" r:id="rId40"/>
    <p:sldId id="399" r:id="rId41"/>
    <p:sldId id="265" r:id="rId42"/>
    <p:sldId id="266" r:id="rId43"/>
    <p:sldId id="269" r:id="rId44"/>
    <p:sldId id="270" r:id="rId45"/>
    <p:sldId id="271" r:id="rId46"/>
    <p:sldId id="272" r:id="rId47"/>
    <p:sldId id="379" r:id="rId48"/>
    <p:sldId id="360" r:id="rId49"/>
    <p:sldId id="361" r:id="rId50"/>
    <p:sldId id="380" r:id="rId51"/>
    <p:sldId id="362" r:id="rId52"/>
    <p:sldId id="327" r:id="rId53"/>
    <p:sldId id="328" r:id="rId54"/>
    <p:sldId id="364" r:id="rId55"/>
    <p:sldId id="365" r:id="rId56"/>
    <p:sldId id="363" r:id="rId57"/>
    <p:sldId id="329" r:id="rId58"/>
    <p:sldId id="384" r:id="rId59"/>
    <p:sldId id="385" r:id="rId60"/>
    <p:sldId id="386" r:id="rId61"/>
    <p:sldId id="387" r:id="rId62"/>
    <p:sldId id="388" r:id="rId63"/>
    <p:sldId id="389" r:id="rId64"/>
    <p:sldId id="390" r:id="rId65"/>
    <p:sldId id="391" r:id="rId66"/>
    <p:sldId id="330" r:id="rId67"/>
    <p:sldId id="331" r:id="rId68"/>
    <p:sldId id="400" r:id="rId69"/>
    <p:sldId id="371" r:id="rId70"/>
    <p:sldId id="326" r:id="rId71"/>
    <p:sldId id="392" r:id="rId72"/>
    <p:sldId id="393" r:id="rId73"/>
    <p:sldId id="394" r:id="rId74"/>
    <p:sldId id="401" r:id="rId75"/>
    <p:sldId id="402" r:id="rId76"/>
    <p:sldId id="403" r:id="rId77"/>
    <p:sldId id="404" r:id="rId78"/>
    <p:sldId id="333" r:id="rId79"/>
    <p:sldId id="334" r:id="rId80"/>
    <p:sldId id="332" r:id="rId81"/>
    <p:sldId id="405" r:id="rId82"/>
    <p:sldId id="378" r:id="rId83"/>
    <p:sldId id="381" r:id="rId84"/>
    <p:sldId id="382" r:id="rId85"/>
    <p:sldId id="395" r:id="rId86"/>
    <p:sldId id="408" r:id="rId87"/>
    <p:sldId id="409" r:id="rId88"/>
    <p:sldId id="319" r:id="rId8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6B38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showOutlineIcons="0">
    <p:restoredLeft sz="15620"/>
    <p:restoredTop sz="94660"/>
  </p:normalViewPr>
  <p:slideViewPr>
    <p:cSldViewPr snapToObjects="1">
      <p:cViewPr varScale="1">
        <p:scale>
          <a:sx n="98" d="100"/>
          <a:sy n="98" d="100"/>
        </p:scale>
        <p:origin x="-49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392"/>
    </p:cViewPr>
  </p:sorter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95" Type="http://schemas.openxmlformats.org/officeDocument/2006/relationships/tableStyles" Target="tableStyles.xml"/><Relationship Id="rId60" Type="http://schemas.openxmlformats.org/officeDocument/2006/relationships/slide" Target="slides/slide59.xml"/><Relationship Id="rId39" Type="http://schemas.openxmlformats.org/officeDocument/2006/relationships/slide" Target="slides/slide38.xml"/><Relationship Id="rId70" Type="http://schemas.openxmlformats.org/officeDocument/2006/relationships/slide" Target="slides/slide69.xml"/><Relationship Id="rId7" Type="http://schemas.openxmlformats.org/officeDocument/2006/relationships/slide" Target="slides/slide6.xml"/><Relationship Id="rId43" Type="http://schemas.openxmlformats.org/officeDocument/2006/relationships/slide" Target="slides/slide42.xml"/><Relationship Id="rId74" Type="http://schemas.openxmlformats.org/officeDocument/2006/relationships/slide" Target="slides/slide73.xml"/><Relationship Id="rId25" Type="http://schemas.openxmlformats.org/officeDocument/2006/relationships/slide" Target="slides/slide24.xml"/><Relationship Id="rId94" Type="http://schemas.openxmlformats.org/officeDocument/2006/relationships/theme" Target="theme/theme1.xml"/><Relationship Id="rId10" Type="http://schemas.openxmlformats.org/officeDocument/2006/relationships/slide" Target="slides/slide9.xml"/><Relationship Id="rId90" Type="http://schemas.openxmlformats.org/officeDocument/2006/relationships/notesMaster" Target="notesMasters/notesMaster1.xml"/><Relationship Id="rId50" Type="http://schemas.openxmlformats.org/officeDocument/2006/relationships/slide" Target="slides/slide49.xml"/><Relationship Id="rId77" Type="http://schemas.openxmlformats.org/officeDocument/2006/relationships/slide" Target="slides/slide76.xml"/><Relationship Id="rId63" Type="http://schemas.openxmlformats.org/officeDocument/2006/relationships/slide" Target="slides/slide62.xml"/><Relationship Id="rId17" Type="http://schemas.openxmlformats.org/officeDocument/2006/relationships/slide" Target="slides/slide16.xml"/><Relationship Id="rId85" Type="http://schemas.openxmlformats.org/officeDocument/2006/relationships/slide" Target="slides/slide84.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71" Type="http://schemas.openxmlformats.org/officeDocument/2006/relationships/slide" Target="slides/slide70.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92" Type="http://schemas.openxmlformats.org/officeDocument/2006/relationships/presProps" Target="presProps.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slide" Target="slides/slide72.xml"/><Relationship Id="rId89" Type="http://schemas.openxmlformats.org/officeDocument/2006/relationships/slide" Target="slides/slide88.xml"/><Relationship Id="rId88" Type="http://schemas.openxmlformats.org/officeDocument/2006/relationships/slide" Target="slides/slide87.xml"/><Relationship Id="rId87" Type="http://schemas.openxmlformats.org/officeDocument/2006/relationships/slide" Target="slides/slide86.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82" Type="http://schemas.openxmlformats.org/officeDocument/2006/relationships/slide" Target="slides/slide81.xml"/><Relationship Id="rId69" Type="http://schemas.openxmlformats.org/officeDocument/2006/relationships/slide" Target="slides/slide68.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slide" Target="slides/slide65.xml"/><Relationship Id="rId36" Type="http://schemas.openxmlformats.org/officeDocument/2006/relationships/slide" Target="slides/slide35.xml"/><Relationship Id="rId72" Type="http://schemas.openxmlformats.org/officeDocument/2006/relationships/slide" Target="slides/slide71.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75" Type="http://schemas.openxmlformats.org/officeDocument/2006/relationships/slide" Target="slides/slide74.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slide" Target="slides/slide64.xml"/><Relationship Id="rId67" Type="http://schemas.openxmlformats.org/officeDocument/2006/relationships/slide" Target="slides/slide66.xml"/><Relationship Id="rId54" Type="http://schemas.openxmlformats.org/officeDocument/2006/relationships/slide" Target="slides/slide53.xml"/><Relationship Id="rId12" Type="http://schemas.openxmlformats.org/officeDocument/2006/relationships/slide" Target="slides/slide11.xml"/><Relationship Id="rId76" Type="http://schemas.openxmlformats.org/officeDocument/2006/relationships/slide" Target="slides/slide75.xml"/><Relationship Id="rId79" Type="http://schemas.openxmlformats.org/officeDocument/2006/relationships/slide" Target="slides/slide78.xml"/><Relationship Id="rId80" Type="http://schemas.openxmlformats.org/officeDocument/2006/relationships/slide" Target="slides/slide79.xml"/><Relationship Id="rId81" Type="http://schemas.openxmlformats.org/officeDocument/2006/relationships/slide" Target="slides/slide80.xml"/><Relationship Id="rId3" Type="http://schemas.openxmlformats.org/officeDocument/2006/relationships/slide" Target="slides/slide2.xml"/><Relationship Id="rId86" Type="http://schemas.openxmlformats.org/officeDocument/2006/relationships/slide" Target="slides/slide85.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84" Type="http://schemas.openxmlformats.org/officeDocument/2006/relationships/slide" Target="slides/slide83.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slide" Target="slides/slide67.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91" Type="http://schemas.openxmlformats.org/officeDocument/2006/relationships/printerSettings" Target="printerSettings/printerSettings1.bin"/><Relationship Id="rId83" Type="http://schemas.openxmlformats.org/officeDocument/2006/relationships/slide" Target="slides/slide82.xml"/><Relationship Id="rId93" Type="http://schemas.openxmlformats.org/officeDocument/2006/relationships/viewProps" Target="viewProps.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78" Type="http://schemas.openxmlformats.org/officeDocument/2006/relationships/slide" Target="slides/slide77.xml"/><Relationship Id="rId22" Type="http://schemas.openxmlformats.org/officeDocument/2006/relationships/slide" Target="slides/slide21.xml"/><Relationship Id="rId21" Type="http://schemas.openxmlformats.org/officeDocument/2006/relationships/slide" Target="slides/slide20.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gillian:Desktop:Workbook2.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gillian:Desktop:Labov%20EU%20NWAV38.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11841469816273"/>
          <c:y val="0.0509259259259259"/>
          <c:w val="0.839918635170604"/>
          <c:h val="0.799648950131234"/>
        </c:manualLayout>
      </c:layout>
      <c:lineChart>
        <c:grouping val="standard"/>
        <c:ser>
          <c:idx val="0"/>
          <c:order val="0"/>
          <c:tx>
            <c:strRef>
              <c:f>Sheet1!$B$39</c:f>
              <c:strCache>
                <c:ptCount val="1"/>
                <c:pt idx="0">
                  <c:v>Janet Gaynor 1937</c:v>
                </c:pt>
              </c:strCache>
            </c:strRef>
          </c:tx>
          <c:spPr>
            <a:ln w="31750">
              <a:solidFill>
                <a:schemeClr val="tx1"/>
              </a:solidFill>
            </a:ln>
          </c:spPr>
          <c:marker>
            <c:symbol val="circle"/>
            <c:size val="10"/>
            <c:spPr>
              <a:solidFill>
                <a:schemeClr val="bg1">
                  <a:lumMod val="75000"/>
                </a:schemeClr>
              </a:solidFill>
              <a:ln>
                <a:solidFill>
                  <a:schemeClr val="tx1"/>
                </a:solidFill>
              </a:ln>
            </c:spPr>
          </c:marker>
          <c:cat>
            <c:strRef>
              <c:f>Sheet1!$C$38:$D$38</c:f>
              <c:strCache>
                <c:ptCount val="2"/>
                <c:pt idx="0">
                  <c:v>"Struggling actress"</c:v>
                </c:pt>
                <c:pt idx="1">
                  <c:v>"After stardom"</c:v>
                </c:pt>
              </c:strCache>
            </c:strRef>
          </c:cat>
          <c:val>
            <c:numRef>
              <c:f>Sheet1!$C$39:$D$39</c:f>
              <c:numCache>
                <c:formatCode>0%</c:formatCode>
                <c:ptCount val="2"/>
                <c:pt idx="0">
                  <c:v>0.72</c:v>
                </c:pt>
                <c:pt idx="1">
                  <c:v>0.89</c:v>
                </c:pt>
              </c:numCache>
            </c:numRef>
          </c:val>
        </c:ser>
        <c:ser>
          <c:idx val="1"/>
          <c:order val="1"/>
          <c:tx>
            <c:strRef>
              <c:f>Sheet1!$B$40</c:f>
              <c:strCache>
                <c:ptCount val="1"/>
                <c:pt idx="0">
                  <c:v>Judy Garland 1954</c:v>
                </c:pt>
              </c:strCache>
            </c:strRef>
          </c:tx>
          <c:spPr>
            <a:ln w="31750">
              <a:solidFill>
                <a:schemeClr val="tx1"/>
              </a:solidFill>
            </a:ln>
          </c:spPr>
          <c:marker>
            <c:spPr>
              <a:solidFill>
                <a:schemeClr val="bg1"/>
              </a:solidFill>
              <a:ln>
                <a:solidFill>
                  <a:schemeClr val="tx1"/>
                </a:solidFill>
              </a:ln>
            </c:spPr>
          </c:marker>
          <c:cat>
            <c:strRef>
              <c:f>Sheet1!$C$38:$D$38</c:f>
              <c:strCache>
                <c:ptCount val="2"/>
                <c:pt idx="0">
                  <c:v>"Struggling actress"</c:v>
                </c:pt>
                <c:pt idx="1">
                  <c:v>"After stardom"</c:v>
                </c:pt>
              </c:strCache>
            </c:strRef>
          </c:cat>
          <c:val>
            <c:numRef>
              <c:f>Sheet1!$C$40:$D$40</c:f>
              <c:numCache>
                <c:formatCode>0%</c:formatCode>
                <c:ptCount val="2"/>
                <c:pt idx="0">
                  <c:v>0.25</c:v>
                </c:pt>
                <c:pt idx="1">
                  <c:v>0.36</c:v>
                </c:pt>
              </c:numCache>
            </c:numRef>
          </c:val>
        </c:ser>
        <c:ser>
          <c:idx val="2"/>
          <c:order val="2"/>
          <c:tx>
            <c:strRef>
              <c:f>Sheet1!$B$41</c:f>
              <c:strCache>
                <c:ptCount val="1"/>
                <c:pt idx="0">
                  <c:v>Barbra Streisand 1976</c:v>
                </c:pt>
              </c:strCache>
            </c:strRef>
          </c:tx>
          <c:spPr>
            <a:ln w="31750">
              <a:solidFill>
                <a:schemeClr val="tx1"/>
              </a:solidFill>
            </a:ln>
          </c:spPr>
          <c:marker>
            <c:symbol val="diamond"/>
            <c:size val="11"/>
            <c:spPr>
              <a:solidFill>
                <a:schemeClr val="tx1"/>
              </a:solidFill>
              <a:ln>
                <a:solidFill>
                  <a:schemeClr val="tx1"/>
                </a:solidFill>
              </a:ln>
            </c:spPr>
          </c:marker>
          <c:cat>
            <c:strRef>
              <c:f>Sheet1!$C$38:$D$38</c:f>
              <c:strCache>
                <c:ptCount val="2"/>
                <c:pt idx="0">
                  <c:v>"Struggling actress"</c:v>
                </c:pt>
                <c:pt idx="1">
                  <c:v>"After stardom"</c:v>
                </c:pt>
              </c:strCache>
            </c:strRef>
          </c:cat>
          <c:val>
            <c:numRef>
              <c:f>Sheet1!$C$41:$D$41</c:f>
              <c:numCache>
                <c:formatCode>0%</c:formatCode>
                <c:ptCount val="2"/>
                <c:pt idx="0">
                  <c:v>0.28</c:v>
                </c:pt>
                <c:pt idx="1">
                  <c:v>0.09</c:v>
                </c:pt>
              </c:numCache>
            </c:numRef>
          </c:val>
        </c:ser>
        <c:marker val="1"/>
        <c:axId val="470197144"/>
        <c:axId val="470201752"/>
      </c:lineChart>
      <c:catAx>
        <c:axId val="470197144"/>
        <c:scaling>
          <c:orientation val="minMax"/>
        </c:scaling>
        <c:axPos val="b"/>
        <c:tickLblPos val="nextTo"/>
        <c:crossAx val="470201752"/>
        <c:crosses val="autoZero"/>
        <c:auto val="1"/>
        <c:lblAlgn val="ctr"/>
        <c:lblOffset val="100"/>
      </c:catAx>
      <c:valAx>
        <c:axId val="470201752"/>
        <c:scaling>
          <c:orientation val="minMax"/>
        </c:scaling>
        <c:axPos val="l"/>
        <c:majorGridlines>
          <c:spPr>
            <a:ln>
              <a:noFill/>
            </a:ln>
          </c:spPr>
        </c:majorGridlines>
        <c:numFmt formatCode="0%" sourceLinked="1"/>
        <c:tickLblPos val="nextTo"/>
        <c:crossAx val="470197144"/>
        <c:crosses val="autoZero"/>
        <c:crossBetween val="between"/>
      </c:valAx>
    </c:plotArea>
    <c:plotVisOnly val="1"/>
  </c:chart>
  <c:txPr>
    <a:bodyPr/>
    <a:lstStyle/>
    <a:p>
      <a:pPr>
        <a:defRPr sz="14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119745200389277"/>
          <c:y val="0.0231884057971014"/>
          <c:w val="0.541849390641457"/>
          <c:h val="0.874562820951729"/>
        </c:manualLayout>
      </c:layout>
      <c:scatterChart>
        <c:scatterStyle val="lineMarker"/>
        <c:ser>
          <c:idx val="0"/>
          <c:order val="0"/>
          <c:tx>
            <c:strRef>
              <c:f>Sheet1!$A$52</c:f>
              <c:strCache>
                <c:ptCount val="1"/>
                <c:pt idx="0">
                  <c:v>Tierney, Gene</c:v>
                </c:pt>
              </c:strCache>
            </c:strRef>
          </c:tx>
          <c:spPr>
            <a:ln w="47625">
              <a:noFill/>
            </a:ln>
          </c:spPr>
          <c:marker>
            <c:symbol val="triangle"/>
            <c:size val="8"/>
            <c:spPr>
              <a:solidFill>
                <a:schemeClr val="bg1"/>
              </a:solidFill>
              <a:ln>
                <a:solidFill>
                  <a:schemeClr val="tx1"/>
                </a:solidFill>
              </a:ln>
            </c:spPr>
          </c:marker>
          <c:xVal>
            <c:strRef>
              <c:f>Sheet1!$B$51</c:f>
              <c:strCache>
                <c:ptCount val="1"/>
                <c:pt idx="0">
                  <c:v>% r-less</c:v>
                </c:pt>
              </c:strCache>
            </c:strRef>
          </c:xVal>
          <c:yVal>
            <c:numRef>
              <c:f>Sheet1!$B$52</c:f>
              <c:numCache>
                <c:formatCode>0%</c:formatCode>
                <c:ptCount val="1"/>
                <c:pt idx="0">
                  <c:v>0.9</c:v>
                </c:pt>
              </c:numCache>
            </c:numRef>
          </c:yVal>
        </c:ser>
        <c:ser>
          <c:idx val="1"/>
          <c:order val="1"/>
          <c:tx>
            <c:strRef>
              <c:f>Sheet1!$A$53</c:f>
              <c:strCache>
                <c:ptCount val="1"/>
                <c:pt idx="0">
                  <c:v>Bacall, Lauren</c:v>
                </c:pt>
              </c:strCache>
            </c:strRef>
          </c:tx>
          <c:spPr>
            <a:ln w="47625">
              <a:noFill/>
            </a:ln>
          </c:spPr>
          <c:marker>
            <c:symbol val="triangle"/>
            <c:size val="8"/>
            <c:spPr>
              <a:solidFill>
                <a:schemeClr val="bg1"/>
              </a:solidFill>
              <a:ln>
                <a:solidFill>
                  <a:schemeClr val="tx1"/>
                </a:solidFill>
              </a:ln>
            </c:spPr>
          </c:marker>
          <c:xVal>
            <c:strRef>
              <c:f>Sheet1!$B$51</c:f>
              <c:strCache>
                <c:ptCount val="1"/>
                <c:pt idx="0">
                  <c:v>% r-less</c:v>
                </c:pt>
              </c:strCache>
            </c:strRef>
          </c:xVal>
          <c:yVal>
            <c:numRef>
              <c:f>Sheet1!$B$53</c:f>
              <c:numCache>
                <c:formatCode>0%</c:formatCode>
                <c:ptCount val="1"/>
                <c:pt idx="0">
                  <c:v>0.87</c:v>
                </c:pt>
              </c:numCache>
            </c:numRef>
          </c:yVal>
        </c:ser>
        <c:ser>
          <c:idx val="2"/>
          <c:order val="2"/>
          <c:tx>
            <c:strRef>
              <c:f>Sheet1!$A$54</c:f>
              <c:strCache>
                <c:ptCount val="1"/>
                <c:pt idx="0">
                  <c:v>Stanwyck, Barbara</c:v>
                </c:pt>
              </c:strCache>
            </c:strRef>
          </c:tx>
          <c:spPr>
            <a:ln w="47625">
              <a:noFill/>
            </a:ln>
          </c:spPr>
          <c:marker>
            <c:symbol val="triangle"/>
            <c:size val="7"/>
            <c:spPr>
              <a:solidFill>
                <a:schemeClr val="bg1"/>
              </a:solidFill>
              <a:ln>
                <a:solidFill>
                  <a:schemeClr val="tx1"/>
                </a:solidFill>
              </a:ln>
            </c:spPr>
          </c:marker>
          <c:xVal>
            <c:strRef>
              <c:f>Sheet1!$B$51</c:f>
              <c:strCache>
                <c:ptCount val="1"/>
                <c:pt idx="0">
                  <c:v>% r-less</c:v>
                </c:pt>
              </c:strCache>
            </c:strRef>
          </c:xVal>
          <c:yVal>
            <c:numRef>
              <c:f>Sheet1!$B$54</c:f>
              <c:numCache>
                <c:formatCode>0%</c:formatCode>
                <c:ptCount val="1"/>
                <c:pt idx="0">
                  <c:v>0.76</c:v>
                </c:pt>
              </c:numCache>
            </c:numRef>
          </c:yVal>
        </c:ser>
        <c:ser>
          <c:idx val="3"/>
          <c:order val="3"/>
          <c:tx>
            <c:strRef>
              <c:f>Sheet1!$A$55</c:f>
              <c:strCache>
                <c:ptCount val="1"/>
                <c:pt idx="0">
                  <c:v>Dvorak, Ann</c:v>
                </c:pt>
              </c:strCache>
            </c:strRef>
          </c:tx>
          <c:spPr>
            <a:ln w="47625">
              <a:noFill/>
            </a:ln>
          </c:spPr>
          <c:marker>
            <c:symbol val="triangle"/>
            <c:size val="7"/>
            <c:spPr>
              <a:solidFill>
                <a:schemeClr val="bg1"/>
              </a:solidFill>
              <a:ln>
                <a:solidFill>
                  <a:srgbClr val="FF0000"/>
                </a:solidFill>
              </a:ln>
            </c:spPr>
          </c:marker>
          <c:xVal>
            <c:strRef>
              <c:f>Sheet1!$B$51</c:f>
              <c:strCache>
                <c:ptCount val="1"/>
                <c:pt idx="0">
                  <c:v>% r-less</c:v>
                </c:pt>
              </c:strCache>
            </c:strRef>
          </c:xVal>
          <c:yVal>
            <c:numRef>
              <c:f>Sheet1!$B$55</c:f>
              <c:numCache>
                <c:formatCode>0%</c:formatCode>
                <c:ptCount val="1"/>
                <c:pt idx="0">
                  <c:v>0.59</c:v>
                </c:pt>
              </c:numCache>
            </c:numRef>
          </c:yVal>
        </c:ser>
        <c:ser>
          <c:idx val="4"/>
          <c:order val="4"/>
          <c:tx>
            <c:strRef>
              <c:f>Sheet1!$A$56</c:f>
              <c:strCache>
                <c:ptCount val="1"/>
                <c:pt idx="0">
                  <c:v>Patrick, Gail</c:v>
                </c:pt>
              </c:strCache>
            </c:strRef>
          </c:tx>
          <c:spPr>
            <a:ln w="47625">
              <a:noFill/>
            </a:ln>
          </c:spPr>
          <c:marker>
            <c:symbol val="triangle"/>
            <c:size val="7"/>
            <c:spPr>
              <a:solidFill>
                <a:schemeClr val="bg1"/>
              </a:solidFill>
              <a:ln>
                <a:solidFill>
                  <a:srgbClr val="FF0000"/>
                </a:solidFill>
              </a:ln>
            </c:spPr>
          </c:marker>
          <c:xVal>
            <c:strRef>
              <c:f>Sheet1!$B$51</c:f>
              <c:strCache>
                <c:ptCount val="1"/>
                <c:pt idx="0">
                  <c:v>% r-less</c:v>
                </c:pt>
              </c:strCache>
            </c:strRef>
          </c:xVal>
          <c:yVal>
            <c:numRef>
              <c:f>Sheet1!$B$56</c:f>
              <c:numCache>
                <c:formatCode>0%</c:formatCode>
                <c:ptCount val="1"/>
                <c:pt idx="0">
                  <c:v>0.56</c:v>
                </c:pt>
              </c:numCache>
            </c:numRef>
          </c:yVal>
        </c:ser>
        <c:ser>
          <c:idx val="5"/>
          <c:order val="5"/>
          <c:tx>
            <c:strRef>
              <c:f>Sheet1!$A$57</c:f>
              <c:strCache>
                <c:ptCount val="1"/>
                <c:pt idx="0">
                  <c:v>Hayworth, Rita</c:v>
                </c:pt>
              </c:strCache>
            </c:strRef>
          </c:tx>
          <c:spPr>
            <a:ln w="47625">
              <a:noFill/>
            </a:ln>
          </c:spPr>
          <c:marker>
            <c:symbol val="triangle"/>
            <c:size val="7"/>
            <c:spPr>
              <a:solidFill>
                <a:schemeClr val="bg1"/>
              </a:solidFill>
              <a:ln>
                <a:solidFill>
                  <a:srgbClr val="FF0000"/>
                </a:solidFill>
              </a:ln>
            </c:spPr>
          </c:marker>
          <c:xVal>
            <c:strRef>
              <c:f>Sheet1!$B$51</c:f>
              <c:strCache>
                <c:ptCount val="1"/>
                <c:pt idx="0">
                  <c:v>% r-less</c:v>
                </c:pt>
              </c:strCache>
            </c:strRef>
          </c:xVal>
          <c:yVal>
            <c:numRef>
              <c:f>Sheet1!$B$57</c:f>
              <c:numCache>
                <c:formatCode>0%</c:formatCode>
                <c:ptCount val="1"/>
                <c:pt idx="0">
                  <c:v>0.54</c:v>
                </c:pt>
              </c:numCache>
            </c:numRef>
          </c:yVal>
        </c:ser>
        <c:ser>
          <c:idx val="6"/>
          <c:order val="6"/>
          <c:tx>
            <c:strRef>
              <c:f>Sheet1!$A$58</c:f>
              <c:strCache>
                <c:ptCount val="1"/>
                <c:pt idx="0">
                  <c:v>Turner, Lana</c:v>
                </c:pt>
              </c:strCache>
            </c:strRef>
          </c:tx>
          <c:spPr>
            <a:ln w="47625">
              <a:noFill/>
            </a:ln>
          </c:spPr>
          <c:marker>
            <c:symbol val="triangle"/>
            <c:size val="7"/>
            <c:spPr>
              <a:solidFill>
                <a:schemeClr val="bg1"/>
              </a:solidFill>
              <a:ln>
                <a:solidFill>
                  <a:schemeClr val="tx1"/>
                </a:solidFill>
              </a:ln>
            </c:spPr>
          </c:marker>
          <c:xVal>
            <c:strRef>
              <c:f>Sheet1!$B$51</c:f>
              <c:strCache>
                <c:ptCount val="1"/>
                <c:pt idx="0">
                  <c:v>% r-less</c:v>
                </c:pt>
              </c:strCache>
            </c:strRef>
          </c:xVal>
          <c:yVal>
            <c:numRef>
              <c:f>Sheet1!$B$58</c:f>
              <c:numCache>
                <c:formatCode>0%</c:formatCode>
                <c:ptCount val="1"/>
                <c:pt idx="0">
                  <c:v>0.51</c:v>
                </c:pt>
              </c:numCache>
            </c:numRef>
          </c:yVal>
        </c:ser>
        <c:ser>
          <c:idx val="7"/>
          <c:order val="7"/>
          <c:tx>
            <c:strRef>
              <c:f>Sheet1!$A$59</c:f>
              <c:strCache>
                <c:ptCount val="1"/>
                <c:pt idx="0">
                  <c:v>Crain, Jeanne</c:v>
                </c:pt>
              </c:strCache>
            </c:strRef>
          </c:tx>
          <c:spPr>
            <a:ln w="47625">
              <a:noFill/>
            </a:ln>
          </c:spPr>
          <c:marker>
            <c:symbol val="circle"/>
            <c:size val="7"/>
            <c:spPr>
              <a:solidFill>
                <a:schemeClr val="bg1"/>
              </a:solidFill>
              <a:ln>
                <a:solidFill>
                  <a:schemeClr val="tx1"/>
                </a:solidFill>
              </a:ln>
            </c:spPr>
          </c:marker>
          <c:xVal>
            <c:strRef>
              <c:f>Sheet1!$B$51</c:f>
              <c:strCache>
                <c:ptCount val="1"/>
                <c:pt idx="0">
                  <c:v>% r-less</c:v>
                </c:pt>
              </c:strCache>
            </c:strRef>
          </c:xVal>
          <c:yVal>
            <c:numRef>
              <c:f>Sheet1!$B$59</c:f>
              <c:numCache>
                <c:formatCode>0%</c:formatCode>
                <c:ptCount val="1"/>
                <c:pt idx="0">
                  <c:v>0.39</c:v>
                </c:pt>
              </c:numCache>
            </c:numRef>
          </c:yVal>
        </c:ser>
        <c:ser>
          <c:idx val="8"/>
          <c:order val="8"/>
          <c:tx>
            <c:strRef>
              <c:f>Sheet1!$A$60</c:f>
              <c:strCache>
                <c:ptCount val="1"/>
                <c:pt idx="0">
                  <c:v>McGuire, Dorothy</c:v>
                </c:pt>
              </c:strCache>
            </c:strRef>
          </c:tx>
          <c:spPr>
            <a:ln w="47625">
              <a:noFill/>
            </a:ln>
          </c:spPr>
          <c:marker>
            <c:symbol val="circle"/>
            <c:size val="7"/>
            <c:spPr>
              <a:solidFill>
                <a:schemeClr val="bg1"/>
              </a:solidFill>
              <a:ln>
                <a:solidFill>
                  <a:schemeClr val="tx1"/>
                </a:solidFill>
              </a:ln>
            </c:spPr>
          </c:marker>
          <c:xVal>
            <c:strRef>
              <c:f>Sheet1!$B$51</c:f>
              <c:strCache>
                <c:ptCount val="1"/>
                <c:pt idx="0">
                  <c:v>% r-less</c:v>
                </c:pt>
              </c:strCache>
            </c:strRef>
          </c:xVal>
          <c:yVal>
            <c:numRef>
              <c:f>Sheet1!$B$60</c:f>
              <c:numCache>
                <c:formatCode>0%</c:formatCode>
                <c:ptCount val="1"/>
                <c:pt idx="0">
                  <c:v>0.34</c:v>
                </c:pt>
              </c:numCache>
            </c:numRef>
          </c:yVal>
        </c:ser>
        <c:ser>
          <c:idx val="9"/>
          <c:order val="9"/>
          <c:tx>
            <c:strRef>
              <c:f>Sheet1!$A$61</c:f>
              <c:strCache>
                <c:ptCount val="1"/>
                <c:pt idx="0">
                  <c:v>Jones, Jennifer</c:v>
                </c:pt>
              </c:strCache>
            </c:strRef>
          </c:tx>
          <c:spPr>
            <a:ln w="47625">
              <a:noFill/>
            </a:ln>
          </c:spPr>
          <c:marker>
            <c:symbol val="circle"/>
            <c:size val="7"/>
            <c:spPr>
              <a:solidFill>
                <a:schemeClr val="bg1"/>
              </a:solidFill>
              <a:ln>
                <a:solidFill>
                  <a:schemeClr val="tx1"/>
                </a:solidFill>
              </a:ln>
            </c:spPr>
          </c:marker>
          <c:xVal>
            <c:strRef>
              <c:f>Sheet1!$B$51</c:f>
              <c:strCache>
                <c:ptCount val="1"/>
                <c:pt idx="0">
                  <c:v>% r-less</c:v>
                </c:pt>
              </c:strCache>
            </c:strRef>
          </c:xVal>
          <c:yVal>
            <c:numRef>
              <c:f>Sheet1!$B$61</c:f>
              <c:numCache>
                <c:formatCode>0%</c:formatCode>
                <c:ptCount val="1"/>
                <c:pt idx="0">
                  <c:v>0.24</c:v>
                </c:pt>
              </c:numCache>
            </c:numRef>
          </c:yVal>
        </c:ser>
        <c:ser>
          <c:idx val="10"/>
          <c:order val="10"/>
          <c:tx>
            <c:strRef>
              <c:f>Sheet1!$A$62</c:f>
              <c:strCache>
                <c:ptCount val="1"/>
                <c:pt idx="0">
                  <c:v>Bremer, Lucille</c:v>
                </c:pt>
              </c:strCache>
            </c:strRef>
          </c:tx>
          <c:spPr>
            <a:ln w="47625">
              <a:noFill/>
            </a:ln>
          </c:spPr>
          <c:marker>
            <c:symbol val="circle"/>
            <c:size val="7"/>
            <c:spPr>
              <a:solidFill>
                <a:schemeClr val="bg1"/>
              </a:solidFill>
              <a:ln>
                <a:solidFill>
                  <a:schemeClr val="tx1"/>
                </a:solidFill>
              </a:ln>
            </c:spPr>
          </c:marker>
          <c:xVal>
            <c:strRef>
              <c:f>Sheet1!$B$51</c:f>
              <c:strCache>
                <c:ptCount val="1"/>
                <c:pt idx="0">
                  <c:v>% r-less</c:v>
                </c:pt>
              </c:strCache>
            </c:strRef>
          </c:xVal>
          <c:yVal>
            <c:numRef>
              <c:f>Sheet1!$B$62</c:f>
              <c:numCache>
                <c:formatCode>0%</c:formatCode>
                <c:ptCount val="1"/>
                <c:pt idx="0">
                  <c:v>0.16</c:v>
                </c:pt>
              </c:numCache>
            </c:numRef>
          </c:yVal>
        </c:ser>
        <c:ser>
          <c:idx val="11"/>
          <c:order val="11"/>
          <c:tx>
            <c:strRef>
              <c:f>Sheet1!$A$63</c:f>
              <c:strCache>
                <c:ptCount val="1"/>
                <c:pt idx="0">
                  <c:v>Temple, Shirley</c:v>
                </c:pt>
              </c:strCache>
            </c:strRef>
          </c:tx>
          <c:spPr>
            <a:ln w="47625">
              <a:noFill/>
            </a:ln>
          </c:spPr>
          <c:marker>
            <c:symbol val="circle"/>
            <c:size val="7"/>
            <c:spPr>
              <a:solidFill>
                <a:schemeClr val="bg1"/>
              </a:solidFill>
              <a:ln>
                <a:solidFill>
                  <a:schemeClr val="tx1"/>
                </a:solidFill>
              </a:ln>
            </c:spPr>
          </c:marker>
          <c:xVal>
            <c:strRef>
              <c:f>Sheet1!$B$51</c:f>
              <c:strCache>
                <c:ptCount val="1"/>
                <c:pt idx="0">
                  <c:v>% r-less</c:v>
                </c:pt>
              </c:strCache>
            </c:strRef>
          </c:xVal>
          <c:yVal>
            <c:numRef>
              <c:f>Sheet1!$B$63</c:f>
              <c:numCache>
                <c:formatCode>0%</c:formatCode>
                <c:ptCount val="1"/>
                <c:pt idx="0">
                  <c:v>0.15</c:v>
                </c:pt>
              </c:numCache>
            </c:numRef>
          </c:yVal>
        </c:ser>
        <c:ser>
          <c:idx val="12"/>
          <c:order val="12"/>
          <c:tx>
            <c:strRef>
              <c:f>Sheet1!$A$64</c:f>
              <c:strCache>
                <c:ptCount val="1"/>
                <c:pt idx="0">
                  <c:v>Rogers, Ginger</c:v>
                </c:pt>
              </c:strCache>
            </c:strRef>
          </c:tx>
          <c:spPr>
            <a:ln w="47625">
              <a:noFill/>
            </a:ln>
          </c:spPr>
          <c:marker>
            <c:symbol val="circle"/>
            <c:size val="7"/>
            <c:spPr>
              <a:solidFill>
                <a:schemeClr val="bg1"/>
              </a:solidFill>
              <a:ln>
                <a:solidFill>
                  <a:schemeClr val="tx1"/>
                </a:solidFill>
              </a:ln>
            </c:spPr>
          </c:marker>
          <c:xVal>
            <c:strRef>
              <c:f>Sheet1!$B$51</c:f>
              <c:strCache>
                <c:ptCount val="1"/>
                <c:pt idx="0">
                  <c:v>% r-less</c:v>
                </c:pt>
              </c:strCache>
            </c:strRef>
          </c:xVal>
          <c:yVal>
            <c:numRef>
              <c:f>Sheet1!$B$64</c:f>
              <c:numCache>
                <c:formatCode>0%</c:formatCode>
                <c:ptCount val="1"/>
                <c:pt idx="0">
                  <c:v>0.13</c:v>
                </c:pt>
              </c:numCache>
            </c:numRef>
          </c:yVal>
        </c:ser>
        <c:ser>
          <c:idx val="13"/>
          <c:order val="13"/>
          <c:tx>
            <c:strRef>
              <c:f>Sheet1!$A$65</c:f>
              <c:strCache>
                <c:ptCount val="1"/>
                <c:pt idx="0">
                  <c:v>Russell, Gail</c:v>
                </c:pt>
              </c:strCache>
            </c:strRef>
          </c:tx>
          <c:spPr>
            <a:ln w="47625">
              <a:noFill/>
            </a:ln>
          </c:spPr>
          <c:marker>
            <c:symbol val="circle"/>
            <c:size val="7"/>
            <c:spPr>
              <a:solidFill>
                <a:schemeClr val="bg1"/>
              </a:solidFill>
              <a:ln>
                <a:solidFill>
                  <a:schemeClr val="tx1"/>
                </a:solidFill>
              </a:ln>
            </c:spPr>
          </c:marker>
          <c:xVal>
            <c:strRef>
              <c:f>Sheet1!$B$51</c:f>
              <c:strCache>
                <c:ptCount val="1"/>
                <c:pt idx="0">
                  <c:v>% r-less</c:v>
                </c:pt>
              </c:strCache>
            </c:strRef>
          </c:xVal>
          <c:yVal>
            <c:numRef>
              <c:f>Sheet1!$B$65</c:f>
              <c:numCache>
                <c:formatCode>0%</c:formatCode>
                <c:ptCount val="1"/>
                <c:pt idx="0">
                  <c:v>0.005</c:v>
                </c:pt>
              </c:numCache>
            </c:numRef>
          </c:yVal>
        </c:ser>
        <c:axId val="470344392"/>
        <c:axId val="470349688"/>
      </c:scatterChart>
      <c:valAx>
        <c:axId val="470344392"/>
        <c:scaling>
          <c:orientation val="minMax"/>
        </c:scaling>
        <c:axPos val="b"/>
        <c:tickLblPos val="nextTo"/>
        <c:txPr>
          <a:bodyPr/>
          <a:lstStyle/>
          <a:p>
            <a:pPr>
              <a:defRPr>
                <a:solidFill>
                  <a:schemeClr val="bg1"/>
                </a:solidFill>
              </a:defRPr>
            </a:pPr>
            <a:endParaRPr lang="en-US"/>
          </a:p>
        </c:txPr>
        <c:crossAx val="470349688"/>
        <c:crosses val="autoZero"/>
        <c:crossBetween val="midCat"/>
      </c:valAx>
      <c:valAx>
        <c:axId val="470349688"/>
        <c:scaling>
          <c:orientation val="minMax"/>
        </c:scaling>
        <c:axPos val="l"/>
        <c:majorGridlines>
          <c:spPr>
            <a:ln>
              <a:noFill/>
            </a:ln>
          </c:spPr>
        </c:majorGridlines>
        <c:numFmt formatCode="0%" sourceLinked="1"/>
        <c:tickLblPos val="nextTo"/>
        <c:txPr>
          <a:bodyPr/>
          <a:lstStyle/>
          <a:p>
            <a:pPr>
              <a:defRPr sz="1200"/>
            </a:pPr>
            <a:endParaRPr lang="en-US"/>
          </a:p>
        </c:txPr>
        <c:crossAx val="470344392"/>
        <c:crosses val="autoZero"/>
        <c:crossBetween val="midCat"/>
      </c:valAx>
    </c:plotArea>
    <c:legend>
      <c:legendPos val="r"/>
      <c:layout>
        <c:manualLayout>
          <c:xMode val="edge"/>
          <c:yMode val="edge"/>
          <c:x val="0.161905812728823"/>
          <c:y val="0.0867234965194568"/>
          <c:w val="0.354758513466071"/>
          <c:h val="0.820755905511811"/>
        </c:manualLayout>
      </c:layout>
      <c:txPr>
        <a:bodyPr/>
        <a:lstStyle/>
        <a:p>
          <a:pPr>
            <a:defRPr sz="1200"/>
          </a:pPr>
          <a:endParaRPr lang="en-US"/>
        </a:p>
      </c:txPr>
    </c:legend>
    <c:plotVisOnly val="1"/>
  </c:chart>
  <c:spPr>
    <a:ln>
      <a:solidFill>
        <a:schemeClr val="tx1"/>
      </a:solidFill>
    </a:ln>
  </c:sp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119091644794401"/>
          <c:y val="0.0564814814814815"/>
          <c:w val="0.774040026246719"/>
          <c:h val="0.794093394575678"/>
        </c:manualLayout>
      </c:layout>
      <c:lineChart>
        <c:grouping val="standard"/>
        <c:ser>
          <c:idx val="0"/>
          <c:order val="0"/>
          <c:tx>
            <c:strRef>
              <c:f>Sheet1!$A$3</c:f>
              <c:strCache>
                <c:ptCount val="1"/>
                <c:pt idx="0">
                  <c:v>Female</c:v>
                </c:pt>
              </c:strCache>
            </c:strRef>
          </c:tx>
          <c:spPr>
            <a:ln>
              <a:solidFill>
                <a:srgbClr val="FF0000"/>
              </a:solidFill>
            </a:ln>
          </c:spPr>
          <c:marker>
            <c:symbol val="circle"/>
            <c:size val="8"/>
            <c:spPr>
              <a:solidFill>
                <a:srgbClr val="FF0000"/>
              </a:solidFill>
              <a:ln>
                <a:solidFill>
                  <a:srgbClr val="FF0000"/>
                </a:solidFill>
              </a:ln>
            </c:spPr>
          </c:marker>
          <c:cat>
            <c:strRef>
              <c:f>Sheet1!$B$2:$F$2</c:f>
              <c:strCache>
                <c:ptCount val="5"/>
                <c:pt idx="0">
                  <c:v>1932-37</c:v>
                </c:pt>
                <c:pt idx="1">
                  <c:v>1944-47</c:v>
                </c:pt>
                <c:pt idx="2">
                  <c:v>1954-57</c:v>
                </c:pt>
                <c:pt idx="3">
                  <c:v>1964-67</c:v>
                </c:pt>
                <c:pt idx="4">
                  <c:v>1974-77</c:v>
                </c:pt>
              </c:strCache>
            </c:strRef>
          </c:cat>
          <c:val>
            <c:numRef>
              <c:f>Sheet1!$B$3:$F$3</c:f>
              <c:numCache>
                <c:formatCode>0%</c:formatCode>
                <c:ptCount val="5"/>
                <c:pt idx="0">
                  <c:v>0.7</c:v>
                </c:pt>
                <c:pt idx="1">
                  <c:v>0.32</c:v>
                </c:pt>
                <c:pt idx="2">
                  <c:v>0.36</c:v>
                </c:pt>
                <c:pt idx="3">
                  <c:v>0.15</c:v>
                </c:pt>
                <c:pt idx="4">
                  <c:v>0.05</c:v>
                </c:pt>
              </c:numCache>
            </c:numRef>
          </c:val>
        </c:ser>
        <c:ser>
          <c:idx val="1"/>
          <c:order val="1"/>
          <c:tx>
            <c:strRef>
              <c:f>Sheet1!$A$4</c:f>
              <c:strCache>
                <c:ptCount val="1"/>
                <c:pt idx="0">
                  <c:v>Male</c:v>
                </c:pt>
              </c:strCache>
            </c:strRef>
          </c:tx>
          <c:spPr>
            <a:ln>
              <a:solidFill>
                <a:srgbClr val="0000FF"/>
              </a:solidFill>
            </a:ln>
          </c:spPr>
          <c:marker>
            <c:symbol val="triangle"/>
            <c:size val="8"/>
            <c:spPr>
              <a:solidFill>
                <a:srgbClr val="0000FF"/>
              </a:solidFill>
              <a:ln>
                <a:solidFill>
                  <a:srgbClr val="0000FF"/>
                </a:solidFill>
              </a:ln>
            </c:spPr>
          </c:marker>
          <c:cat>
            <c:strRef>
              <c:f>Sheet1!$B$2:$F$2</c:f>
              <c:strCache>
                <c:ptCount val="5"/>
                <c:pt idx="0">
                  <c:v>1932-37</c:v>
                </c:pt>
                <c:pt idx="1">
                  <c:v>1944-47</c:v>
                </c:pt>
                <c:pt idx="2">
                  <c:v>1954-57</c:v>
                </c:pt>
                <c:pt idx="3">
                  <c:v>1964-67</c:v>
                </c:pt>
                <c:pt idx="4">
                  <c:v>1974-77</c:v>
                </c:pt>
              </c:strCache>
            </c:strRef>
          </c:cat>
          <c:val>
            <c:numRef>
              <c:f>Sheet1!$B$4:$F$4</c:f>
              <c:numCache>
                <c:formatCode>0%</c:formatCode>
                <c:ptCount val="5"/>
                <c:pt idx="0">
                  <c:v>0.38</c:v>
                </c:pt>
                <c:pt idx="1">
                  <c:v>0.22</c:v>
                </c:pt>
                <c:pt idx="2">
                  <c:v>0.09</c:v>
                </c:pt>
                <c:pt idx="3">
                  <c:v>0.08</c:v>
                </c:pt>
                <c:pt idx="4">
                  <c:v>0.04</c:v>
                </c:pt>
              </c:numCache>
            </c:numRef>
          </c:val>
        </c:ser>
        <c:marker val="1"/>
        <c:axId val="470052136"/>
        <c:axId val="470056968"/>
      </c:lineChart>
      <c:catAx>
        <c:axId val="470052136"/>
        <c:scaling>
          <c:orientation val="minMax"/>
        </c:scaling>
        <c:axPos val="b"/>
        <c:tickLblPos val="nextTo"/>
        <c:txPr>
          <a:bodyPr/>
          <a:lstStyle/>
          <a:p>
            <a:pPr>
              <a:defRPr sz="1200"/>
            </a:pPr>
            <a:endParaRPr lang="en-US"/>
          </a:p>
        </c:txPr>
        <c:crossAx val="470056968"/>
        <c:crosses val="autoZero"/>
        <c:auto val="1"/>
        <c:lblAlgn val="ctr"/>
        <c:lblOffset val="100"/>
      </c:catAx>
      <c:valAx>
        <c:axId val="470056968"/>
        <c:scaling>
          <c:orientation val="minMax"/>
          <c:max val="1.0"/>
        </c:scaling>
        <c:axPos val="l"/>
        <c:majorGridlines>
          <c:spPr>
            <a:ln>
              <a:noFill/>
            </a:ln>
          </c:spPr>
        </c:majorGridlines>
        <c:numFmt formatCode="0%" sourceLinked="1"/>
        <c:tickLblPos val="nextTo"/>
        <c:txPr>
          <a:bodyPr/>
          <a:lstStyle/>
          <a:p>
            <a:pPr>
              <a:defRPr sz="1200"/>
            </a:pPr>
            <a:endParaRPr lang="en-US"/>
          </a:p>
        </c:txPr>
        <c:crossAx val="470052136"/>
        <c:crosses val="autoZero"/>
        <c:crossBetween val="between"/>
      </c:valAx>
    </c:plotArea>
    <c:legend>
      <c:legendPos val="r"/>
      <c:layout>
        <c:manualLayout>
          <c:xMode val="edge"/>
          <c:yMode val="edge"/>
          <c:x val="0.730197459837644"/>
          <c:y val="0.0875791046952464"/>
          <c:w val="0.202375124936008"/>
          <c:h val="0.189800962379703"/>
        </c:manualLayout>
      </c:layout>
      <c:spPr>
        <a:ln>
          <a:solidFill>
            <a:schemeClr val="tx1"/>
          </a:solidFill>
        </a:ln>
      </c:spPr>
      <c:txPr>
        <a:bodyPr/>
        <a:lstStyle/>
        <a:p>
          <a:pPr>
            <a:defRPr sz="1200"/>
          </a:pPr>
          <a:endParaRPr lang="en-US"/>
        </a:p>
      </c:txPr>
    </c:legend>
    <c:plotVisOnly val="1"/>
  </c:chart>
  <c:spPr>
    <a:ln>
      <a:solidFill>
        <a:schemeClr val="tx1"/>
      </a:solid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135986220472441"/>
          <c:y val="0.0564814814814815"/>
          <c:w val="0.787908419139915"/>
          <c:h val="0.774394138232721"/>
        </c:manualLayout>
      </c:layout>
      <c:lineChart>
        <c:grouping val="standard"/>
        <c:ser>
          <c:idx val="0"/>
          <c:order val="0"/>
          <c:tx>
            <c:strRef>
              <c:f>Sheet1!$A$19</c:f>
              <c:strCache>
                <c:ptCount val="1"/>
                <c:pt idx="0">
                  <c:v>Female</c:v>
                </c:pt>
              </c:strCache>
            </c:strRef>
          </c:tx>
          <c:spPr>
            <a:ln>
              <a:solidFill>
                <a:srgbClr val="FF0000"/>
              </a:solidFill>
            </a:ln>
          </c:spPr>
          <c:marker>
            <c:symbol val="circle"/>
            <c:size val="8"/>
            <c:spPr>
              <a:solidFill>
                <a:srgbClr val="FF0000"/>
              </a:solidFill>
              <a:ln>
                <a:solidFill>
                  <a:srgbClr val="FF0000"/>
                </a:solidFill>
              </a:ln>
            </c:spPr>
          </c:marker>
          <c:cat>
            <c:strRef>
              <c:f>Sheet1!$B$17:$F$18</c:f>
              <c:strCache>
                <c:ptCount val="5"/>
                <c:pt idx="0">
                  <c:v>1932-37</c:v>
                </c:pt>
                <c:pt idx="1">
                  <c:v>1944-47</c:v>
                </c:pt>
                <c:pt idx="2">
                  <c:v>1954-57</c:v>
                </c:pt>
                <c:pt idx="3">
                  <c:v>1964-67</c:v>
                </c:pt>
                <c:pt idx="4">
                  <c:v>1974-77</c:v>
                </c:pt>
              </c:strCache>
            </c:strRef>
          </c:cat>
          <c:val>
            <c:numRef>
              <c:f>Sheet1!$B$19:$F$19</c:f>
              <c:numCache>
                <c:formatCode>0%</c:formatCode>
                <c:ptCount val="5"/>
                <c:pt idx="0">
                  <c:v>0.8</c:v>
                </c:pt>
                <c:pt idx="1">
                  <c:v>0.72</c:v>
                </c:pt>
                <c:pt idx="2">
                  <c:v>0.58</c:v>
                </c:pt>
                <c:pt idx="3">
                  <c:v>0.38</c:v>
                </c:pt>
                <c:pt idx="4">
                  <c:v>0.08</c:v>
                </c:pt>
              </c:numCache>
            </c:numRef>
          </c:val>
        </c:ser>
        <c:ser>
          <c:idx val="1"/>
          <c:order val="1"/>
          <c:tx>
            <c:strRef>
              <c:f>Sheet1!$A$20</c:f>
              <c:strCache>
                <c:ptCount val="1"/>
                <c:pt idx="0">
                  <c:v>Male</c:v>
                </c:pt>
              </c:strCache>
            </c:strRef>
          </c:tx>
          <c:spPr>
            <a:ln>
              <a:solidFill>
                <a:srgbClr val="0000FF"/>
              </a:solidFill>
            </a:ln>
          </c:spPr>
          <c:marker>
            <c:symbol val="triangle"/>
            <c:size val="8"/>
            <c:spPr>
              <a:solidFill>
                <a:srgbClr val="0000FF"/>
              </a:solidFill>
              <a:ln>
                <a:solidFill>
                  <a:srgbClr val="0000FF"/>
                </a:solidFill>
              </a:ln>
            </c:spPr>
          </c:marker>
          <c:cat>
            <c:strRef>
              <c:f>Sheet1!$B$17:$F$18</c:f>
              <c:strCache>
                <c:ptCount val="5"/>
                <c:pt idx="0">
                  <c:v>1932-37</c:v>
                </c:pt>
                <c:pt idx="1">
                  <c:v>1944-47</c:v>
                </c:pt>
                <c:pt idx="2">
                  <c:v>1954-57</c:v>
                </c:pt>
                <c:pt idx="3">
                  <c:v>1964-67</c:v>
                </c:pt>
                <c:pt idx="4">
                  <c:v>1974-77</c:v>
                </c:pt>
              </c:strCache>
            </c:strRef>
          </c:cat>
          <c:val>
            <c:numRef>
              <c:f>Sheet1!$B$20:$F$20</c:f>
              <c:numCache>
                <c:formatCode>0%</c:formatCode>
                <c:ptCount val="5"/>
                <c:pt idx="0">
                  <c:v>0.9</c:v>
                </c:pt>
                <c:pt idx="1">
                  <c:v>0.65</c:v>
                </c:pt>
                <c:pt idx="2">
                  <c:v>0.45</c:v>
                </c:pt>
                <c:pt idx="3">
                  <c:v>0.47</c:v>
                </c:pt>
                <c:pt idx="4">
                  <c:v>0.28</c:v>
                </c:pt>
              </c:numCache>
            </c:numRef>
          </c:val>
        </c:ser>
        <c:marker val="1"/>
        <c:axId val="470122424"/>
        <c:axId val="470127256"/>
      </c:lineChart>
      <c:catAx>
        <c:axId val="470122424"/>
        <c:scaling>
          <c:orientation val="minMax"/>
        </c:scaling>
        <c:axPos val="b"/>
        <c:tickLblPos val="nextTo"/>
        <c:txPr>
          <a:bodyPr/>
          <a:lstStyle/>
          <a:p>
            <a:pPr>
              <a:defRPr sz="1200"/>
            </a:pPr>
            <a:endParaRPr lang="en-US"/>
          </a:p>
        </c:txPr>
        <c:crossAx val="470127256"/>
        <c:crosses val="autoZero"/>
        <c:auto val="1"/>
        <c:lblAlgn val="ctr"/>
        <c:lblOffset val="100"/>
      </c:catAx>
      <c:valAx>
        <c:axId val="470127256"/>
        <c:scaling>
          <c:orientation val="minMax"/>
        </c:scaling>
        <c:axPos val="l"/>
        <c:majorGridlines>
          <c:spPr>
            <a:ln>
              <a:noFill/>
            </a:ln>
          </c:spPr>
        </c:majorGridlines>
        <c:numFmt formatCode="0%" sourceLinked="1"/>
        <c:tickLblPos val="nextTo"/>
        <c:txPr>
          <a:bodyPr/>
          <a:lstStyle/>
          <a:p>
            <a:pPr>
              <a:defRPr sz="1200"/>
            </a:pPr>
            <a:endParaRPr lang="en-US"/>
          </a:p>
        </c:txPr>
        <c:crossAx val="470122424"/>
        <c:crosses val="autoZero"/>
        <c:crossBetween val="between"/>
      </c:valAx>
    </c:plotArea>
    <c:legend>
      <c:legendPos val="r"/>
      <c:layout>
        <c:manualLayout>
          <c:xMode val="edge"/>
          <c:yMode val="edge"/>
          <c:x val="0.695909448818897"/>
          <c:y val="0.0690605861767279"/>
          <c:w val="0.201129739551787"/>
          <c:h val="0.189800962379703"/>
        </c:manualLayout>
      </c:layout>
      <c:spPr>
        <a:ln>
          <a:solidFill>
            <a:schemeClr val="tx1"/>
          </a:solidFill>
        </a:ln>
      </c:spPr>
      <c:txPr>
        <a:bodyPr/>
        <a:lstStyle/>
        <a:p>
          <a:pPr>
            <a:defRPr sz="1200"/>
          </a:pPr>
          <a:endParaRPr lang="en-US"/>
        </a:p>
      </c:txPr>
    </c:legend>
    <c:plotVisOnly val="1"/>
  </c:chart>
  <c:spPr>
    <a:ln>
      <a:solidFill>
        <a:schemeClr val="tx1"/>
      </a:solidFill>
    </a:ln>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ict"/></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pict"/></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1.pict"/></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2.pict"/></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6.pict"/></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pict"/><Relationship Id="rId1" Type="http://schemas.openxmlformats.org/officeDocument/2006/relationships/image" Target="../media/image2.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ict"/></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pict"/><Relationship Id="rId1" Type="http://schemas.openxmlformats.org/officeDocument/2006/relationships/image" Target="../media/image4.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pict"/></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pict"/><Relationship Id="rId1" Type="http://schemas.openxmlformats.org/officeDocument/2006/relationships/image" Target="../media/image6.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pict"/></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pict"/></Relationships>
</file>

<file path=ppt/drawings/drawing1.xml><?xml version="1.0" encoding="utf-8"?>
<c:userShapes xmlns:c="http://schemas.openxmlformats.org/drawingml/2006/chart">
  <cdr:relSizeAnchor xmlns:cdr="http://schemas.openxmlformats.org/drawingml/2006/chartDrawing">
    <cdr:from>
      <cdr:x>0.66667</cdr:x>
      <cdr:y>0.10435</cdr:y>
    </cdr:from>
    <cdr:to>
      <cdr:x>0.74242</cdr:x>
      <cdr:y>0.48696</cdr:y>
    </cdr:to>
    <cdr:sp macro="" textlink="">
      <cdr:nvSpPr>
        <cdr:cNvPr id="2" name="Right Brace 1"/>
        <cdr:cNvSpPr/>
      </cdr:nvSpPr>
      <cdr:spPr bwMode="auto">
        <a:xfrm xmlns:a="http://schemas.openxmlformats.org/drawingml/2006/main">
          <a:off x="3352800" y="457200"/>
          <a:ext cx="381000" cy="1676400"/>
        </a:xfrm>
        <a:prstGeom xmlns:a="http://schemas.openxmlformats.org/drawingml/2006/main" prst="rightBrace">
          <a:avLst/>
        </a:prstGeom>
        <a:solidFill xmlns:a="http://schemas.openxmlformats.org/drawingml/2006/main">
          <a:schemeClr val="bg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0.66779</cdr:x>
      <cdr:y>0.53913</cdr:y>
    </cdr:from>
    <cdr:to>
      <cdr:x>0.74355</cdr:x>
      <cdr:y>0.90435</cdr:y>
    </cdr:to>
    <cdr:sp macro="" textlink="">
      <cdr:nvSpPr>
        <cdr:cNvPr id="3" name="Right Brace 2"/>
        <cdr:cNvSpPr/>
      </cdr:nvSpPr>
      <cdr:spPr bwMode="auto">
        <a:xfrm xmlns:a="http://schemas.openxmlformats.org/drawingml/2006/main">
          <a:off x="3358444" y="2362200"/>
          <a:ext cx="381000" cy="1600200"/>
        </a:xfrm>
        <a:prstGeom xmlns:a="http://schemas.openxmlformats.org/drawingml/2006/main" prst="rightBrace">
          <a:avLst/>
        </a:prstGeom>
        <a:solidFill xmlns:a="http://schemas.openxmlformats.org/drawingml/2006/main">
          <a:schemeClr val="bg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1665B9-0DF7-E842-8447-87AC84FABF85}" type="datetimeFigureOut">
              <a:rPr lang="en-US" smtClean="0"/>
              <a:pPr/>
              <a:t>10/23/09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73B135-12E5-954A-AC02-5ECD8940EFA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E6A2EFC6-A784-B543-A498-56BE32716540}" type="slidenum">
              <a:rPr lang="en-US">
                <a:latin typeface="Arial" pitchFamily="-111" charset="0"/>
                <a:ea typeface="ＭＳ Ｐゴシック" pitchFamily="-111" charset="-128"/>
                <a:cs typeface="ＭＳ Ｐゴシック" pitchFamily="-111" charset="-128"/>
              </a:rPr>
              <a:pPr/>
              <a:t>1</a:t>
            </a:fld>
            <a:endParaRPr lang="en-US">
              <a:latin typeface="Arial" pitchFamily="-111" charset="0"/>
              <a:ea typeface="ＭＳ Ｐゴシック" pitchFamily="-111" charset="-128"/>
              <a:cs typeface="ＭＳ Ｐゴシック" pitchFamily="-111" charset="-128"/>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BDF0B1BA-5ADC-1045-B6FF-435881FE2489}" type="slidenum">
              <a:rPr lang="en-US">
                <a:latin typeface="Arial" pitchFamily="-111" charset="0"/>
                <a:ea typeface="ＭＳ Ｐゴシック" pitchFamily="-111" charset="-128"/>
                <a:cs typeface="ＭＳ Ｐゴシック" pitchFamily="-111" charset="-128"/>
              </a:rPr>
              <a:pPr/>
              <a:t>35</a:t>
            </a:fld>
            <a:endParaRPr lang="en-US">
              <a:latin typeface="Arial" pitchFamily="-111" charset="0"/>
              <a:ea typeface="ＭＳ Ｐゴシック" pitchFamily="-111" charset="-128"/>
              <a:cs typeface="ＭＳ Ｐゴシック" pitchFamily="-111" charset="-128"/>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CDB22380-AABF-8A4C-947A-6A732D753949}" type="slidenum">
              <a:rPr lang="en-US">
                <a:latin typeface="Arial" pitchFamily="-111" charset="0"/>
                <a:ea typeface="ＭＳ Ｐゴシック" pitchFamily="-111" charset="-128"/>
                <a:cs typeface="ＭＳ Ｐゴシック" pitchFamily="-111" charset="-128"/>
              </a:rPr>
              <a:pPr/>
              <a:t>36</a:t>
            </a:fld>
            <a:endParaRPr lang="en-US">
              <a:latin typeface="Arial" pitchFamily="-111" charset="0"/>
              <a:ea typeface="ＭＳ Ｐゴシック" pitchFamily="-111" charset="-128"/>
              <a:cs typeface="ＭＳ Ｐゴシック" pitchFamily="-111" charset="-128"/>
            </a:endParaRPr>
          </a:p>
        </p:txBody>
      </p:sp>
      <p:sp>
        <p:nvSpPr>
          <p:cNvPr id="91139" name="Rectangle 2"/>
          <p:cNvSpPr>
            <a:spLocks noGrp="1" noRot="1" noChangeAspect="1" noChangeArrowheads="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60AC61FC-2F81-574B-92C0-3C3259FCAC39}" type="slidenum">
              <a:rPr lang="en-US">
                <a:latin typeface="Arial" pitchFamily="-111" charset="0"/>
                <a:ea typeface="ＭＳ Ｐゴシック" pitchFamily="-111" charset="-128"/>
                <a:cs typeface="ＭＳ Ｐゴシック" pitchFamily="-111" charset="-128"/>
              </a:rPr>
              <a:pPr/>
              <a:t>38</a:t>
            </a:fld>
            <a:endParaRPr lang="en-US">
              <a:latin typeface="Arial" pitchFamily="-111" charset="0"/>
              <a:ea typeface="ＭＳ Ｐゴシック" pitchFamily="-111" charset="-128"/>
              <a:cs typeface="ＭＳ Ｐゴシック" pitchFamily="-111" charset="-128"/>
            </a:endParaRPr>
          </a:p>
        </p:txBody>
      </p:sp>
      <p:sp>
        <p:nvSpPr>
          <p:cNvPr id="103427" name="Rectangle 2"/>
          <p:cNvSpPr>
            <a:spLocks noGrp="1" noRot="1" noChangeAspect="1" noChangeArrowheads="1"/>
          </p:cNvSpPr>
          <p:nvPr>
            <p:ph type="sldImg"/>
          </p:nvPr>
        </p:nvSpPr>
        <p:spPr>
          <a:solidFill>
            <a:srgbClr val="FFFFFF"/>
          </a:solidFill>
          <a:ln/>
        </p:spPr>
      </p:sp>
      <p:sp>
        <p:nvSpPr>
          <p:cNvPr id="1034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A6149B01-9B39-ED49-9FE3-2BF4636808CE}" type="slidenum">
              <a:rPr lang="en-US">
                <a:latin typeface="Arial" pitchFamily="-111" charset="0"/>
                <a:ea typeface="ＭＳ Ｐゴシック" pitchFamily="-111" charset="-128"/>
                <a:cs typeface="ＭＳ Ｐゴシック" pitchFamily="-111" charset="-128"/>
              </a:rPr>
              <a:pPr/>
              <a:t>39</a:t>
            </a:fld>
            <a:endParaRPr lang="en-US">
              <a:latin typeface="Arial" pitchFamily="-111" charset="0"/>
              <a:ea typeface="ＭＳ Ｐゴシック" pitchFamily="-111" charset="-128"/>
              <a:cs typeface="ＭＳ Ｐゴシック" pitchFamily="-111" charset="-128"/>
            </a:endParaRPr>
          </a:p>
        </p:txBody>
      </p:sp>
      <p:sp>
        <p:nvSpPr>
          <p:cNvPr id="123907" name="Rectangle 2"/>
          <p:cNvSpPr>
            <a:spLocks noGrp="1" noRot="1" noChangeAspect="1" noChangeArrowheads="1"/>
          </p:cNvSpPr>
          <p:nvPr>
            <p:ph type="sldImg"/>
          </p:nvPr>
        </p:nvSpPr>
        <p:spPr>
          <a:solidFill>
            <a:srgbClr val="FFFFFF"/>
          </a:solidFill>
          <a:ln/>
        </p:spPr>
      </p:sp>
      <p:sp>
        <p:nvSpPr>
          <p:cNvPr id="1239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CF7AB83-4176-034B-94CF-516C944EC8A8}" type="slidenum">
              <a:rPr lang="en-US">
                <a:latin typeface="Arial" pitchFamily="-111" charset="0"/>
                <a:ea typeface="ＭＳ Ｐゴシック" pitchFamily="-111" charset="-128"/>
                <a:cs typeface="ＭＳ Ｐゴシック" pitchFamily="-111" charset="-128"/>
              </a:rPr>
              <a:pPr/>
              <a:t>41</a:t>
            </a:fld>
            <a:endParaRPr lang="en-US">
              <a:latin typeface="Arial" pitchFamily="-111" charset="0"/>
              <a:ea typeface="ＭＳ Ｐゴシック" pitchFamily="-111" charset="-128"/>
              <a:cs typeface="ＭＳ Ｐゴシック" pitchFamily="-111" charset="-128"/>
            </a:endParaRPr>
          </a:p>
        </p:txBody>
      </p:sp>
      <p:sp>
        <p:nvSpPr>
          <p:cNvPr id="43011" name="Rectangle 2"/>
          <p:cNvSpPr>
            <a:spLocks noGrp="1" noRot="1" noChangeAspect="1" noChangeArrowheads="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65ED695-6711-AF4B-8678-31A0E6A346B0}" type="slidenum">
              <a:rPr lang="en-US">
                <a:latin typeface="Arial" pitchFamily="-111" charset="0"/>
                <a:ea typeface="ＭＳ Ｐゴシック" pitchFamily="-111" charset="-128"/>
                <a:cs typeface="ＭＳ Ｐゴシック" pitchFamily="-111" charset="-128"/>
              </a:rPr>
              <a:pPr/>
              <a:t>42</a:t>
            </a:fld>
            <a:endParaRPr lang="en-US">
              <a:latin typeface="Arial" pitchFamily="-111" charset="0"/>
              <a:ea typeface="ＭＳ Ｐゴシック" pitchFamily="-111" charset="-128"/>
              <a:cs typeface="ＭＳ Ｐゴシック" pitchFamily="-111" charset="-128"/>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0E160FC-1FDB-964F-8EF9-3021EB404A24}" type="slidenum">
              <a:rPr lang="en-US">
                <a:latin typeface="Arial" pitchFamily="-111" charset="0"/>
                <a:ea typeface="ＭＳ Ｐゴシック" pitchFamily="-111" charset="-128"/>
                <a:cs typeface="ＭＳ Ｐゴシック" pitchFamily="-111" charset="-128"/>
              </a:rPr>
              <a:pPr/>
              <a:t>43</a:t>
            </a:fld>
            <a:endParaRPr lang="en-US">
              <a:latin typeface="Arial" pitchFamily="-111" charset="0"/>
              <a:ea typeface="ＭＳ Ｐゴシック" pitchFamily="-111" charset="-128"/>
              <a:cs typeface="ＭＳ Ｐゴシック" pitchFamily="-111" charset="-128"/>
            </a:endParaRPr>
          </a:p>
        </p:txBody>
      </p:sp>
      <p:sp>
        <p:nvSpPr>
          <p:cNvPr id="51203" name="Rectangle 2"/>
          <p:cNvSpPr>
            <a:spLocks noGrp="1" noRot="1" noChangeAspect="1" noChangeArrowheads="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83731D0-D2D2-BD48-88E3-C9CABA539729}" type="slidenum">
              <a:rPr lang="en-US">
                <a:latin typeface="Arial" pitchFamily="-111" charset="0"/>
                <a:ea typeface="ＭＳ Ｐゴシック" pitchFamily="-111" charset="-128"/>
                <a:cs typeface="ＭＳ Ｐゴシック" pitchFamily="-111" charset="-128"/>
              </a:rPr>
              <a:pPr/>
              <a:t>44</a:t>
            </a:fld>
            <a:endParaRPr lang="en-US">
              <a:latin typeface="Arial" pitchFamily="-111" charset="0"/>
              <a:ea typeface="ＭＳ Ｐゴシック" pitchFamily="-111" charset="-128"/>
              <a:cs typeface="ＭＳ Ｐゴシック" pitchFamily="-111" charset="-128"/>
            </a:endParaRPr>
          </a:p>
        </p:txBody>
      </p:sp>
      <p:sp>
        <p:nvSpPr>
          <p:cNvPr id="53251" name="Rectangle 2"/>
          <p:cNvSpPr>
            <a:spLocks noGrp="1" noRot="1" noChangeAspect="1" noChangeArrowheads="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5155D006-3641-C44B-86D3-F36A4D981233}" type="slidenum">
              <a:rPr lang="en-US">
                <a:latin typeface="Arial" pitchFamily="-111" charset="0"/>
                <a:ea typeface="ＭＳ Ｐゴシック" pitchFamily="-111" charset="-128"/>
                <a:cs typeface="ＭＳ Ｐゴシック" pitchFamily="-111" charset="-128"/>
              </a:rPr>
              <a:pPr/>
              <a:t>45</a:t>
            </a:fld>
            <a:endParaRPr lang="en-US">
              <a:latin typeface="Arial" pitchFamily="-111" charset="0"/>
              <a:ea typeface="ＭＳ Ｐゴシック" pitchFamily="-111" charset="-128"/>
              <a:cs typeface="ＭＳ Ｐゴシック" pitchFamily="-111" charset="-128"/>
            </a:endParaRPr>
          </a:p>
        </p:txBody>
      </p:sp>
      <p:sp>
        <p:nvSpPr>
          <p:cNvPr id="55299" name="Rectangle 2"/>
          <p:cNvSpPr>
            <a:spLocks noGrp="1" noRot="1" noChangeAspect="1" noChangeArrowheads="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75901421-1DD2-6843-B71B-E699A18E1341}" type="slidenum">
              <a:rPr lang="en-US">
                <a:latin typeface="Arial" pitchFamily="-111" charset="0"/>
                <a:ea typeface="ＭＳ Ｐゴシック" pitchFamily="-111" charset="-128"/>
                <a:cs typeface="ＭＳ Ｐゴシック" pitchFamily="-111" charset="-128"/>
              </a:rPr>
              <a:pPr/>
              <a:t>46</a:t>
            </a:fld>
            <a:endParaRPr lang="en-US">
              <a:latin typeface="Arial" pitchFamily="-111" charset="0"/>
              <a:ea typeface="ＭＳ Ｐゴシック" pitchFamily="-111" charset="-128"/>
              <a:cs typeface="ＭＳ Ｐゴシック" pitchFamily="-111" charset="-128"/>
            </a:endParaRPr>
          </a:p>
        </p:txBody>
      </p:sp>
      <p:sp>
        <p:nvSpPr>
          <p:cNvPr id="69635" name="Rectangle 2"/>
          <p:cNvSpPr>
            <a:spLocks noGrp="1" noRot="1" noChangeAspect="1" noChangeArrowheads="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Guy 1980, 2000</a:t>
            </a:r>
            <a:endParaRPr lang="en-US" dirty="0"/>
          </a:p>
        </p:txBody>
      </p:sp>
      <p:sp>
        <p:nvSpPr>
          <p:cNvPr id="4" name="Slide Number Placeholder 3"/>
          <p:cNvSpPr>
            <a:spLocks noGrp="1"/>
          </p:cNvSpPr>
          <p:nvPr>
            <p:ph type="sldNum" sz="quarter" idx="10"/>
          </p:nvPr>
        </p:nvSpPr>
        <p:spPr/>
        <p:txBody>
          <a:bodyPr/>
          <a:lstStyle/>
          <a:p>
            <a:fld id="{1473B135-12E5-954A-AC02-5ECD8940EFA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2A47F59F-2E3D-9445-AD91-592161FCFC7E}" type="slidenum">
              <a:rPr lang="en-US">
                <a:latin typeface="Arial" pitchFamily="-65" charset="0"/>
                <a:ea typeface="ＭＳ Ｐゴシック" pitchFamily="-65" charset="-128"/>
                <a:cs typeface="ＭＳ Ｐゴシック" pitchFamily="-65" charset="-128"/>
              </a:rPr>
              <a:pPr/>
              <a:t>48</a:t>
            </a:fld>
            <a:endParaRPr lang="en-US">
              <a:latin typeface="Arial" pitchFamily="-65" charset="0"/>
              <a:ea typeface="ＭＳ Ｐゴシック" pitchFamily="-65" charset="-128"/>
              <a:cs typeface="ＭＳ Ｐゴシック" pitchFamily="-65" charset="-128"/>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B77F96A3-EA11-754A-8264-C83DE24953F6}" type="slidenum">
              <a:rPr lang="en-US">
                <a:latin typeface="Arial" pitchFamily="-65" charset="0"/>
                <a:ea typeface="ＭＳ Ｐゴシック" pitchFamily="-65" charset="-128"/>
                <a:cs typeface="ＭＳ Ｐゴシック" pitchFamily="-65" charset="-128"/>
              </a:rPr>
              <a:pPr/>
              <a:t>49</a:t>
            </a:fld>
            <a:endParaRPr lang="en-US">
              <a:latin typeface="Arial" pitchFamily="-65" charset="0"/>
              <a:ea typeface="ＭＳ Ｐゴシック" pitchFamily="-65" charset="-128"/>
              <a:cs typeface="ＭＳ Ｐゴシック" pitchFamily="-65" charset="-128"/>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757E84-8E0A-1A4F-8486-F28FE046781B}" type="slidenum">
              <a:rPr lang="en-US"/>
              <a:pPr/>
              <a:t>58</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D857EF-5D91-6D40-984F-3C294BA03882}" type="slidenum">
              <a:rPr lang="en-US"/>
              <a:pPr/>
              <a:t>59</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16986C-ABD3-7641-AC8A-392F0BF09D51}" type="slidenum">
              <a:rPr lang="en-US"/>
              <a:pPr/>
              <a:t>60</a:t>
            </a:fld>
            <a:endParaRPr lang="en-US"/>
          </a:p>
        </p:txBody>
      </p:sp>
      <p:sp>
        <p:nvSpPr>
          <p:cNvPr id="337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37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65E7A2-82FD-A743-857E-B8B3D4937D86}" type="slidenum">
              <a:rPr lang="en-US"/>
              <a:pPr/>
              <a:t>61</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E0131A-D298-AE4B-832B-B112C79B092C}" type="slidenum">
              <a:rPr lang="en-US"/>
              <a:pPr/>
              <a:t>63</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047D55-D52D-A043-87EE-17C8F660D98B}" type="slidenum">
              <a:rPr lang="en-US"/>
              <a:pPr/>
              <a:t>64</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3C1EE2-C7D5-E74A-AFA3-9875068601DF}" type="slidenum">
              <a:rPr lang="en-US"/>
              <a:pPr/>
              <a:t>71</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3133CA-2207-5F4B-98AB-515159BD03DB}" type="slidenum">
              <a:rPr lang="en-US"/>
              <a:pPr/>
              <a:t>72</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C1293E-7BA9-2945-B02A-2C2C39CAFAE9}" type="slidenum">
              <a:rPr lang="en-US"/>
              <a:pPr/>
              <a:t>20</a:t>
            </a:fld>
            <a:endParaRPr lang="en-US"/>
          </a:p>
        </p:txBody>
      </p:sp>
      <p:sp>
        <p:nvSpPr>
          <p:cNvPr id="1013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13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6F7F82-3529-C149-9ED4-967CF8E3CCFE}" type="slidenum">
              <a:rPr lang="en-US"/>
              <a:pPr/>
              <a:t>73</a:t>
            </a:fld>
            <a:endParaRPr lang="en-U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6446A3-1CE8-0644-B157-06A04172BCF5}" type="slidenum">
              <a:rPr lang="en-US"/>
              <a:pPr/>
              <a:t>74</a:t>
            </a:fld>
            <a:endParaRPr lang="en-US"/>
          </a:p>
        </p:txBody>
      </p:sp>
      <p:sp>
        <p:nvSpPr>
          <p:cNvPr id="294914" name="Rectangle 1026"/>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4915" name="Rectangle 1027"/>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Plan to open the west; beginning of NY rise. The canal: 1817-1825.</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FF0A43-40A7-7E42-B686-99FAF3945E37}" type="slidenum">
              <a:rPr lang="en-US"/>
              <a:pPr/>
              <a:t>75</a:t>
            </a:fld>
            <a:endParaRPr lang="en-US"/>
          </a:p>
        </p:txBody>
      </p:sp>
      <p:sp>
        <p:nvSpPr>
          <p:cNvPr id="296962" name="Rectangle 1026"/>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6963" name="Rectangle 1027"/>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C990C9-BC55-8044-A00A-C08B993BED17}" type="slidenum">
              <a:rPr lang="en-US"/>
              <a:pPr/>
              <a:t>76</a:t>
            </a:fld>
            <a:endParaRPr lang="en-US"/>
          </a:p>
        </p:txBody>
      </p:sp>
      <p:sp>
        <p:nvSpPr>
          <p:cNvPr id="299010" name="Rectangle 1026"/>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9011" name="Rectangle 1027"/>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Exponential growth of surrounding era.</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81783B-7FC1-D14B-B77A-500898E0286E}" type="slidenum">
              <a:rPr lang="en-US"/>
              <a:pPr/>
              <a:t>77</a:t>
            </a:fld>
            <a:endParaRPr lang="en-US"/>
          </a:p>
        </p:txBody>
      </p:sp>
      <p:sp>
        <p:nvSpPr>
          <p:cNvPr id="460802" name="Rectangle 2"/>
          <p:cNvSpPr>
            <a:spLocks noChangeArrowheads="1" noTextEdit="1"/>
          </p:cNvSpPr>
          <p:nvPr>
            <p:ph type="sldImg"/>
          </p:nvPr>
        </p:nvSpPr>
        <p:spPr>
          <a:ln/>
        </p:spPr>
      </p:sp>
      <p:sp>
        <p:nvSpPr>
          <p:cNvPr id="460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1C406B-DF91-4243-AE97-C9526A3E657B}" type="slidenum">
              <a:rPr lang="en-US"/>
              <a:pPr/>
              <a:t>87</a:t>
            </a:fld>
            <a:endParaRPr lang="en-US"/>
          </a:p>
        </p:txBody>
      </p:sp>
      <p:sp>
        <p:nvSpPr>
          <p:cNvPr id="45058" name="Rectangle 2"/>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505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3DE1AA1F-151F-E647-94F3-541728A66700}" type="slidenum">
              <a:rPr lang="en-US">
                <a:latin typeface="Arial" pitchFamily="-65" charset="0"/>
                <a:ea typeface="ＭＳ Ｐゴシック" pitchFamily="-65" charset="-128"/>
                <a:cs typeface="ＭＳ Ｐゴシック" pitchFamily="-65" charset="-128"/>
              </a:rPr>
              <a:pPr/>
              <a:t>88</a:t>
            </a:fld>
            <a:endParaRPr lang="en-US">
              <a:latin typeface="Arial" pitchFamily="-65" charset="0"/>
              <a:ea typeface="ＭＳ Ｐゴシック" pitchFamily="-65" charset="-128"/>
              <a:cs typeface="ＭＳ Ｐゴシック" pitchFamily="-65" charset="-128"/>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24FC4BA-8808-3241-97EF-CCB9C460E519}" type="slidenum">
              <a:rPr lang="en-US">
                <a:latin typeface="Arial" pitchFamily="-65" charset="0"/>
                <a:ea typeface="ＭＳ Ｐゴシック" pitchFamily="-65" charset="-128"/>
                <a:cs typeface="ＭＳ Ｐゴシック" pitchFamily="-65" charset="-128"/>
              </a:rPr>
              <a:pPr/>
              <a:t>26</a:t>
            </a:fld>
            <a:endParaRPr lang="en-US">
              <a:latin typeface="Arial" pitchFamily="-65" charset="0"/>
              <a:ea typeface="ＭＳ Ｐゴシック" pitchFamily="-65" charset="-128"/>
              <a:cs typeface="ＭＳ Ｐゴシック" pitchFamily="-65" charset="-128"/>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6547B50E-57A5-E640-9555-0E9E56CD7E37}" type="slidenum">
              <a:rPr lang="en-US">
                <a:latin typeface="Arial" pitchFamily="-65" charset="0"/>
                <a:ea typeface="ＭＳ Ｐゴシック" pitchFamily="-65" charset="-128"/>
                <a:cs typeface="ＭＳ Ｐゴシック" pitchFamily="-65" charset="-128"/>
              </a:rPr>
              <a:pPr/>
              <a:t>27</a:t>
            </a:fld>
            <a:endParaRPr lang="en-US">
              <a:latin typeface="Arial" pitchFamily="-65" charset="0"/>
              <a:ea typeface="ＭＳ Ｐゴシック" pitchFamily="-65" charset="-128"/>
              <a:cs typeface="ＭＳ Ｐゴシック" pitchFamily="-65" charset="-128"/>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B5640087-DD47-4942-AFC1-379E6EB16416}" type="slidenum">
              <a:rPr lang="en-US">
                <a:latin typeface="Arial" pitchFamily="-65" charset="0"/>
                <a:ea typeface="ＭＳ Ｐゴシック" pitchFamily="-65" charset="-128"/>
                <a:cs typeface="ＭＳ Ｐゴシック" pitchFamily="-65" charset="-128"/>
              </a:rPr>
              <a:pPr/>
              <a:t>29</a:t>
            </a:fld>
            <a:endParaRPr lang="en-US">
              <a:latin typeface="Arial" pitchFamily="-65" charset="0"/>
              <a:ea typeface="ＭＳ Ｐゴシック" pitchFamily="-65" charset="-128"/>
              <a:cs typeface="ＭＳ Ｐゴシック" pitchFamily="-65" charset="-128"/>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24FC4BA-8808-3241-97EF-CCB9C460E519}" type="slidenum">
              <a:rPr lang="en-US">
                <a:latin typeface="Arial" pitchFamily="-65" charset="0"/>
                <a:ea typeface="ＭＳ Ｐゴシック" pitchFamily="-65" charset="-128"/>
                <a:cs typeface="ＭＳ Ｐゴシック" pitchFamily="-65" charset="-128"/>
              </a:rPr>
              <a:pPr/>
              <a:t>30</a:t>
            </a:fld>
            <a:endParaRPr lang="en-US">
              <a:latin typeface="Arial" pitchFamily="-65" charset="0"/>
              <a:ea typeface="ＭＳ Ｐゴシック" pitchFamily="-65" charset="-128"/>
              <a:cs typeface="ＭＳ Ｐゴシック" pitchFamily="-65" charset="-128"/>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3699EEA-3E08-E244-AB64-FDF971DADBEE}" type="slidenum">
              <a:rPr lang="en-US">
                <a:latin typeface="Arial" pitchFamily="-65" charset="0"/>
                <a:ea typeface="ＭＳ Ｐゴシック" pitchFamily="-65" charset="-128"/>
                <a:cs typeface="ＭＳ Ｐゴシック" pitchFamily="-65" charset="-128"/>
              </a:rPr>
              <a:pPr/>
              <a:t>31</a:t>
            </a:fld>
            <a:endParaRPr lang="en-US">
              <a:latin typeface="Arial" pitchFamily="-65" charset="0"/>
              <a:ea typeface="ＭＳ Ｐゴシック" pitchFamily="-65" charset="-128"/>
              <a:cs typeface="ＭＳ Ｐゴシック" pitchFamily="-65" charset="-128"/>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4E146652-67A2-3E43-A95D-13B1977124CD}" type="slidenum">
              <a:rPr lang="en-US">
                <a:latin typeface="Arial" pitchFamily="-111" charset="0"/>
                <a:ea typeface="ＭＳ Ｐゴシック" pitchFamily="-111" charset="-128"/>
                <a:cs typeface="ＭＳ Ｐゴシック" pitchFamily="-111" charset="-128"/>
              </a:rPr>
              <a:pPr/>
              <a:t>33</a:t>
            </a:fld>
            <a:endParaRPr lang="en-US">
              <a:latin typeface="Arial" pitchFamily="-111" charset="0"/>
              <a:ea typeface="ＭＳ Ｐゴシック" pitchFamily="-111" charset="-128"/>
              <a:cs typeface="ＭＳ Ｐゴシック" pitchFamily="-111" charset="-128"/>
            </a:endParaRPr>
          </a:p>
        </p:txBody>
      </p:sp>
      <p:sp>
        <p:nvSpPr>
          <p:cNvPr id="84995" name="Rectangle 2"/>
          <p:cNvSpPr>
            <a:spLocks noGrp="1" noRot="1" noChangeAspect="1" noChangeArrowheads="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11" charset="0"/>
              <a:ea typeface="ＭＳ Ｐゴシック" pitchFamily="-111" charset="-128"/>
              <a:cs typeface="ＭＳ Ｐゴシック" pitchFamily="-111"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D8BF85-3FC3-4E43-8CA3-34737B4D2F86}" type="datetimeFigureOut">
              <a:rPr lang="en-US" smtClean="0"/>
              <a:pPr/>
              <a:t>10/23/09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0A2D4-412C-6C42-9E01-5B7DE6C0E6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D8BF85-3FC3-4E43-8CA3-34737B4D2F86}" type="datetimeFigureOut">
              <a:rPr lang="en-US" smtClean="0"/>
              <a:pPr/>
              <a:t>10/23/09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0A2D4-412C-6C42-9E01-5B7DE6C0E6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D8BF85-3FC3-4E43-8CA3-34737B4D2F86}" type="datetimeFigureOut">
              <a:rPr lang="en-US" smtClean="0"/>
              <a:pPr/>
              <a:t>10/23/09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0A2D4-412C-6C42-9E01-5B7DE6C0E6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D8BF85-3FC3-4E43-8CA3-34737B4D2F86}" type="datetimeFigureOut">
              <a:rPr lang="en-US" smtClean="0"/>
              <a:pPr/>
              <a:t>10/23/09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0A2D4-412C-6C42-9E01-5B7DE6C0E6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D8BF85-3FC3-4E43-8CA3-34737B4D2F86}" type="datetimeFigureOut">
              <a:rPr lang="en-US" smtClean="0"/>
              <a:pPr/>
              <a:t>10/23/09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0A2D4-412C-6C42-9E01-5B7DE6C0E66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D8BF85-3FC3-4E43-8CA3-34737B4D2F86}" type="datetimeFigureOut">
              <a:rPr lang="en-US" smtClean="0"/>
              <a:pPr/>
              <a:t>10/23/09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0A2D4-412C-6C42-9E01-5B7DE6C0E66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D8BF85-3FC3-4E43-8CA3-34737B4D2F86}" type="datetimeFigureOut">
              <a:rPr lang="en-US" smtClean="0"/>
              <a:pPr/>
              <a:t>10/23/09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10A2D4-412C-6C42-9E01-5B7DE6C0E6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D8BF85-3FC3-4E43-8CA3-34737B4D2F86}" type="datetimeFigureOut">
              <a:rPr lang="en-US" smtClean="0"/>
              <a:pPr/>
              <a:t>10/23/09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10A2D4-412C-6C42-9E01-5B7DE6C0E6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D8BF85-3FC3-4E43-8CA3-34737B4D2F86}" type="datetimeFigureOut">
              <a:rPr lang="en-US" smtClean="0"/>
              <a:pPr/>
              <a:t>10/23/09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10A2D4-412C-6C42-9E01-5B7DE6C0E6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D8BF85-3FC3-4E43-8CA3-34737B4D2F86}" type="datetimeFigureOut">
              <a:rPr lang="en-US" smtClean="0"/>
              <a:pPr/>
              <a:t>10/23/09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0A2D4-412C-6C42-9E01-5B7DE6C0E6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D8BF85-3FC3-4E43-8CA3-34737B4D2F86}" type="datetimeFigureOut">
              <a:rPr lang="en-US" smtClean="0"/>
              <a:pPr/>
              <a:t>10/23/09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10A2D4-412C-6C42-9E01-5B7DE6C0E6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D8BF85-3FC3-4E43-8CA3-34737B4D2F86}" type="datetimeFigureOut">
              <a:rPr lang="en-US" smtClean="0"/>
              <a:pPr/>
              <a:t>10/23/09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10A2D4-412C-6C42-9E01-5B7DE6C0E6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oleObject" Target="../embeddings/Microsoft_Word_97_-_2004_Document6.doc"/><Relationship Id="rId1" Type="http://schemas.openxmlformats.org/officeDocument/2006/relationships/vmlDrawing" Target="../drawings/vmlDrawing4.vml"/><Relationship Id="rId2" Type="http://schemas.openxmlformats.org/officeDocument/2006/relationships/slideLayout" Target="../slideLayouts/slideLayout7.xml"/><Relationship Id="rId3" Type="http://schemas.openxmlformats.org/officeDocument/2006/relationships/oleObject" Target="../embeddings/Microsoft_Word_97_-_2004_Document5.doc"/></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3" Type="http://schemas.openxmlformats.org/officeDocument/2006/relationships/oleObject" Target="../embeddings/Microsoft_Word_97_-_2004_Document7.doc"/><Relationship Id="rId1" Type="http://schemas.openxmlformats.org/officeDocument/2006/relationships/vmlDrawing" Target="../drawings/vmlDrawing5.vml"/></Relationships>
</file>

<file path=ppt/slides/_rels/slide12.xml.rels><?xml version="1.0" encoding="UTF-8" standalone="yes"?>
<Relationships xmlns="http://schemas.openxmlformats.org/package/2006/relationships"><Relationship Id="rId4" Type="http://schemas.openxmlformats.org/officeDocument/2006/relationships/oleObject" Target="../embeddings/Microsoft_Word_97_-_2004_Document9.doc"/><Relationship Id="rId1" Type="http://schemas.openxmlformats.org/officeDocument/2006/relationships/vmlDrawing" Target="../drawings/vmlDrawing6.vml"/><Relationship Id="rId2" Type="http://schemas.openxmlformats.org/officeDocument/2006/relationships/slideLayout" Target="../slideLayouts/slideLayout7.xml"/><Relationship Id="rId3" Type="http://schemas.openxmlformats.org/officeDocument/2006/relationships/oleObject" Target="../embeddings/Microsoft_Word_97_-_2004_Document8.doc"/></Relationships>
</file>

<file path=ppt/slides/_rels/slide13.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tiff"/><Relationship Id="rId3" Type="http://schemas.openxmlformats.org/officeDocument/2006/relationships/image" Target="../media/image9.tif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oleObject" Target="../embeddings/Microsoft_Excel_97_-_2004_Worksheet10.xls"/><Relationship Id="rId1" Type="http://schemas.openxmlformats.org/officeDocument/2006/relationships/vmlDrawing" Target="../drawings/vmlDrawing7.vml"/><Relationship Id="rId2" Type="http://schemas.openxmlformats.org/officeDocument/2006/relationships/slideLayout" Target="../slideLayouts/slideLayout6.xml"/><Relationship Id="rId3"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3" Type="http://schemas.openxmlformats.org/officeDocument/2006/relationships/image" Target="../media/image1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3" Type="http://schemas.openxmlformats.org/officeDocument/2006/relationships/image" Target="../media/image1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3" Type="http://schemas.openxmlformats.org/officeDocument/2006/relationships/image" Target="../media/image1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1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3" Type="http://schemas.openxmlformats.org/officeDocument/2006/relationships/oleObject" Target="../embeddings/Microsoft_Excel_97_-_2004_Worksheet11.xls"/><Relationship Id="rId1" Type="http://schemas.openxmlformats.org/officeDocument/2006/relationships/vmlDrawing" Target="../drawings/vmlDrawing8.v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2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2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4" Type="http://schemas.openxmlformats.org/officeDocument/2006/relationships/oleObject" Target="../embeddings/Microsoft_Excel_97_-_2004_Worksheet12.xls"/><Relationship Id="rId1" Type="http://schemas.openxmlformats.org/officeDocument/2006/relationships/vmlDrawing" Target="../drawings/vmlDrawing9.vml"/><Relationship Id="rId2" Type="http://schemas.openxmlformats.org/officeDocument/2006/relationships/slideLayout" Target="../slideLayouts/slideLayout6.xml"/><Relationship Id="rId3" Type="http://schemas.openxmlformats.org/officeDocument/2006/relationships/notesSlide" Target="../notesSlides/notesSlide16.xml"/></Relationships>
</file>

<file path=ppt/slides/_rels/slide44.xml.rels><?xml version="1.0" encoding="UTF-8" standalone="yes"?>
<Relationships xmlns="http://schemas.openxmlformats.org/package/2006/relationships"><Relationship Id="rId4" Type="http://schemas.openxmlformats.org/officeDocument/2006/relationships/oleObject" Target="../embeddings/Microsoft_Excel_97_-_2004_Worksheet13.xls"/><Relationship Id="rId1" Type="http://schemas.openxmlformats.org/officeDocument/2006/relationships/vmlDrawing" Target="../drawings/vmlDrawing10.vml"/><Relationship Id="rId2" Type="http://schemas.openxmlformats.org/officeDocument/2006/relationships/slideLayout" Target="../slideLayouts/slideLayout6.xml"/><Relationship Id="rId3" Type="http://schemas.openxmlformats.org/officeDocument/2006/relationships/notesSlide" Target="../notesSlides/notesSlide17.xml"/></Relationships>
</file>

<file path=ppt/slides/_rels/slide45.xml.rels><?xml version="1.0" encoding="UTF-8" standalone="yes"?>
<Relationships xmlns="http://schemas.openxmlformats.org/package/2006/relationships"><Relationship Id="rId4" Type="http://schemas.openxmlformats.org/officeDocument/2006/relationships/oleObject" Target="../embeddings/Microsoft_Excel_97_-_2004_Worksheet14.xls"/><Relationship Id="rId1" Type="http://schemas.openxmlformats.org/officeDocument/2006/relationships/vmlDrawing" Target="../drawings/vmlDrawing11.vml"/><Relationship Id="rId2" Type="http://schemas.openxmlformats.org/officeDocument/2006/relationships/slideLayout" Target="../slideLayouts/slideLayout6.xml"/><Relationship Id="rId3" Type="http://schemas.openxmlformats.org/officeDocument/2006/relationships/notesSlide" Target="../notesSlides/notesSlide18.xml"/></Relationships>
</file>

<file path=ppt/slides/_rels/slide46.xml.rels><?xml version="1.0" encoding="UTF-8" standalone="yes"?>
<Relationships xmlns="http://schemas.openxmlformats.org/package/2006/relationships"><Relationship Id="rId4" Type="http://schemas.openxmlformats.org/officeDocument/2006/relationships/oleObject" Target="../embeddings/Microsoft_Excel_97_-_2004_Worksheet15.xls"/><Relationship Id="rId1" Type="http://schemas.openxmlformats.org/officeDocument/2006/relationships/vmlDrawing" Target="../drawings/vmlDrawing12.vml"/><Relationship Id="rId2" Type="http://schemas.openxmlformats.org/officeDocument/2006/relationships/slideLayout" Target="../slideLayouts/slideLayout6.xml"/><Relationship Id="rId3" Type="http://schemas.openxmlformats.org/officeDocument/2006/relationships/notesSlide" Target="../notesSlides/notesSlide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3.xml"/><Relationship Id="rId3" Type="http://schemas.openxmlformats.org/officeDocument/2006/relationships/chart" Target="../charts/chart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4" Type="http://schemas.openxmlformats.org/officeDocument/2006/relationships/oleObject" Target="../embeddings/Microsoft_Excel_97_-_2004_Worksheet16.xls"/><Relationship Id="rId1" Type="http://schemas.openxmlformats.org/officeDocument/2006/relationships/vmlDrawing" Target="../drawings/vmlDrawing13.vml"/><Relationship Id="rId2" Type="http://schemas.openxmlformats.org/officeDocument/2006/relationships/slideLayout" Target="../slideLayouts/slideLayout6.xml"/><Relationship Id="rId3" Type="http://schemas.openxmlformats.org/officeDocument/2006/relationships/notesSlide" Target="../notesSlides/notesSlide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37.pdf"/><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image" Target="../media/image38.pdf"/><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6.xml"/><Relationship Id="rId3" Type="http://schemas.openxmlformats.org/officeDocument/2006/relationships/image" Target="../media/image39.pdf"/><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7.xml"/><Relationship Id="rId3" Type="http://schemas.openxmlformats.org/officeDocument/2006/relationships/image" Target="../media/image40.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3" Type="http://schemas.openxmlformats.org/officeDocument/2006/relationships/oleObject" Target="../embeddings/Microsoft_Word_97_-_2004_Document1.doc"/><Relationship Id="rId1" Type="http://schemas.openxmlformats.org/officeDocument/2006/relationships/vmlDrawing" Target="../drawings/vmlDrawing1.vml"/></Relationships>
</file>

<file path=ppt/slides/_rels/slide7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1.xml"/><Relationship Id="rId3" Type="http://schemas.openxmlformats.org/officeDocument/2006/relationships/image" Target="../media/image4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3.xml"/><Relationship Id="rId3" Type="http://schemas.openxmlformats.org/officeDocument/2006/relationships/image" Target="../media/image4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4.xml"/><Relationship Id="rId3" Type="http://schemas.openxmlformats.org/officeDocument/2006/relationships/image" Target="../media/image46.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4" Type="http://schemas.openxmlformats.org/officeDocument/2006/relationships/oleObject" Target="../embeddings/Microsoft_Word_97_-_2004_Document3.doc"/><Relationship Id="rId1" Type="http://schemas.openxmlformats.org/officeDocument/2006/relationships/vmlDrawing" Target="../drawings/vmlDrawing2.vml"/><Relationship Id="rId2" Type="http://schemas.openxmlformats.org/officeDocument/2006/relationships/slideLayout" Target="../slideLayouts/slideLayout7.xml"/><Relationship Id="rId3" Type="http://schemas.openxmlformats.org/officeDocument/2006/relationships/oleObject" Target="../embeddings/Microsoft_Word_97_-_2004_Document2.doc"/></Relationships>
</file>

<file path=ppt/slides/_rels/slide8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50.tiff"/><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51.tif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5.xml"/><Relationship Id="rId3" Type="http://schemas.openxmlformats.org/officeDocument/2006/relationships/image" Target="../media/image5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4" Type="http://schemas.openxmlformats.org/officeDocument/2006/relationships/slideLayout" Target="../slideLayouts/slideLayout2.xml"/><Relationship Id="rId5" Type="http://schemas.openxmlformats.org/officeDocument/2006/relationships/notesSlide" Target="../notesSlides/notesSlide36.xml"/><Relationship Id="rId7" Type="http://schemas.openxmlformats.org/officeDocument/2006/relationships/image" Target="../media/image55.png"/><Relationship Id="rId1" Type="http://schemas.openxmlformats.org/officeDocument/2006/relationships/audio" Target="file://localhost/Users/wlabov/Desktop/Sounds/NPR/Roosevelt/In%20some%20quarters...fears.wav" TargetMode="External"/><Relationship Id="rId2" Type="http://schemas.openxmlformats.org/officeDocument/2006/relationships/audio" Target="file://localhost/Users/wlabov/Desktop/Sounds/NPR/Hazel%20Lippert/He%20darted%20out.%20.%20." TargetMode="External"/><Relationship Id="rId3" Type="http://schemas.openxmlformats.org/officeDocument/2006/relationships/audio" Target="file://localhost/Users/wlabov/Desktop/Sounds/NPR/Dolly%20Ripley/Leave-taking1.wav" TargetMode="External"/><Relationship Id="rId6"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3" Type="http://schemas.openxmlformats.org/officeDocument/2006/relationships/oleObject" Target="../embeddings/Microsoft_Word_97_-_2004_Document4.doc"/><Relationship Id="rId1" Type="http://schemas.openxmlformats.org/officeDocument/2006/relationships/vmlDrawing" Target="../drawings/vmlDrawing3.v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25F8ABF3-3B4B-6245-9D24-EC93C55F5840}" type="slidenum">
              <a:rPr lang="en-US" smtClean="0">
                <a:latin typeface="Arial" pitchFamily="-111" charset="0"/>
                <a:ea typeface="ＭＳ Ｐゴシック" pitchFamily="-111" charset="-128"/>
                <a:cs typeface="ＭＳ Ｐゴシック" pitchFamily="-111" charset="-128"/>
              </a:rPr>
              <a:pPr/>
              <a:t>1</a:t>
            </a:fld>
            <a:endParaRPr lang="en-US" smtClean="0">
              <a:latin typeface="Arial" pitchFamily="-111" charset="0"/>
              <a:ea typeface="ＭＳ Ｐゴシック" pitchFamily="-111" charset="-128"/>
              <a:cs typeface="ＭＳ Ｐゴシック" pitchFamily="-111" charset="-128"/>
            </a:endParaRPr>
          </a:p>
        </p:txBody>
      </p:sp>
      <p:pic>
        <p:nvPicPr>
          <p:cNvPr id="14339" name="Picture 12" descr="ANAE"/>
          <p:cNvPicPr>
            <a:picLocks noChangeAspect="1" noChangeArrowheads="1"/>
          </p:cNvPicPr>
          <p:nvPr/>
        </p:nvPicPr>
        <p:blipFill>
          <a:blip r:embed="rId3"/>
          <a:srcRect/>
          <a:stretch>
            <a:fillRect/>
          </a:stretch>
        </p:blipFill>
        <p:spPr bwMode="auto">
          <a:xfrm>
            <a:off x="0" y="0"/>
            <a:ext cx="9144000" cy="6400800"/>
          </a:xfrm>
          <a:prstGeom prst="rect">
            <a:avLst/>
          </a:prstGeom>
          <a:noFill/>
          <a:ln w="9525">
            <a:noFill/>
            <a:miter lim="800000"/>
            <a:headEnd/>
            <a:tailEnd/>
          </a:ln>
        </p:spPr>
      </p:pic>
      <p:sp>
        <p:nvSpPr>
          <p:cNvPr id="14340" name="Rectangle 13"/>
          <p:cNvSpPr>
            <a:spLocks noGrp="1" noChangeArrowheads="1"/>
          </p:cNvSpPr>
          <p:nvPr>
            <p:ph type="ctrTitle"/>
          </p:nvPr>
        </p:nvSpPr>
        <p:spPr>
          <a:xfrm>
            <a:off x="533400" y="1447800"/>
            <a:ext cx="7772400" cy="1143000"/>
          </a:xfrm>
        </p:spPr>
        <p:txBody>
          <a:bodyPr>
            <a:normAutofit/>
          </a:bodyPr>
          <a:lstStyle/>
          <a:p>
            <a:pPr eaLnBrk="1" hangingPunct="1"/>
            <a:r>
              <a:rPr lang="en-US" sz="6000" dirty="0" smtClean="0">
                <a:solidFill>
                  <a:srgbClr val="FAFAFA"/>
                </a:solidFill>
                <a:latin typeface="Harrington"/>
              </a:rPr>
              <a:t>Enigmas of Uniformity</a:t>
            </a:r>
            <a:endParaRPr lang="en-US" sz="6000" dirty="0">
              <a:solidFill>
                <a:srgbClr val="FAFAFA"/>
              </a:solidFill>
              <a:latin typeface="Harrington"/>
            </a:endParaRPr>
          </a:p>
        </p:txBody>
      </p:sp>
      <p:sp>
        <p:nvSpPr>
          <p:cNvPr id="14341" name="Rectangle 14"/>
          <p:cNvSpPr>
            <a:spLocks noChangeArrowheads="1"/>
          </p:cNvSpPr>
          <p:nvPr/>
        </p:nvSpPr>
        <p:spPr bwMode="auto">
          <a:xfrm>
            <a:off x="533400" y="1447800"/>
            <a:ext cx="7772400" cy="1524000"/>
          </a:xfrm>
          <a:prstGeom prst="rect">
            <a:avLst/>
          </a:prstGeom>
          <a:noFill/>
          <a:ln w="9525">
            <a:noFill/>
            <a:miter lim="800000"/>
            <a:headEnd/>
            <a:tailEnd/>
          </a:ln>
        </p:spPr>
        <p:txBody>
          <a:bodyPr anchor="ctr">
            <a:prstTxWarp prst="textNoShape">
              <a:avLst/>
            </a:prstTxWarp>
          </a:bodyPr>
          <a:lstStyle/>
          <a:p>
            <a:pPr algn="ctr" eaLnBrk="1" hangingPunct="1"/>
            <a:endParaRPr lang="en-US" sz="6000">
              <a:solidFill>
                <a:srgbClr val="FAFAFA"/>
              </a:solidFill>
              <a:latin typeface="Goudy Old Style" pitchFamily="-111" charset="0"/>
            </a:endParaRPr>
          </a:p>
        </p:txBody>
      </p:sp>
      <p:sp>
        <p:nvSpPr>
          <p:cNvPr id="14342" name="Text Box 15"/>
          <p:cNvSpPr txBox="1">
            <a:spLocks noChangeArrowheads="1"/>
          </p:cNvSpPr>
          <p:nvPr/>
        </p:nvSpPr>
        <p:spPr bwMode="auto">
          <a:xfrm>
            <a:off x="1143000" y="3505200"/>
            <a:ext cx="6934200" cy="1477328"/>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dirty="0">
                <a:solidFill>
                  <a:srgbClr val="FAFAFA"/>
                </a:solidFill>
                <a:latin typeface="Goudy Old Style" pitchFamily="-111" charset="0"/>
              </a:rPr>
              <a:t>William Labov </a:t>
            </a:r>
          </a:p>
          <a:p>
            <a:pPr algn="ctr">
              <a:spcBef>
                <a:spcPct val="50000"/>
              </a:spcBef>
            </a:pPr>
            <a:r>
              <a:rPr lang="en-US" sz="3600" dirty="0">
                <a:solidFill>
                  <a:srgbClr val="FAFAFA"/>
                </a:solidFill>
                <a:latin typeface="Goudy Old Style" pitchFamily="-111" charset="0"/>
              </a:rPr>
              <a:t>University of Pennsylvania</a:t>
            </a:r>
          </a:p>
        </p:txBody>
      </p:sp>
      <p:sp>
        <p:nvSpPr>
          <p:cNvPr id="14343" name="Text Box 16"/>
          <p:cNvSpPr txBox="1">
            <a:spLocks noChangeArrowheads="1"/>
          </p:cNvSpPr>
          <p:nvPr/>
        </p:nvSpPr>
        <p:spPr bwMode="auto">
          <a:xfrm>
            <a:off x="0" y="6342982"/>
            <a:ext cx="9138653" cy="861774"/>
          </a:xfrm>
          <a:prstGeom prst="rect">
            <a:avLst/>
          </a:prstGeom>
          <a:solidFill>
            <a:srgbClr val="002758"/>
          </a:solidFill>
          <a:ln w="9525">
            <a:noFill/>
            <a:miter lim="800000"/>
            <a:headEnd/>
            <a:tailEnd/>
          </a:ln>
        </p:spPr>
        <p:txBody>
          <a:bodyPr wrap="square">
            <a:prstTxWarp prst="textNoShape">
              <a:avLst/>
            </a:prstTxWarp>
            <a:spAutoFit/>
          </a:bodyPr>
          <a:lstStyle/>
          <a:p>
            <a:pPr>
              <a:spcBef>
                <a:spcPct val="50000"/>
              </a:spcBef>
            </a:pPr>
            <a:r>
              <a:rPr lang="en-US" sz="2000" dirty="0" smtClean="0">
                <a:solidFill>
                  <a:srgbClr val="FAFAFA"/>
                </a:solidFill>
                <a:latin typeface="Times" pitchFamily="-111" charset="0"/>
              </a:rPr>
              <a:t>NWAV 38						Ottawa	 							    </a:t>
            </a:r>
            <a:r>
              <a:rPr lang="en-US" sz="2000" dirty="0" smtClean="0">
                <a:solidFill>
                  <a:srgbClr val="FAFAFA"/>
                </a:solidFill>
                <a:latin typeface="Times" pitchFamily="-111" charset="0"/>
              </a:rPr>
              <a:t>2009</a:t>
            </a:r>
          </a:p>
          <a:p>
            <a:pPr>
              <a:spcBef>
                <a:spcPct val="50000"/>
              </a:spcBef>
            </a:pPr>
            <a:endParaRPr lang="en-US" sz="2000" dirty="0">
              <a:solidFill>
                <a:srgbClr val="FAFAFA"/>
              </a:solidFill>
              <a:latin typeface="Times" pitchFamily="-111"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1676400" y="533400"/>
          <a:ext cx="5348288" cy="3390900"/>
        </p:xfrm>
        <a:graphic>
          <a:graphicData uri="http://schemas.openxmlformats.org/presentationml/2006/ole">
            <p:oleObj spid="_x0000_s13314" name="Document" r:id="rId3" imgW="5346700" imgH="3124200" progId="Word.Document.8">
              <p:embed/>
            </p:oleObj>
          </a:graphicData>
        </a:graphic>
      </p:graphicFrame>
      <p:graphicFrame>
        <p:nvGraphicFramePr>
          <p:cNvPr id="9219" name="Object 3"/>
          <p:cNvGraphicFramePr>
            <a:graphicFrameLocks noChangeAspect="1"/>
          </p:cNvGraphicFramePr>
          <p:nvPr/>
        </p:nvGraphicFramePr>
        <p:xfrm>
          <a:off x="1752600" y="3733800"/>
          <a:ext cx="5348288" cy="3124200"/>
        </p:xfrm>
        <a:graphic>
          <a:graphicData uri="http://schemas.openxmlformats.org/presentationml/2006/ole">
            <p:oleObj spid="_x0000_s13315" name="Document" r:id="rId4" imgW="5346700" imgH="3124200" progId="Word.Document.8">
              <p:embed/>
            </p:oleObj>
          </a:graphicData>
        </a:graphic>
      </p:graphicFrame>
      <p:sp>
        <p:nvSpPr>
          <p:cNvPr id="9220" name="Text Box 4"/>
          <p:cNvSpPr txBox="1">
            <a:spLocks noChangeArrowheads="1"/>
          </p:cNvSpPr>
          <p:nvPr/>
        </p:nvSpPr>
        <p:spPr bwMode="auto">
          <a:xfrm>
            <a:off x="5634038" y="6553200"/>
            <a:ext cx="3505200" cy="3048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b="1">
                <a:latin typeface="Lucida Sans" pitchFamily="-111" charset="0"/>
              </a:rPr>
              <a:t>Source: Labov 1966, Fowler 1986</a:t>
            </a:r>
            <a:endParaRPr lang="en-US" b="1"/>
          </a:p>
        </p:txBody>
      </p:sp>
      <p:sp>
        <p:nvSpPr>
          <p:cNvPr id="9221" name="Text Box 5"/>
          <p:cNvSpPr txBox="1">
            <a:spLocks noChangeArrowheads="1"/>
          </p:cNvSpPr>
          <p:nvPr/>
        </p:nvSpPr>
        <p:spPr bwMode="auto">
          <a:xfrm>
            <a:off x="609600" y="152400"/>
            <a:ext cx="7391400" cy="457200"/>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b="1"/>
          </a:p>
        </p:txBody>
      </p:sp>
      <p:sp>
        <p:nvSpPr>
          <p:cNvPr id="9222" name="Text Box 6"/>
          <p:cNvSpPr txBox="1">
            <a:spLocks noChangeArrowheads="1"/>
          </p:cNvSpPr>
          <p:nvPr/>
        </p:nvSpPr>
        <p:spPr bwMode="auto">
          <a:xfrm>
            <a:off x="762000" y="228600"/>
            <a:ext cx="7391400" cy="457200"/>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b="1"/>
          </a:p>
        </p:txBody>
      </p:sp>
      <p:sp>
        <p:nvSpPr>
          <p:cNvPr id="9223" name="Text Box 7"/>
          <p:cNvSpPr txBox="1">
            <a:spLocks noChangeArrowheads="1"/>
          </p:cNvSpPr>
          <p:nvPr/>
        </p:nvSpPr>
        <p:spPr bwMode="auto">
          <a:xfrm>
            <a:off x="1600200" y="0"/>
            <a:ext cx="60198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b="1">
                <a:latin typeface="Lucida Sans" pitchFamily="-111" charset="0"/>
              </a:rPr>
              <a:t>Percent [r] in by age in Saks, 1962 and 1986</a:t>
            </a:r>
            <a:endParaRPr lang="en-US" b="1"/>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0242" name="Object 2"/>
          <p:cNvGraphicFramePr>
            <a:graphicFrameLocks noChangeAspect="1"/>
          </p:cNvGraphicFramePr>
          <p:nvPr/>
        </p:nvGraphicFramePr>
        <p:xfrm>
          <a:off x="1828800" y="381000"/>
          <a:ext cx="5105400" cy="3276600"/>
        </p:xfrm>
        <a:graphic>
          <a:graphicData uri="http://schemas.openxmlformats.org/presentationml/2006/ole">
            <p:oleObj spid="_x0000_s14338" name="Document" r:id="rId3" imgW="5346700" imgH="3124200" progId="Word.Document.8">
              <p:embed/>
            </p:oleObj>
          </a:graphicData>
        </a:graphic>
      </p:graphicFrame>
      <p:sp>
        <p:nvSpPr>
          <p:cNvPr id="10243" name="Text Box 3"/>
          <p:cNvSpPr txBox="1">
            <a:spLocks noChangeArrowheads="1"/>
          </p:cNvSpPr>
          <p:nvPr/>
        </p:nvSpPr>
        <p:spPr bwMode="auto">
          <a:xfrm>
            <a:off x="2286000" y="0"/>
            <a:ext cx="46482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b="1">
                <a:latin typeface="Lucida Sans" pitchFamily="-111" charset="0"/>
              </a:rPr>
              <a:t>Percent [r] in by age in Macy’s</a:t>
            </a:r>
            <a:endParaRPr lang="en-US" b="1"/>
          </a:p>
        </p:txBody>
      </p:sp>
      <p:sp>
        <p:nvSpPr>
          <p:cNvPr id="10244" name="Text Box 4"/>
          <p:cNvSpPr txBox="1">
            <a:spLocks noChangeArrowheads="1"/>
          </p:cNvSpPr>
          <p:nvPr/>
        </p:nvSpPr>
        <p:spPr bwMode="auto">
          <a:xfrm>
            <a:off x="5634038" y="6553200"/>
            <a:ext cx="3505200" cy="3048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b="1">
                <a:latin typeface="Lucida Sans" pitchFamily="-111" charset="0"/>
              </a:rPr>
              <a:t>Source: Labov 1966</a:t>
            </a:r>
            <a:endParaRPr lang="en-US" b="1"/>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nvGraphicFramePr>
        <p:xfrm>
          <a:off x="1828800" y="381000"/>
          <a:ext cx="5105400" cy="3276600"/>
        </p:xfrm>
        <a:graphic>
          <a:graphicData uri="http://schemas.openxmlformats.org/presentationml/2006/ole">
            <p:oleObj spid="_x0000_s15362" name="Document" r:id="rId3" imgW="5346700" imgH="3124200" progId="Word.Document.8">
              <p:embed/>
            </p:oleObj>
          </a:graphicData>
        </a:graphic>
      </p:graphicFrame>
      <p:graphicFrame>
        <p:nvGraphicFramePr>
          <p:cNvPr id="11267" name="Object 3"/>
          <p:cNvGraphicFramePr>
            <a:graphicFrameLocks noChangeAspect="1"/>
          </p:cNvGraphicFramePr>
          <p:nvPr/>
        </p:nvGraphicFramePr>
        <p:xfrm>
          <a:off x="1752600" y="3733800"/>
          <a:ext cx="5348288" cy="3124200"/>
        </p:xfrm>
        <a:graphic>
          <a:graphicData uri="http://schemas.openxmlformats.org/presentationml/2006/ole">
            <p:oleObj spid="_x0000_s15363" name="Document" r:id="rId4" imgW="5346700" imgH="3124200" progId="Word.Document.8">
              <p:embed/>
            </p:oleObj>
          </a:graphicData>
        </a:graphic>
      </p:graphicFrame>
      <p:sp>
        <p:nvSpPr>
          <p:cNvPr id="11268" name="Text Box 4"/>
          <p:cNvSpPr txBox="1">
            <a:spLocks noChangeArrowheads="1"/>
          </p:cNvSpPr>
          <p:nvPr/>
        </p:nvSpPr>
        <p:spPr bwMode="auto">
          <a:xfrm>
            <a:off x="1371600" y="0"/>
            <a:ext cx="64008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b="1">
                <a:latin typeface="Lucida Sans" pitchFamily="-111" charset="0"/>
              </a:rPr>
              <a:t>Percent [r] in by age in Macy’s, 1962 and 1986</a:t>
            </a:r>
            <a:endParaRPr lang="en-US" b="1"/>
          </a:p>
        </p:txBody>
      </p:sp>
      <p:sp>
        <p:nvSpPr>
          <p:cNvPr id="11269" name="Text Box 5"/>
          <p:cNvSpPr txBox="1">
            <a:spLocks noChangeArrowheads="1"/>
          </p:cNvSpPr>
          <p:nvPr/>
        </p:nvSpPr>
        <p:spPr bwMode="auto">
          <a:xfrm>
            <a:off x="5634038" y="6553200"/>
            <a:ext cx="3505200" cy="3048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b="1">
                <a:latin typeface="Lucida Sans" pitchFamily="-111" charset="0"/>
              </a:rPr>
              <a:t>Source: Labov 1966, Fowler 1986</a:t>
            </a:r>
            <a:endParaRPr lang="en-US" b="1"/>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2800" dirty="0" smtClean="0"/>
              <a:t>(</a:t>
            </a:r>
            <a:r>
              <a:rPr lang="en-US" sz="2800" dirty="0" err="1" smtClean="0"/>
              <a:t>r</a:t>
            </a:r>
            <a:r>
              <a:rPr lang="en-US" sz="2800" dirty="0" smtClean="0"/>
              <a:t>) In NYC department stores by age and store</a:t>
            </a:r>
            <a:endParaRPr lang="en-US" sz="2800" dirty="0"/>
          </a:p>
        </p:txBody>
      </p:sp>
      <p:pic>
        <p:nvPicPr>
          <p:cNvPr id="3" name="Picture 2" descr="les.dept.tif"/>
          <p:cNvPicPr>
            <a:picLocks noChangeAspect="1"/>
          </p:cNvPicPr>
          <p:nvPr/>
        </p:nvPicPr>
        <p:blipFill>
          <a:blip r:embed="rId2"/>
          <a:stretch>
            <a:fillRect/>
          </a:stretch>
        </p:blipFill>
        <p:spPr>
          <a:xfrm>
            <a:off x="228600" y="1524000"/>
            <a:ext cx="8631196" cy="2661285"/>
          </a:xfrm>
          <a:prstGeom prst="rect">
            <a:avLst/>
          </a:prstGeom>
        </p:spPr>
      </p:pic>
      <p:sp>
        <p:nvSpPr>
          <p:cNvPr id="4" name="TextBox 3"/>
          <p:cNvSpPr txBox="1"/>
          <p:nvPr/>
        </p:nvSpPr>
        <p:spPr>
          <a:xfrm>
            <a:off x="1676400" y="4876800"/>
            <a:ext cx="3124200" cy="923330"/>
          </a:xfrm>
          <a:prstGeom prst="rect">
            <a:avLst/>
          </a:prstGeom>
          <a:noFill/>
        </p:spPr>
        <p:txBody>
          <a:bodyPr wrap="square" rtlCol="0">
            <a:spAutoFit/>
          </a:bodyPr>
          <a:lstStyle/>
          <a:p>
            <a:r>
              <a:rPr lang="en-US" dirty="0" smtClean="0"/>
              <a:t>S = Saks</a:t>
            </a:r>
          </a:p>
          <a:p>
            <a:r>
              <a:rPr lang="en-US" dirty="0" smtClean="0"/>
              <a:t>M = Macy’s</a:t>
            </a:r>
          </a:p>
          <a:p>
            <a:r>
              <a:rPr lang="en-US" dirty="0" smtClean="0"/>
              <a:t>K = S. Klein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2800" dirty="0" smtClean="0"/>
              <a:t>(</a:t>
            </a:r>
            <a:r>
              <a:rPr lang="en-US" sz="2800" dirty="0" err="1" smtClean="0"/>
              <a:t>r</a:t>
            </a:r>
            <a:r>
              <a:rPr lang="en-US" sz="2800" dirty="0" smtClean="0"/>
              <a:t>) In NYC Lower East Side by age and social class</a:t>
            </a:r>
            <a:endParaRPr lang="en-US" sz="2800" dirty="0"/>
          </a:p>
        </p:txBody>
      </p:sp>
      <p:pic>
        <p:nvPicPr>
          <p:cNvPr id="7" name="Picture 6" descr="rapt.tif"/>
          <p:cNvPicPr>
            <a:picLocks noChangeAspect="1"/>
          </p:cNvPicPr>
          <p:nvPr/>
        </p:nvPicPr>
        <p:blipFill>
          <a:blip r:embed="rId2"/>
          <a:stretch>
            <a:fillRect/>
          </a:stretch>
        </p:blipFill>
        <p:spPr>
          <a:xfrm>
            <a:off x="403112" y="990600"/>
            <a:ext cx="8664688" cy="4072403"/>
          </a:xfrm>
          <a:prstGeom prst="rect">
            <a:avLst/>
          </a:prstGeom>
        </p:spPr>
      </p:pic>
      <p:sp>
        <p:nvSpPr>
          <p:cNvPr id="8" name="TextBox 7"/>
          <p:cNvSpPr txBox="1"/>
          <p:nvPr/>
        </p:nvSpPr>
        <p:spPr>
          <a:xfrm>
            <a:off x="1295400" y="5063003"/>
            <a:ext cx="5464288" cy="923330"/>
          </a:xfrm>
          <a:prstGeom prst="rect">
            <a:avLst/>
          </a:prstGeom>
          <a:noFill/>
        </p:spPr>
        <p:txBody>
          <a:bodyPr wrap="square" rtlCol="0">
            <a:spAutoFit/>
          </a:bodyPr>
          <a:lstStyle/>
          <a:p>
            <a:r>
              <a:rPr lang="en-US" dirty="0" smtClean="0"/>
              <a:t>UMC = upper middle class</a:t>
            </a:r>
          </a:p>
          <a:p>
            <a:r>
              <a:rPr lang="en-US" dirty="0" smtClean="0"/>
              <a:t>LMC = lower middle class</a:t>
            </a:r>
          </a:p>
          <a:p>
            <a:r>
              <a:rPr lang="en-US" dirty="0" smtClean="0"/>
              <a:t>WC = working class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893288" cy="639762"/>
          </a:xfrm>
        </p:spPr>
        <p:txBody>
          <a:bodyPr>
            <a:noAutofit/>
          </a:bodyPr>
          <a:lstStyle/>
          <a:p>
            <a:r>
              <a:rPr lang="en-US" sz="2800" dirty="0" smtClean="0"/>
              <a:t>Alignment of the Lower East and Department Store Studies</a:t>
            </a:r>
            <a:endParaRPr lang="en-US" sz="2800" dirty="0"/>
          </a:p>
        </p:txBody>
      </p:sp>
      <p:pic>
        <p:nvPicPr>
          <p:cNvPr id="3" name="Picture 2" descr="les.dept.tif"/>
          <p:cNvPicPr>
            <a:picLocks noChangeAspect="1"/>
          </p:cNvPicPr>
          <p:nvPr/>
        </p:nvPicPr>
        <p:blipFill>
          <a:blip r:embed="rId2"/>
          <a:stretch>
            <a:fillRect/>
          </a:stretch>
        </p:blipFill>
        <p:spPr>
          <a:xfrm>
            <a:off x="228600" y="4185285"/>
            <a:ext cx="8458200" cy="2661285"/>
          </a:xfrm>
          <a:prstGeom prst="rect">
            <a:avLst/>
          </a:prstGeom>
        </p:spPr>
      </p:pic>
      <p:pic>
        <p:nvPicPr>
          <p:cNvPr id="4" name="Picture 3" descr="rapt.tif"/>
          <p:cNvPicPr>
            <a:picLocks noChangeAspect="1"/>
          </p:cNvPicPr>
          <p:nvPr/>
        </p:nvPicPr>
        <p:blipFill>
          <a:blip r:embed="rId3"/>
          <a:stretch>
            <a:fillRect/>
          </a:stretch>
        </p:blipFill>
        <p:spPr>
          <a:xfrm>
            <a:off x="228600" y="1143000"/>
            <a:ext cx="8664688" cy="29718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524000"/>
          </a:xfrm>
        </p:spPr>
        <p:txBody>
          <a:bodyPr>
            <a:normAutofit/>
          </a:bodyPr>
          <a:lstStyle/>
          <a:p>
            <a:r>
              <a:rPr lang="en-US" sz="2800" dirty="0" smtClean="0">
                <a:latin typeface="Palatino"/>
                <a:cs typeface="Palatino"/>
              </a:rPr>
              <a:t>Enigmas of uniformity 2</a:t>
            </a:r>
            <a:br>
              <a:rPr lang="en-US" sz="2800" dirty="0" smtClean="0">
                <a:latin typeface="Palatino"/>
                <a:cs typeface="Palatino"/>
              </a:rPr>
            </a:br>
            <a:r>
              <a:rPr lang="en-US" sz="2800" dirty="0" smtClean="0">
                <a:latin typeface="Palatino"/>
                <a:cs typeface="Palatino"/>
              </a:rPr>
              <a:t/>
            </a:r>
            <a:br>
              <a:rPr lang="en-US" sz="2800" dirty="0" smtClean="0">
                <a:latin typeface="Palatino"/>
                <a:cs typeface="Palatino"/>
              </a:rPr>
            </a:br>
            <a:r>
              <a:rPr lang="en-US" sz="2800" dirty="0" smtClean="0">
                <a:latin typeface="Palatino"/>
                <a:cs typeface="Palatino"/>
              </a:rPr>
              <a:t>The short-a split in Philadelphia</a:t>
            </a:r>
            <a:endParaRPr lang="en-US" sz="2800" dirty="0">
              <a:latin typeface="Palatino"/>
              <a:cs typeface="Palatino"/>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133600" y="457200"/>
            <a:ext cx="5938838" cy="6400800"/>
          </a:xfrm>
          <a:prstGeom prst="rect">
            <a:avLst/>
          </a:prstGeom>
          <a:noFill/>
        </p:spPr>
      </p:pic>
      <p:sp>
        <p:nvSpPr>
          <p:cNvPr id="3075" name="Rectangle 3"/>
          <p:cNvSpPr>
            <a:spLocks noChangeArrowheads="1"/>
          </p:cNvSpPr>
          <p:nvPr/>
        </p:nvSpPr>
        <p:spPr bwMode="auto">
          <a:xfrm>
            <a:off x="3581400" y="0"/>
            <a:ext cx="3124200" cy="6096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3077" name="Text Box 5"/>
          <p:cNvSpPr txBox="1">
            <a:spLocks noChangeArrowheads="1"/>
          </p:cNvSpPr>
          <p:nvPr/>
        </p:nvSpPr>
        <p:spPr bwMode="auto">
          <a:xfrm>
            <a:off x="4495800" y="3429000"/>
            <a:ext cx="11430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b="1">
                <a:solidFill>
                  <a:srgbClr val="066104"/>
                </a:solidFill>
              </a:rPr>
              <a:t>Upper class Chestnut Hill</a:t>
            </a:r>
            <a:endParaRPr lang="en-US" b="1"/>
          </a:p>
        </p:txBody>
      </p:sp>
      <p:sp>
        <p:nvSpPr>
          <p:cNvPr id="3078" name="Text Box 6"/>
          <p:cNvSpPr txBox="1">
            <a:spLocks noChangeArrowheads="1"/>
          </p:cNvSpPr>
          <p:nvPr/>
        </p:nvSpPr>
        <p:spPr bwMode="auto">
          <a:xfrm>
            <a:off x="5943600" y="3581400"/>
            <a:ext cx="11430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b="1">
                <a:solidFill>
                  <a:srgbClr val="066104"/>
                </a:solidFill>
              </a:rPr>
              <a:t>WicketSt. Kensington</a:t>
            </a:r>
            <a:endParaRPr lang="en-US" b="1"/>
          </a:p>
        </p:txBody>
      </p:sp>
      <p:sp>
        <p:nvSpPr>
          <p:cNvPr id="3079" name="Text Box 7"/>
          <p:cNvSpPr txBox="1">
            <a:spLocks noChangeArrowheads="1"/>
          </p:cNvSpPr>
          <p:nvPr/>
        </p:nvSpPr>
        <p:spPr bwMode="auto">
          <a:xfrm>
            <a:off x="4876800" y="5715000"/>
            <a:ext cx="7620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b="1">
                <a:solidFill>
                  <a:srgbClr val="066104"/>
                </a:solidFill>
              </a:rPr>
              <a:t>Pitt St.: So. Phila</a:t>
            </a:r>
            <a:endParaRPr lang="en-US" b="1"/>
          </a:p>
        </p:txBody>
      </p:sp>
      <p:sp>
        <p:nvSpPr>
          <p:cNvPr id="3080" name="Text Box 8"/>
          <p:cNvSpPr txBox="1">
            <a:spLocks noChangeArrowheads="1"/>
          </p:cNvSpPr>
          <p:nvPr/>
        </p:nvSpPr>
        <p:spPr bwMode="auto">
          <a:xfrm>
            <a:off x="3886200" y="4648200"/>
            <a:ext cx="11430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b="1">
                <a:solidFill>
                  <a:srgbClr val="066104"/>
                </a:solidFill>
              </a:rPr>
              <a:t>Mallow St. Overbrook</a:t>
            </a:r>
            <a:endParaRPr lang="en-US" b="1"/>
          </a:p>
        </p:txBody>
      </p:sp>
      <p:sp>
        <p:nvSpPr>
          <p:cNvPr id="3081" name="Text Box 9"/>
          <p:cNvSpPr txBox="1">
            <a:spLocks noChangeArrowheads="1"/>
          </p:cNvSpPr>
          <p:nvPr/>
        </p:nvSpPr>
        <p:spPr bwMode="auto">
          <a:xfrm>
            <a:off x="3048000" y="3657600"/>
            <a:ext cx="1295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b="1">
                <a:solidFill>
                  <a:srgbClr val="066104"/>
                </a:solidFill>
              </a:rPr>
              <a:t>Nancy Drive King of Prussisa</a:t>
            </a:r>
            <a:endParaRPr lang="en-US" b="1"/>
          </a:p>
        </p:txBody>
      </p:sp>
      <p:sp>
        <p:nvSpPr>
          <p:cNvPr id="3082" name="Text Box 10"/>
          <p:cNvSpPr txBox="1">
            <a:spLocks noChangeArrowheads="1"/>
          </p:cNvSpPr>
          <p:nvPr/>
        </p:nvSpPr>
        <p:spPr bwMode="auto">
          <a:xfrm>
            <a:off x="4343400" y="5257800"/>
            <a:ext cx="8382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b="1">
                <a:solidFill>
                  <a:srgbClr val="066104"/>
                </a:solidFill>
              </a:rPr>
              <a:t>Clark St.   So. Phila</a:t>
            </a:r>
            <a:endParaRPr lang="en-US" b="1"/>
          </a:p>
        </p:txBody>
      </p:sp>
      <p:sp>
        <p:nvSpPr>
          <p:cNvPr id="3083" name="Rectangle 11"/>
          <p:cNvSpPr>
            <a:spLocks noGrp="1" noChangeArrowheads="1"/>
          </p:cNvSpPr>
          <p:nvPr>
            <p:ph type="title"/>
          </p:nvPr>
        </p:nvSpPr>
        <p:spPr>
          <a:xfrm>
            <a:off x="685800" y="0"/>
            <a:ext cx="7772400" cy="685800"/>
          </a:xfrm>
        </p:spPr>
        <p:txBody>
          <a:bodyPr/>
          <a:lstStyle/>
          <a:p>
            <a:r>
              <a:rPr lang="en-US" sz="2000" b="1">
                <a:solidFill>
                  <a:schemeClr val="tx1"/>
                </a:solidFill>
                <a:latin typeface="Lucida Sans" pitchFamily="-65" charset="0"/>
              </a:rPr>
              <a:t>The Philadelphia Neighborhood Study [N=120]</a:t>
            </a:r>
            <a:endParaRPr lang="en-US" sz="2400" b="1">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600200" y="1655326"/>
            <a:ext cx="6934200" cy="3754874"/>
          </a:xfrm>
          <a:prstGeom prst="rect">
            <a:avLst/>
          </a:prstGeom>
          <a:noFill/>
          <a:ln w="9525">
            <a:noFill/>
            <a:prstDash val="dash"/>
            <a:miter lim="800000"/>
            <a:headEnd/>
            <a:tailEnd/>
          </a:ln>
          <a:effectLst/>
        </p:spPr>
        <p:txBody>
          <a:bodyPr>
            <a:prstTxWarp prst="textNoShape">
              <a:avLst/>
            </a:prstTxWarp>
            <a:spAutoFit/>
          </a:bodyPr>
          <a:lstStyle/>
          <a:p>
            <a:pPr>
              <a:spcBef>
                <a:spcPct val="50000"/>
              </a:spcBef>
            </a:pPr>
            <a:r>
              <a:rPr lang="en-US" sz="2800" b="1" dirty="0" err="1">
                <a:latin typeface="Times" pitchFamily="-65" charset="0"/>
              </a:rPr>
              <a:t>p</a:t>
            </a:r>
            <a:r>
              <a:rPr lang="en-US" sz="2800" b="1" dirty="0">
                <a:latin typeface="Times" pitchFamily="-65" charset="0"/>
              </a:rPr>
              <a:t>	</a:t>
            </a:r>
            <a:r>
              <a:rPr lang="en-US" sz="2800" b="1" dirty="0" smtClean="0">
                <a:latin typeface="Times" pitchFamily="-65" charset="0"/>
              </a:rPr>
              <a:t>		</a:t>
            </a:r>
            <a:r>
              <a:rPr lang="en-US" sz="2800" b="1" dirty="0" err="1" smtClean="0">
                <a:latin typeface="Times" pitchFamily="-65" charset="0"/>
              </a:rPr>
              <a:t>t</a:t>
            </a:r>
            <a:r>
              <a:rPr lang="en-US" sz="2800" b="1" dirty="0" smtClean="0">
                <a:latin typeface="Times" pitchFamily="-65" charset="0"/>
              </a:rPr>
              <a:t>		</a:t>
            </a:r>
            <a:r>
              <a:rPr lang="en-US" sz="2800" b="1" dirty="0">
                <a:latin typeface="Times" pitchFamily="-65" charset="0"/>
              </a:rPr>
              <a:t>	</a:t>
            </a:r>
            <a:r>
              <a:rPr lang="en-US" sz="2800" b="1" dirty="0" err="1" smtClean="0">
                <a:latin typeface="IPARoman" charset="0"/>
              </a:rPr>
              <a:t>t</a:t>
            </a:r>
            <a:r>
              <a:rPr lang="en-US" sz="2800" b="1" dirty="0" err="1" smtClean="0">
                <a:latin typeface="Lucida Grande" pitchFamily="-65" charset="0"/>
              </a:rPr>
              <a:t>ʃ</a:t>
            </a:r>
            <a:r>
              <a:rPr lang="en-US" sz="2800" b="1" dirty="0" smtClean="0">
                <a:latin typeface="Lucida Grande" pitchFamily="-65" charset="0"/>
              </a:rPr>
              <a:t>	</a:t>
            </a:r>
            <a:r>
              <a:rPr lang="en-US" sz="2800" b="1" dirty="0" smtClean="0">
                <a:latin typeface="Times" pitchFamily="-65" charset="0"/>
              </a:rPr>
              <a:t>	</a:t>
            </a:r>
            <a:r>
              <a:rPr lang="en-US" sz="2800" b="1" dirty="0">
                <a:latin typeface="Times" pitchFamily="-65" charset="0"/>
              </a:rPr>
              <a:t>	</a:t>
            </a:r>
            <a:r>
              <a:rPr lang="en-US" sz="2800" b="1" dirty="0" err="1">
                <a:latin typeface="Times" pitchFamily="-65" charset="0"/>
              </a:rPr>
              <a:t>k</a:t>
            </a:r>
            <a:endParaRPr lang="en-US" sz="2800" b="1" dirty="0">
              <a:latin typeface="Times" pitchFamily="-65" charset="0"/>
            </a:endParaRPr>
          </a:p>
          <a:p>
            <a:pPr>
              <a:spcBef>
                <a:spcPct val="50000"/>
              </a:spcBef>
            </a:pPr>
            <a:r>
              <a:rPr lang="en-US" sz="2800" b="1" dirty="0" err="1">
                <a:latin typeface="Times" pitchFamily="-65" charset="0"/>
              </a:rPr>
              <a:t>b</a:t>
            </a:r>
            <a:r>
              <a:rPr lang="en-US" sz="2800" b="1" dirty="0">
                <a:latin typeface="Times" pitchFamily="-65" charset="0"/>
              </a:rPr>
              <a:t>	</a:t>
            </a:r>
            <a:r>
              <a:rPr lang="en-US" sz="2800" b="1" dirty="0" smtClean="0">
                <a:latin typeface="Times" pitchFamily="-65" charset="0"/>
              </a:rPr>
              <a:t>		</a:t>
            </a:r>
            <a:r>
              <a:rPr lang="en-US" sz="2800" b="1" dirty="0" err="1" smtClean="0">
                <a:latin typeface="Times" pitchFamily="-65" charset="0"/>
              </a:rPr>
              <a:t>d</a:t>
            </a:r>
            <a:r>
              <a:rPr lang="en-US" sz="2800" b="1" dirty="0" smtClean="0">
                <a:latin typeface="Times" pitchFamily="-65" charset="0"/>
              </a:rPr>
              <a:t>			</a:t>
            </a:r>
            <a:r>
              <a:rPr lang="en-US" sz="2800" b="1" dirty="0" err="1" smtClean="0">
                <a:latin typeface="IPARoman" charset="0"/>
              </a:rPr>
              <a:t>d</a:t>
            </a:r>
            <a:r>
              <a:rPr lang="en-US" sz="2800" b="1" dirty="0" err="1" smtClean="0">
                <a:latin typeface="Lucida Grande" pitchFamily="-65" charset="0"/>
              </a:rPr>
              <a:t>ʒ</a:t>
            </a:r>
            <a:r>
              <a:rPr lang="en-US" sz="2800" b="1" dirty="0">
                <a:latin typeface="Times" pitchFamily="-65" charset="0"/>
              </a:rPr>
              <a:t>		</a:t>
            </a:r>
            <a:r>
              <a:rPr lang="en-US" sz="2800" b="1" dirty="0" err="1">
                <a:latin typeface="Times" pitchFamily="-65" charset="0"/>
              </a:rPr>
              <a:t>g</a:t>
            </a:r>
            <a:endParaRPr lang="en-US" sz="2800" b="1" dirty="0">
              <a:latin typeface="Times" pitchFamily="-65" charset="0"/>
            </a:endParaRPr>
          </a:p>
          <a:p>
            <a:pPr>
              <a:spcBef>
                <a:spcPct val="50000"/>
              </a:spcBef>
            </a:pPr>
            <a:r>
              <a:rPr lang="en-US" sz="2800" b="1" dirty="0" err="1">
                <a:latin typeface="Times" pitchFamily="-65" charset="0"/>
              </a:rPr>
              <a:t>m</a:t>
            </a:r>
            <a:r>
              <a:rPr lang="en-US" sz="2800" b="1" dirty="0">
                <a:latin typeface="Times" pitchFamily="-65" charset="0"/>
              </a:rPr>
              <a:t>	</a:t>
            </a:r>
            <a:r>
              <a:rPr lang="en-US" sz="2800" b="1" dirty="0" smtClean="0">
                <a:latin typeface="Times" pitchFamily="-65" charset="0"/>
              </a:rPr>
              <a:t>		</a:t>
            </a:r>
            <a:r>
              <a:rPr lang="en-US" sz="2800" b="1" dirty="0" err="1" smtClean="0">
                <a:latin typeface="Times" pitchFamily="-65" charset="0"/>
              </a:rPr>
              <a:t>n</a:t>
            </a:r>
            <a:r>
              <a:rPr lang="en-US" sz="2800" b="1" dirty="0">
                <a:latin typeface="Times" pitchFamily="-65" charset="0"/>
              </a:rPr>
              <a:t>			</a:t>
            </a:r>
            <a:r>
              <a:rPr lang="en-US" sz="2800" b="1" dirty="0" smtClean="0">
                <a:latin typeface="Times" pitchFamily="-65" charset="0"/>
              </a:rPr>
              <a:t>			</a:t>
            </a:r>
            <a:r>
              <a:rPr lang="en-US" sz="2800" b="1" dirty="0" err="1" smtClean="0">
                <a:latin typeface="Lucida Grande" pitchFamily="-65" charset="0"/>
              </a:rPr>
              <a:t>ŋ</a:t>
            </a:r>
            <a:endParaRPr lang="en-US" sz="2800" b="1" dirty="0">
              <a:latin typeface="IPARoman" charset="0"/>
            </a:endParaRPr>
          </a:p>
          <a:p>
            <a:pPr>
              <a:spcBef>
                <a:spcPct val="50000"/>
              </a:spcBef>
            </a:pPr>
            <a:r>
              <a:rPr lang="en-US" sz="2800" b="1" dirty="0" err="1">
                <a:latin typeface="Times" pitchFamily="-65" charset="0"/>
              </a:rPr>
              <a:t>f</a:t>
            </a:r>
            <a:r>
              <a:rPr lang="en-US" sz="2800" b="1" dirty="0" smtClean="0">
                <a:latin typeface="Times" pitchFamily="-65" charset="0"/>
              </a:rPr>
              <a:t>		</a:t>
            </a:r>
            <a:r>
              <a:rPr lang="en-US" sz="2800" b="1" dirty="0" err="1" smtClean="0">
                <a:latin typeface="Times" pitchFamily="-65" charset="0"/>
              </a:rPr>
              <a:t>s</a:t>
            </a:r>
            <a:r>
              <a:rPr lang="en-US" sz="2800" b="1" dirty="0" smtClean="0">
                <a:latin typeface="Times" pitchFamily="-65" charset="0"/>
              </a:rPr>
              <a:t>	</a:t>
            </a:r>
            <a:r>
              <a:rPr lang="en-US" sz="2800" b="1" dirty="0" err="1" smtClean="0">
                <a:latin typeface="IPARoman" charset="0"/>
              </a:rPr>
              <a:t>θ</a:t>
            </a:r>
            <a:r>
              <a:rPr lang="en-US" sz="2800" b="1" dirty="0" smtClean="0">
                <a:latin typeface="Times" pitchFamily="-65" charset="0"/>
              </a:rPr>
              <a:t>			</a:t>
            </a:r>
            <a:r>
              <a:rPr lang="en-US" sz="2800" b="1" dirty="0" err="1" smtClean="0">
                <a:latin typeface="Lucida Grande" pitchFamily="-65" charset="0"/>
              </a:rPr>
              <a:t>ʃ</a:t>
            </a:r>
            <a:endParaRPr lang="en-US" sz="2800" b="1" dirty="0">
              <a:latin typeface="IPARoman" charset="0"/>
            </a:endParaRPr>
          </a:p>
          <a:p>
            <a:pPr>
              <a:spcBef>
                <a:spcPct val="50000"/>
              </a:spcBef>
            </a:pPr>
            <a:r>
              <a:rPr lang="en-US" sz="2800" b="1" dirty="0" err="1">
                <a:latin typeface="Times" pitchFamily="-65" charset="0"/>
              </a:rPr>
              <a:t>v</a:t>
            </a:r>
            <a:r>
              <a:rPr lang="en-US" sz="2800" b="1" dirty="0" smtClean="0">
                <a:latin typeface="Times" pitchFamily="-65" charset="0"/>
              </a:rPr>
              <a:t>		</a:t>
            </a:r>
            <a:r>
              <a:rPr lang="en-US" sz="2800" b="1" dirty="0" err="1" smtClean="0">
                <a:latin typeface="Times" pitchFamily="-65" charset="0"/>
              </a:rPr>
              <a:t>z</a:t>
            </a:r>
            <a:r>
              <a:rPr lang="en-US" sz="2800" b="1" dirty="0" smtClean="0">
                <a:latin typeface="Times" pitchFamily="-65" charset="0"/>
              </a:rPr>
              <a:t>	</a:t>
            </a:r>
            <a:r>
              <a:rPr lang="en-US" sz="2800" b="1" dirty="0" err="1" smtClean="0">
                <a:latin typeface="IPARoman" charset="0"/>
              </a:rPr>
              <a:t>ð</a:t>
            </a:r>
            <a:r>
              <a:rPr lang="en-US" sz="2800" b="1" dirty="0" smtClean="0">
                <a:latin typeface="Times" pitchFamily="-65" charset="0"/>
              </a:rPr>
              <a:t>			</a:t>
            </a:r>
            <a:r>
              <a:rPr lang="en-US" sz="2800" b="1" dirty="0" err="1" smtClean="0">
                <a:latin typeface="Lucida Grande" pitchFamily="-65" charset="0"/>
              </a:rPr>
              <a:t>ʒ</a:t>
            </a:r>
            <a:endParaRPr lang="en-US" sz="2800" b="1" dirty="0">
              <a:latin typeface="IPARoman" charset="0"/>
            </a:endParaRPr>
          </a:p>
          <a:p>
            <a:pPr>
              <a:spcBef>
                <a:spcPct val="50000"/>
              </a:spcBef>
            </a:pPr>
            <a:endParaRPr lang="en-US" sz="2800" b="1" dirty="0">
              <a:latin typeface="Times" pitchFamily="-65" charset="0"/>
            </a:endParaRPr>
          </a:p>
        </p:txBody>
      </p:sp>
      <p:sp>
        <p:nvSpPr>
          <p:cNvPr id="3075" name="Line 3"/>
          <p:cNvSpPr>
            <a:spLocks noChangeShapeType="1"/>
          </p:cNvSpPr>
          <p:nvPr/>
        </p:nvSpPr>
        <p:spPr bwMode="auto">
          <a:xfrm>
            <a:off x="1447800" y="2874526"/>
            <a:ext cx="2331718"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076" name="Line 4"/>
          <p:cNvSpPr>
            <a:spLocks noChangeShapeType="1"/>
          </p:cNvSpPr>
          <p:nvPr/>
        </p:nvSpPr>
        <p:spPr bwMode="auto">
          <a:xfrm>
            <a:off x="1447799" y="2950726"/>
            <a:ext cx="45719" cy="12192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077" name="Line 5"/>
          <p:cNvSpPr>
            <a:spLocks noChangeShapeType="1"/>
          </p:cNvSpPr>
          <p:nvPr/>
        </p:nvSpPr>
        <p:spPr bwMode="auto">
          <a:xfrm>
            <a:off x="1447800" y="4169926"/>
            <a:ext cx="2331718" cy="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078" name="Line 6"/>
          <p:cNvSpPr>
            <a:spLocks noChangeShapeType="1"/>
          </p:cNvSpPr>
          <p:nvPr/>
        </p:nvSpPr>
        <p:spPr bwMode="auto">
          <a:xfrm>
            <a:off x="3733799" y="2874526"/>
            <a:ext cx="45719" cy="1295400"/>
          </a:xfrm>
          <a:prstGeom prst="line">
            <a:avLst/>
          </a:prstGeom>
          <a:noFill/>
          <a:ln w="9525">
            <a:solidFill>
              <a:schemeClr val="tx1"/>
            </a:solidFill>
            <a:round/>
            <a:headEnd/>
            <a:tailEnd/>
          </a:ln>
          <a:effectLst/>
        </p:spPr>
        <p:txBody>
          <a:bodyPr wrap="none" anchor="ctr">
            <a:prstTxWarp prst="textNoShape">
              <a:avLst/>
            </a:prstTxWarp>
          </a:bodyPr>
          <a:lstStyle/>
          <a:p>
            <a:endParaRPr lang="en-US"/>
          </a:p>
        </p:txBody>
      </p:sp>
      <p:sp>
        <p:nvSpPr>
          <p:cNvPr id="3082" name="Text Box 10"/>
          <p:cNvSpPr txBox="1">
            <a:spLocks noChangeArrowheads="1"/>
          </p:cNvSpPr>
          <p:nvPr/>
        </p:nvSpPr>
        <p:spPr bwMode="auto">
          <a:xfrm>
            <a:off x="609600" y="228600"/>
            <a:ext cx="8534400" cy="457200"/>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b="1">
              <a:latin typeface="Times" pitchFamily="-65" charset="0"/>
            </a:endParaRPr>
          </a:p>
        </p:txBody>
      </p:sp>
      <p:sp>
        <p:nvSpPr>
          <p:cNvPr id="3083" name="Text Box 11"/>
          <p:cNvSpPr txBox="1">
            <a:spLocks noChangeArrowheads="1"/>
          </p:cNvSpPr>
          <p:nvPr/>
        </p:nvSpPr>
        <p:spPr bwMode="auto">
          <a:xfrm>
            <a:off x="3352800" y="969526"/>
            <a:ext cx="25146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800" b="1" i="1" dirty="0">
                <a:latin typeface="Arial"/>
                <a:cs typeface="Arial"/>
              </a:rPr>
              <a:t>mad, bad, glad</a:t>
            </a:r>
            <a:r>
              <a:rPr lang="en-US" sz="1800" b="1" dirty="0">
                <a:latin typeface="Arial"/>
                <a:cs typeface="Arial"/>
              </a:rPr>
              <a:t> only</a:t>
            </a:r>
            <a:endParaRPr lang="en-US" b="1" dirty="0">
              <a:latin typeface="Arial"/>
              <a:cs typeface="Arial"/>
            </a:endParaRPr>
          </a:p>
        </p:txBody>
      </p:sp>
      <p:sp>
        <p:nvSpPr>
          <p:cNvPr id="3084" name="Line 12"/>
          <p:cNvSpPr>
            <a:spLocks noChangeShapeType="1"/>
          </p:cNvSpPr>
          <p:nvPr/>
        </p:nvSpPr>
        <p:spPr bwMode="auto">
          <a:xfrm flipH="1">
            <a:off x="3354784" y="1350526"/>
            <a:ext cx="691434" cy="1011296"/>
          </a:xfrm>
          <a:prstGeom prst="line">
            <a:avLst/>
          </a:prstGeom>
          <a:noFill/>
          <a:ln w="9525">
            <a:solidFill>
              <a:schemeClr val="tx1"/>
            </a:solidFill>
            <a:round/>
            <a:headEnd/>
            <a:tailEnd type="stealth" w="med" len="med"/>
          </a:ln>
          <a:effectLst/>
        </p:spPr>
        <p:txBody>
          <a:bodyPr wrap="none" anchor="ctr">
            <a:prstTxWarp prst="textNoShape">
              <a:avLst/>
            </a:prstTxWarp>
          </a:bodyPr>
          <a:lstStyle/>
          <a:p>
            <a:endParaRPr lang="en-US"/>
          </a:p>
        </p:txBody>
      </p:sp>
      <p:sp>
        <p:nvSpPr>
          <p:cNvPr id="3085" name="Rectangle 13"/>
          <p:cNvSpPr>
            <a:spLocks noGrp="1" noChangeArrowheads="1"/>
          </p:cNvSpPr>
          <p:nvPr>
            <p:ph type="title" idx="4294967295"/>
          </p:nvPr>
        </p:nvSpPr>
        <p:spPr>
          <a:xfrm>
            <a:off x="152400" y="228600"/>
            <a:ext cx="9144000" cy="533400"/>
          </a:xfrm>
        </p:spPr>
        <p:txBody>
          <a:bodyPr>
            <a:normAutofit fontScale="90000"/>
          </a:bodyPr>
          <a:lstStyle/>
          <a:p>
            <a:r>
              <a:rPr lang="en-US" sz="2400" b="1" dirty="0">
                <a:solidFill>
                  <a:schemeClr val="tx1"/>
                </a:solidFill>
                <a:latin typeface="Arial"/>
                <a:cs typeface="Arial"/>
              </a:rPr>
              <a:t>Syllable closing conditions for tensing of short-a in Philadelphia</a:t>
            </a:r>
            <a:endParaRPr lang="en-US" dirty="0">
              <a:latin typeface="Arial"/>
              <a:cs typeface="Arial"/>
            </a:endParaRPr>
          </a:p>
        </p:txBody>
      </p:sp>
      <p:sp>
        <p:nvSpPr>
          <p:cNvPr id="17" name="Rectangle 16"/>
          <p:cNvSpPr/>
          <p:nvPr/>
        </p:nvSpPr>
        <p:spPr>
          <a:xfrm>
            <a:off x="2819400" y="2361822"/>
            <a:ext cx="914399" cy="512704"/>
          </a:xfrm>
          <a:prstGeom prst="rect">
            <a:avLst/>
          </a:prstGeom>
          <a:no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524000" y="1447800"/>
            <a:ext cx="6096000" cy="4154983"/>
          </a:xfrm>
          <a:prstGeom prst="rect">
            <a:avLst/>
          </a:prstGeom>
          <a:noFill/>
          <a:ln w="9525">
            <a:noFill/>
            <a:miter lim="800000"/>
            <a:headEnd/>
            <a:tailEnd/>
          </a:ln>
          <a:effectLst/>
        </p:spPr>
        <p:txBody>
          <a:bodyPr>
            <a:prstTxWarp prst="textNoShape">
              <a:avLst/>
            </a:prstTxWarp>
            <a:spAutoFit/>
          </a:bodyPr>
          <a:lstStyle/>
          <a:p>
            <a:r>
              <a:rPr lang="en-US" dirty="0"/>
              <a:t>	</a:t>
            </a:r>
            <a:r>
              <a:rPr lang="en-US" dirty="0" smtClean="0"/>
              <a:t>	</a:t>
            </a:r>
            <a:r>
              <a:rPr lang="en-US" sz="2400" dirty="0" smtClean="0"/>
              <a:t>         TENSE 		LAX</a:t>
            </a:r>
          </a:p>
          <a:p>
            <a:endParaRPr lang="en-US" sz="2400" dirty="0" smtClean="0"/>
          </a:p>
          <a:p>
            <a:r>
              <a:rPr lang="en-US" sz="2400" dirty="0" smtClean="0"/>
              <a:t>	</a:t>
            </a:r>
            <a:r>
              <a:rPr lang="en-US" sz="2400" i="1" dirty="0" smtClean="0"/>
              <a:t>bad</a:t>
            </a:r>
            <a:r>
              <a:rPr lang="en-US" sz="2400" dirty="0" smtClean="0"/>
              <a:t>		143		  0</a:t>
            </a:r>
          </a:p>
          <a:p>
            <a:endParaRPr lang="en-US" sz="2400" dirty="0" smtClean="0"/>
          </a:p>
          <a:p>
            <a:r>
              <a:rPr lang="en-US" sz="2400" dirty="0" smtClean="0"/>
              <a:t>	</a:t>
            </a:r>
            <a:r>
              <a:rPr lang="en-US" sz="2400" i="1" dirty="0" smtClean="0"/>
              <a:t>mad</a:t>
            </a:r>
            <a:r>
              <a:rPr lang="en-US" sz="2400" dirty="0" smtClean="0"/>
              <a:t>		  73		  0</a:t>
            </a:r>
          </a:p>
          <a:p>
            <a:endParaRPr lang="en-US" sz="2400" dirty="0" smtClean="0"/>
          </a:p>
          <a:p>
            <a:r>
              <a:rPr lang="en-US" sz="2400" dirty="0" smtClean="0"/>
              <a:t>	</a:t>
            </a:r>
            <a:r>
              <a:rPr lang="en-US" sz="2400" i="1" dirty="0" smtClean="0"/>
              <a:t>glad</a:t>
            </a:r>
            <a:r>
              <a:rPr lang="en-US" sz="2400" dirty="0" smtClean="0"/>
              <a:t>		  18		  1</a:t>
            </a:r>
          </a:p>
          <a:p>
            <a:endParaRPr lang="en-US" sz="2400" dirty="0" smtClean="0"/>
          </a:p>
          <a:p>
            <a:r>
              <a:rPr lang="en-US" sz="2400" dirty="0" smtClean="0"/>
              <a:t>	</a:t>
            </a:r>
            <a:r>
              <a:rPr lang="en-US" sz="2400" i="1" dirty="0" smtClean="0"/>
              <a:t>sad</a:t>
            </a:r>
            <a:r>
              <a:rPr lang="en-US" sz="2400" dirty="0" smtClean="0"/>
              <a:t>		    0		14</a:t>
            </a:r>
          </a:p>
          <a:p>
            <a:endParaRPr lang="en-US" sz="2400" dirty="0" smtClean="0"/>
          </a:p>
          <a:p>
            <a:r>
              <a:rPr lang="en-US" sz="2400" dirty="0" smtClean="0"/>
              <a:t>	</a:t>
            </a:r>
            <a:r>
              <a:rPr lang="en-US" sz="2400" i="1" dirty="0" smtClean="0"/>
              <a:t>dad</a:t>
            </a:r>
            <a:r>
              <a:rPr lang="en-US" sz="2400" dirty="0" smtClean="0"/>
              <a:t>		    0		10	</a:t>
            </a:r>
            <a:endParaRPr lang="en-US" sz="2400" dirty="0"/>
          </a:p>
        </p:txBody>
      </p:sp>
      <p:sp>
        <p:nvSpPr>
          <p:cNvPr id="17411" name="Text Box 3"/>
          <p:cNvSpPr txBox="1">
            <a:spLocks noChangeArrowheads="1"/>
          </p:cNvSpPr>
          <p:nvPr/>
        </p:nvSpPr>
        <p:spPr bwMode="auto">
          <a:xfrm>
            <a:off x="457200" y="228600"/>
            <a:ext cx="8229600" cy="707886"/>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b="1" dirty="0"/>
              <a:t>Tensing and </a:t>
            </a:r>
            <a:r>
              <a:rPr lang="en-US" sz="2000" b="1" dirty="0" err="1"/>
              <a:t>laxing</a:t>
            </a:r>
            <a:r>
              <a:rPr lang="en-US" sz="2000" b="1" dirty="0"/>
              <a:t> of short-a words before /</a:t>
            </a:r>
            <a:r>
              <a:rPr lang="en-US" sz="2000" b="1" dirty="0" err="1"/>
              <a:t>d</a:t>
            </a:r>
            <a:r>
              <a:rPr lang="en-US" sz="2000" b="1" dirty="0"/>
              <a:t>/ in spontaneous speech in the Philadelphia Neighborhood Study</a:t>
            </a:r>
            <a:r>
              <a:rPr lang="en-US" sz="2000" b="1" dirty="0" smtClean="0"/>
              <a:t> for 120 speakers from all social classes</a:t>
            </a:r>
            <a:endParaRPr lang="en-US" sz="20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Palatino"/>
                <a:cs typeface="Palatino"/>
              </a:rPr>
              <a:t>Variation and invariance in </a:t>
            </a:r>
            <a:r>
              <a:rPr lang="en-US" sz="2800" dirty="0" smtClean="0">
                <a:latin typeface="Palatino"/>
                <a:cs typeface="Palatino"/>
              </a:rPr>
              <a:t>the speech community.</a:t>
            </a:r>
            <a:endParaRPr lang="en-US" sz="2800" dirty="0">
              <a:latin typeface="Palatino"/>
              <a:cs typeface="Palatino"/>
            </a:endParaRPr>
          </a:p>
        </p:txBody>
      </p:sp>
      <p:sp>
        <p:nvSpPr>
          <p:cNvPr id="4" name="TextBox 3"/>
          <p:cNvSpPr txBox="1"/>
          <p:nvPr/>
        </p:nvSpPr>
        <p:spPr>
          <a:xfrm>
            <a:off x="914400" y="1417638"/>
            <a:ext cx="7162800" cy="4093428"/>
          </a:xfrm>
          <a:prstGeom prst="rect">
            <a:avLst/>
          </a:prstGeom>
          <a:noFill/>
        </p:spPr>
        <p:txBody>
          <a:bodyPr wrap="square" rtlCol="0">
            <a:spAutoFit/>
          </a:bodyPr>
          <a:lstStyle/>
          <a:p>
            <a:pPr>
              <a:spcAft>
                <a:spcPts val="2400"/>
              </a:spcAft>
            </a:pPr>
            <a:r>
              <a:rPr lang="en-US" sz="2200" dirty="0" smtClean="0">
                <a:latin typeface="Palatino"/>
                <a:cs typeface="Palatino"/>
              </a:rPr>
              <a:t>The central dogma of sociolinguistics is the primacy of the speech community:</a:t>
            </a:r>
            <a:r>
              <a:rPr lang="en-US" sz="2200" dirty="0" smtClean="0">
                <a:latin typeface="Palatino"/>
                <a:cs typeface="Palatino"/>
              </a:rPr>
              <a:t>  </a:t>
            </a:r>
            <a:r>
              <a:rPr lang="en-US" sz="2200" dirty="0" smtClean="0">
                <a:latin typeface="Palatino"/>
                <a:cs typeface="Palatino"/>
              </a:rPr>
              <a:t>the linguistic behavior of the individual can be understood only through the norms of the speech communities that he or she is a member of.</a:t>
            </a:r>
          </a:p>
          <a:p>
            <a:pPr>
              <a:spcAft>
                <a:spcPts val="2400"/>
              </a:spcAft>
            </a:pPr>
            <a:r>
              <a:rPr lang="en-US" sz="2200" dirty="0" smtClean="0">
                <a:latin typeface="Palatino"/>
                <a:cs typeface="Palatino"/>
              </a:rPr>
              <a:t>The linguistic faculty of the individual includes the capacity to distinguish the general pattern of the speech community from individual variation.</a:t>
            </a:r>
          </a:p>
          <a:p>
            <a:pPr>
              <a:spcAft>
                <a:spcPts val="2400"/>
              </a:spcAft>
            </a:pPr>
            <a:r>
              <a:rPr lang="en-US" sz="2200" dirty="0" smtClean="0">
                <a:latin typeface="Palatino"/>
                <a:cs typeface="Palatino"/>
              </a:rPr>
              <a:t>This pattern </a:t>
            </a:r>
            <a:r>
              <a:rPr lang="en-US" sz="2200" dirty="0" smtClean="0">
                <a:latin typeface="Palatino"/>
                <a:cs typeface="Palatino"/>
              </a:rPr>
              <a:t>involves</a:t>
            </a:r>
            <a:r>
              <a:rPr lang="en-US" sz="2200" dirty="0" smtClean="0">
                <a:latin typeface="Palatino"/>
                <a:cs typeface="Palatino"/>
              </a:rPr>
              <a:t> </a:t>
            </a:r>
            <a:r>
              <a:rPr lang="en-US" sz="2200" dirty="0" smtClean="0">
                <a:latin typeface="Palatino"/>
                <a:cs typeface="Palatino"/>
              </a:rPr>
              <a:t>variables as well as constants along with the </a:t>
            </a:r>
            <a:r>
              <a:rPr lang="en-US" sz="2200" dirty="0" smtClean="0">
                <a:latin typeface="Palatino"/>
                <a:cs typeface="Palatino"/>
              </a:rPr>
              <a:t>norms which control variation over a uniform structural configuration. </a:t>
            </a:r>
            <a:endParaRPr lang="en-US" sz="2200" dirty="0">
              <a:latin typeface="Palatino"/>
              <a:cs typeface="Palatin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00354" name="Object 2"/>
          <p:cNvGraphicFramePr>
            <a:graphicFrameLocks noChangeAspect="1"/>
          </p:cNvGraphicFramePr>
          <p:nvPr/>
        </p:nvGraphicFramePr>
        <p:xfrm>
          <a:off x="0" y="990600"/>
          <a:ext cx="8910638" cy="6092825"/>
        </p:xfrm>
        <a:graphic>
          <a:graphicData uri="http://schemas.openxmlformats.org/presentationml/2006/ole">
            <p:oleObj spid="_x0000_s272386" name="Worksheet" r:id="rId4" imgW="8674100" imgH="5930900" progId="Excel.Sheet.8">
              <p:embed/>
            </p:oleObj>
          </a:graphicData>
        </a:graphic>
      </p:graphicFrame>
      <p:sp>
        <p:nvSpPr>
          <p:cNvPr id="100355" name="Rectangle 3"/>
          <p:cNvSpPr>
            <a:spLocks noGrp="1" noChangeArrowheads="1"/>
          </p:cNvSpPr>
          <p:nvPr>
            <p:ph type="title"/>
          </p:nvPr>
        </p:nvSpPr>
        <p:spPr>
          <a:xfrm>
            <a:off x="457200" y="0"/>
            <a:ext cx="7467600" cy="1143000"/>
          </a:xfrm>
        </p:spPr>
        <p:txBody>
          <a:bodyPr/>
          <a:lstStyle/>
          <a:p>
            <a:r>
              <a:rPr lang="en-US" sz="2000" dirty="0">
                <a:latin typeface="Rockwell" pitchFamily="-107" charset="0"/>
              </a:rPr>
              <a:t>Environmental conditioning of fronting of</a:t>
            </a:r>
            <a:r>
              <a:rPr lang="en-US" sz="2000" dirty="0" smtClean="0">
                <a:latin typeface="Rockwell" pitchFamily="-107" charset="0"/>
              </a:rPr>
              <a:t> Philadelphia short</a:t>
            </a:r>
            <a:r>
              <a:rPr lang="en-US" sz="2000" dirty="0">
                <a:latin typeface="Rockwell" pitchFamily="-107" charset="0"/>
              </a:rPr>
              <a:t>-a by social </a:t>
            </a:r>
            <a:r>
              <a:rPr lang="en-US" sz="2000" dirty="0" smtClean="0">
                <a:latin typeface="Rockwell" pitchFamily="-107" charset="0"/>
              </a:rPr>
              <a:t>class [</a:t>
            </a:r>
            <a:r>
              <a:rPr lang="en-US" sz="2000" dirty="0">
                <a:latin typeface="Rockwell" pitchFamily="-107" charset="0"/>
              </a:rPr>
              <a:t>from Kroch 1995]</a:t>
            </a:r>
            <a:endParaRPr lang="en-US" dirty="0"/>
          </a:p>
        </p:txBody>
      </p:sp>
      <p:sp>
        <p:nvSpPr>
          <p:cNvPr id="100356" name="Rectangle 4"/>
          <p:cNvSpPr>
            <a:spLocks noChangeArrowheads="1"/>
          </p:cNvSpPr>
          <p:nvPr/>
        </p:nvSpPr>
        <p:spPr bwMode="auto">
          <a:xfrm>
            <a:off x="2133600" y="1066800"/>
            <a:ext cx="4648200" cy="9144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5" name="Oval 4"/>
          <p:cNvSpPr/>
          <p:nvPr/>
        </p:nvSpPr>
        <p:spPr>
          <a:xfrm>
            <a:off x="2133600" y="2133600"/>
            <a:ext cx="990600" cy="19812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6324600" y="4419600"/>
            <a:ext cx="838200" cy="990600"/>
          </a:xfrm>
          <a:prstGeom prst="ellipse">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3505200" y="2743200"/>
            <a:ext cx="990600" cy="18288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876800" y="2819400"/>
            <a:ext cx="990600" cy="16002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95400"/>
          </a:xfrm>
        </p:spPr>
        <p:txBody>
          <a:bodyPr>
            <a:normAutofit fontScale="90000"/>
          </a:bodyPr>
          <a:lstStyle/>
          <a:p>
            <a:r>
              <a:rPr lang="en-US" sz="2800" dirty="0" smtClean="0">
                <a:latin typeface="Palatino"/>
                <a:cs typeface="Palatino"/>
              </a:rPr>
              <a:t>Enigmas of uniformity 3</a:t>
            </a:r>
            <a:br>
              <a:rPr lang="en-US" sz="2800" dirty="0" smtClean="0">
                <a:latin typeface="Palatino"/>
                <a:cs typeface="Palatino"/>
              </a:rPr>
            </a:br>
            <a:r>
              <a:rPr lang="en-US" sz="2800" dirty="0" smtClean="0">
                <a:latin typeface="Palatino"/>
                <a:cs typeface="Palatino"/>
              </a:rPr>
              <a:t/>
            </a:r>
            <a:br>
              <a:rPr lang="en-US" sz="2800" dirty="0" smtClean="0">
                <a:latin typeface="Palatino"/>
                <a:cs typeface="Palatino"/>
              </a:rPr>
            </a:br>
            <a:r>
              <a:rPr lang="en-US" sz="2800" dirty="0" smtClean="0">
                <a:latin typeface="Palatino"/>
                <a:cs typeface="Palatino"/>
              </a:rPr>
              <a:t>The uniform rate of sound change in Philadelphia</a:t>
            </a:r>
            <a:endParaRPr lang="en-US" sz="2800" dirty="0">
              <a:latin typeface="Palatino"/>
              <a:cs typeface="Palatino"/>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srcRect/>
          <a:stretch>
            <a:fillRect/>
          </a:stretch>
        </p:blipFill>
        <p:spPr bwMode="auto">
          <a:xfrm>
            <a:off x="0" y="736600"/>
            <a:ext cx="9207500" cy="6121400"/>
          </a:xfrm>
          <a:prstGeom prst="rect">
            <a:avLst/>
          </a:prstGeom>
          <a:noFill/>
        </p:spPr>
      </p:pic>
      <p:sp>
        <p:nvSpPr>
          <p:cNvPr id="45059" name="Text Box 3"/>
          <p:cNvSpPr txBox="1">
            <a:spLocks noChangeArrowheads="1"/>
          </p:cNvSpPr>
          <p:nvPr/>
        </p:nvSpPr>
        <p:spPr bwMode="auto">
          <a:xfrm>
            <a:off x="0" y="114300"/>
            <a:ext cx="8458200" cy="457200"/>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a:p>
        </p:txBody>
      </p:sp>
      <p:pic>
        <p:nvPicPr>
          <p:cNvPr id="45060" name="Picture 4"/>
          <p:cNvPicPr>
            <a:picLocks noChangeAspect="1" noChangeArrowheads="1"/>
          </p:cNvPicPr>
          <p:nvPr/>
        </p:nvPicPr>
        <p:blipFill>
          <a:blip r:embed="rId3"/>
          <a:srcRect/>
          <a:stretch>
            <a:fillRect/>
          </a:stretch>
        </p:blipFill>
        <p:spPr bwMode="auto">
          <a:xfrm>
            <a:off x="8394700" y="876300"/>
            <a:ext cx="749300" cy="1270000"/>
          </a:xfrm>
          <a:prstGeom prst="rect">
            <a:avLst/>
          </a:prstGeom>
          <a:noFill/>
        </p:spPr>
      </p:pic>
      <p:sp>
        <p:nvSpPr>
          <p:cNvPr id="45061" name="Rectangle 5"/>
          <p:cNvSpPr>
            <a:spLocks noGrp="1" noChangeArrowheads="1"/>
          </p:cNvSpPr>
          <p:nvPr>
            <p:ph type="title"/>
          </p:nvPr>
        </p:nvSpPr>
        <p:spPr>
          <a:xfrm>
            <a:off x="457200" y="0"/>
            <a:ext cx="8077200" cy="736600"/>
          </a:xfrm>
        </p:spPr>
        <p:txBody>
          <a:bodyPr/>
          <a:lstStyle/>
          <a:p>
            <a:r>
              <a:rPr lang="en-US" sz="2000" dirty="0">
                <a:solidFill>
                  <a:schemeClr val="bg1"/>
                </a:solidFill>
              </a:rPr>
              <a:t>Fronting of /aw/ (F2) in </a:t>
            </a:r>
            <a:r>
              <a:rPr lang="en-US" sz="2000" i="1" dirty="0">
                <a:solidFill>
                  <a:schemeClr val="bg1"/>
                </a:solidFill>
              </a:rPr>
              <a:t>out, south, mountain, downtown, </a:t>
            </a:r>
            <a:r>
              <a:rPr lang="en-US" sz="2000" dirty="0">
                <a:solidFill>
                  <a:schemeClr val="bg1"/>
                </a:solidFill>
              </a:rPr>
              <a:t>etc. by age with partial regression lines for 6 socioeconomic groups in Philadelphia [N=112]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srcRect/>
          <a:stretch>
            <a:fillRect/>
          </a:stretch>
        </p:blipFill>
        <p:spPr bwMode="auto">
          <a:xfrm>
            <a:off x="0" y="838200"/>
            <a:ext cx="9272588" cy="6211888"/>
          </a:xfrm>
          <a:prstGeom prst="rect">
            <a:avLst/>
          </a:prstGeom>
          <a:noFill/>
        </p:spPr>
      </p:pic>
      <p:sp>
        <p:nvSpPr>
          <p:cNvPr id="46083" name="Text Box 3"/>
          <p:cNvSpPr txBox="1">
            <a:spLocks noChangeArrowheads="1"/>
          </p:cNvSpPr>
          <p:nvPr/>
        </p:nvSpPr>
        <p:spPr bwMode="auto">
          <a:xfrm>
            <a:off x="0" y="114300"/>
            <a:ext cx="8458200" cy="457200"/>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a:p>
        </p:txBody>
      </p:sp>
      <p:pic>
        <p:nvPicPr>
          <p:cNvPr id="46084" name="Picture 4"/>
          <p:cNvPicPr>
            <a:picLocks noChangeAspect="1" noChangeArrowheads="1"/>
          </p:cNvPicPr>
          <p:nvPr/>
        </p:nvPicPr>
        <p:blipFill>
          <a:blip r:embed="rId3"/>
          <a:srcRect/>
          <a:stretch>
            <a:fillRect/>
          </a:stretch>
        </p:blipFill>
        <p:spPr bwMode="auto">
          <a:xfrm>
            <a:off x="8394700" y="876300"/>
            <a:ext cx="749300" cy="1270000"/>
          </a:xfrm>
          <a:prstGeom prst="rect">
            <a:avLst/>
          </a:prstGeom>
          <a:noFill/>
        </p:spPr>
      </p:pic>
      <p:sp>
        <p:nvSpPr>
          <p:cNvPr id="46085" name="Rectangle 5"/>
          <p:cNvSpPr>
            <a:spLocks noGrp="1" noChangeArrowheads="1"/>
          </p:cNvSpPr>
          <p:nvPr>
            <p:ph type="title"/>
          </p:nvPr>
        </p:nvSpPr>
        <p:spPr>
          <a:xfrm>
            <a:off x="381000" y="0"/>
            <a:ext cx="8077200" cy="838200"/>
          </a:xfrm>
        </p:spPr>
        <p:txBody>
          <a:bodyPr>
            <a:normAutofit/>
          </a:bodyPr>
          <a:lstStyle/>
          <a:p>
            <a:r>
              <a:rPr lang="en-US" sz="2000" dirty="0">
                <a:solidFill>
                  <a:srgbClr val="FFFFFF"/>
                </a:solidFill>
              </a:rPr>
              <a:t>Fronting of /</a:t>
            </a:r>
            <a:r>
              <a:rPr lang="en-US" sz="2000" dirty="0" err="1">
                <a:solidFill>
                  <a:srgbClr val="FFFFFF"/>
                </a:solidFill>
              </a:rPr>
              <a:t>ey</a:t>
            </a:r>
            <a:r>
              <a:rPr lang="en-US" sz="2000" dirty="0">
                <a:solidFill>
                  <a:srgbClr val="FFFFFF"/>
                </a:solidFill>
              </a:rPr>
              <a:t>/ (F2) in closed syllables in </a:t>
            </a:r>
            <a:r>
              <a:rPr lang="en-US" sz="2000" i="1" dirty="0">
                <a:solidFill>
                  <a:srgbClr val="FFFFFF"/>
                </a:solidFill>
              </a:rPr>
              <a:t>made, pain, lake, </a:t>
            </a:r>
            <a:r>
              <a:rPr lang="en-US" sz="2000" dirty="0">
                <a:solidFill>
                  <a:srgbClr val="FFFFFF"/>
                </a:solidFill>
              </a:rPr>
              <a:t>etc. by age with partial regression lines for 6 socioeconomic groups in Philadelphia [N=112]</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srcRect/>
          <a:stretch>
            <a:fillRect/>
          </a:stretch>
        </p:blipFill>
        <p:spPr bwMode="auto">
          <a:xfrm>
            <a:off x="0" y="838200"/>
            <a:ext cx="9144000" cy="6134100"/>
          </a:xfrm>
          <a:prstGeom prst="rect">
            <a:avLst/>
          </a:prstGeom>
          <a:noFill/>
        </p:spPr>
      </p:pic>
      <p:sp>
        <p:nvSpPr>
          <p:cNvPr id="49155" name="Text Box 3"/>
          <p:cNvSpPr txBox="1">
            <a:spLocks noChangeArrowheads="1"/>
          </p:cNvSpPr>
          <p:nvPr/>
        </p:nvSpPr>
        <p:spPr bwMode="auto">
          <a:xfrm>
            <a:off x="0" y="114300"/>
            <a:ext cx="8458200" cy="457200"/>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a:p>
        </p:txBody>
      </p:sp>
      <p:pic>
        <p:nvPicPr>
          <p:cNvPr id="49156" name="Picture 4"/>
          <p:cNvPicPr>
            <a:picLocks noChangeAspect="1" noChangeArrowheads="1"/>
          </p:cNvPicPr>
          <p:nvPr/>
        </p:nvPicPr>
        <p:blipFill>
          <a:blip r:embed="rId3"/>
          <a:srcRect/>
          <a:stretch>
            <a:fillRect/>
          </a:stretch>
        </p:blipFill>
        <p:spPr bwMode="auto">
          <a:xfrm>
            <a:off x="8394700" y="876300"/>
            <a:ext cx="749300" cy="1270000"/>
          </a:xfrm>
          <a:prstGeom prst="rect">
            <a:avLst/>
          </a:prstGeom>
          <a:noFill/>
        </p:spPr>
      </p:pic>
      <p:sp>
        <p:nvSpPr>
          <p:cNvPr id="49157" name="Rectangle 5"/>
          <p:cNvSpPr>
            <a:spLocks noGrp="1" noChangeArrowheads="1"/>
          </p:cNvSpPr>
          <p:nvPr>
            <p:ph type="title"/>
          </p:nvPr>
        </p:nvSpPr>
        <p:spPr>
          <a:xfrm>
            <a:off x="0" y="0"/>
            <a:ext cx="9144000" cy="838200"/>
          </a:xfrm>
        </p:spPr>
        <p:txBody>
          <a:bodyPr>
            <a:normAutofit/>
          </a:bodyPr>
          <a:lstStyle/>
          <a:p>
            <a:r>
              <a:rPr lang="en-US" sz="2000" dirty="0">
                <a:solidFill>
                  <a:srgbClr val="FFFFFF"/>
                </a:solidFill>
              </a:rPr>
              <a:t>Raising of /ay/ before voiceless consonants in </a:t>
            </a:r>
            <a:r>
              <a:rPr lang="en-US" sz="2000" i="1" dirty="0">
                <a:solidFill>
                  <a:srgbClr val="FFFFFF"/>
                </a:solidFill>
              </a:rPr>
              <a:t>sight, bike, fight, </a:t>
            </a:r>
            <a:r>
              <a:rPr lang="en-US" sz="2000" dirty="0">
                <a:solidFill>
                  <a:srgbClr val="FFFFFF"/>
                </a:solidFill>
              </a:rPr>
              <a:t>etc. by age with partial regression lines for 6 socioeconomic groups in Philadelphia [N=112</a:t>
            </a:r>
            <a:r>
              <a:rPr lang="en-US" sz="2000" dirty="0" smtClean="0">
                <a:solidFill>
                  <a:srgbClr val="FFFFFF"/>
                </a:solidFill>
                <a:latin typeface="Rockwell" pitchFamily="-65" charset="0"/>
              </a:rPr>
              <a:t>]</a:t>
            </a:r>
            <a:endParaRPr lang="en-US" sz="2400" dirty="0">
              <a:solidFill>
                <a:srgbClr val="FFFFFF"/>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600200"/>
          </a:xfrm>
        </p:spPr>
        <p:txBody>
          <a:bodyPr>
            <a:normAutofit/>
          </a:bodyPr>
          <a:lstStyle/>
          <a:p>
            <a:r>
              <a:rPr lang="en-US" sz="2800" dirty="0" smtClean="0">
                <a:latin typeface="Palatino"/>
                <a:cs typeface="Palatino"/>
              </a:rPr>
              <a:t>Enigmas of uniformity 4</a:t>
            </a:r>
            <a:br>
              <a:rPr lang="en-US" sz="2800" dirty="0" smtClean="0">
                <a:latin typeface="Palatino"/>
                <a:cs typeface="Palatino"/>
              </a:rPr>
            </a:br>
            <a:r>
              <a:rPr lang="en-US" sz="2800" dirty="0" smtClean="0">
                <a:latin typeface="Palatino"/>
                <a:cs typeface="Palatino"/>
              </a:rPr>
              <a:t/>
            </a:r>
            <a:br>
              <a:rPr lang="en-US" sz="2800" dirty="0" smtClean="0">
                <a:latin typeface="Palatino"/>
                <a:cs typeface="Palatino"/>
              </a:rPr>
            </a:br>
            <a:r>
              <a:rPr lang="en-US" sz="2800" dirty="0" smtClean="0">
                <a:latin typeface="Palatino"/>
                <a:cs typeface="Palatino"/>
              </a:rPr>
              <a:t>The shift to </a:t>
            </a:r>
            <a:r>
              <a:rPr lang="en-US" sz="2800" dirty="0" err="1" smtClean="0">
                <a:latin typeface="Palatino"/>
                <a:cs typeface="Palatino"/>
              </a:rPr>
              <a:t>r</a:t>
            </a:r>
            <a:r>
              <a:rPr lang="en-US" sz="2800" dirty="0" smtClean="0">
                <a:latin typeface="Palatino"/>
                <a:cs typeface="Palatino"/>
              </a:rPr>
              <a:t>-pronunciation in the South</a:t>
            </a:r>
            <a:endParaRPr lang="en-US" sz="2800" dirty="0">
              <a:latin typeface="Palatino"/>
              <a:cs typeface="Palatino"/>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6200" y="304800"/>
            <a:ext cx="2286000" cy="6324600"/>
          </a:xfrm>
        </p:spPr>
        <p:txBody>
          <a:bodyPr/>
          <a:lstStyle/>
          <a:p>
            <a:pPr eaLnBrk="1" hangingPunct="1"/>
            <a:r>
              <a:rPr lang="en-US" sz="2200" smtClean="0">
                <a:latin typeface="Palatino" pitchFamily="-65" charset="0"/>
                <a:ea typeface="Palatino" pitchFamily="-65" charset="0"/>
                <a:cs typeface="Palatino" pitchFamily="-65" charset="0"/>
              </a:rPr>
              <a:t>R-less* areas in the 1950s (</a:t>
            </a:r>
            <a:r>
              <a:rPr lang="en-US" sz="2200" i="1" smtClean="0">
                <a:latin typeface="Palatino" pitchFamily="-65" charset="0"/>
                <a:ea typeface="Palatino" pitchFamily="-65" charset="0"/>
                <a:cs typeface="Palatino" pitchFamily="-65" charset="0"/>
              </a:rPr>
              <a:t>Pronunciation of English in the Atlantic States - PEAS</a:t>
            </a:r>
            <a:r>
              <a:rPr lang="en-US" sz="2200" smtClean="0">
                <a:latin typeface="Palatino" pitchFamily="-65" charset="0"/>
                <a:ea typeface="Palatino" pitchFamily="-65" charset="0"/>
                <a:cs typeface="Palatino" pitchFamily="-65" charset="0"/>
              </a:rPr>
              <a:t>)</a:t>
            </a:r>
            <a:br>
              <a:rPr lang="en-US" sz="2200" smtClean="0">
                <a:latin typeface="Palatino" pitchFamily="-65" charset="0"/>
                <a:ea typeface="Palatino" pitchFamily="-65" charset="0"/>
                <a:cs typeface="Palatino" pitchFamily="-65" charset="0"/>
              </a:rPr>
            </a:br>
            <a:r>
              <a:rPr lang="en-US" sz="2200" smtClean="0">
                <a:latin typeface="Palatino" pitchFamily="-65" charset="0"/>
                <a:ea typeface="Palatino" pitchFamily="-65" charset="0"/>
                <a:cs typeface="Palatino" pitchFamily="-65" charset="0"/>
              </a:rPr>
              <a:t/>
            </a:r>
            <a:br>
              <a:rPr lang="en-US" sz="2200" smtClean="0">
                <a:latin typeface="Palatino" pitchFamily="-65" charset="0"/>
                <a:ea typeface="Palatino" pitchFamily="-65" charset="0"/>
                <a:cs typeface="Palatino" pitchFamily="-65" charset="0"/>
              </a:rPr>
            </a:br>
            <a:r>
              <a:rPr lang="en-US" sz="2200" smtClean="0">
                <a:latin typeface="Palatino" pitchFamily="-65" charset="0"/>
                <a:ea typeface="Palatino" pitchFamily="-65" charset="0"/>
                <a:cs typeface="Palatino" pitchFamily="-65" charset="0"/>
              </a:rPr>
              <a:t> compared to the 1990s (</a:t>
            </a:r>
            <a:r>
              <a:rPr lang="en-US" sz="2200" i="1" smtClean="0">
                <a:latin typeface="Palatino" pitchFamily="-65" charset="0"/>
                <a:ea typeface="Palatino" pitchFamily="-65" charset="0"/>
                <a:cs typeface="Palatino" pitchFamily="-65" charset="0"/>
              </a:rPr>
              <a:t>Atlas of North American English - ANAE</a:t>
            </a:r>
            <a:r>
              <a:rPr lang="en-US" sz="2200" smtClean="0">
                <a:latin typeface="Palatino" pitchFamily="-65" charset="0"/>
                <a:ea typeface="Palatino" pitchFamily="-65" charset="0"/>
                <a:cs typeface="Palatino" pitchFamily="-65" charset="0"/>
              </a:rPr>
              <a:t>)</a:t>
            </a:r>
            <a:r>
              <a:rPr lang="en-US" sz="2800" smtClean="0">
                <a:latin typeface="Palatino" pitchFamily="-65" charset="0"/>
                <a:ea typeface="Palatino" pitchFamily="-65" charset="0"/>
                <a:cs typeface="Palatino" pitchFamily="-65" charset="0"/>
              </a:rPr>
              <a:t/>
            </a:r>
            <a:br>
              <a:rPr lang="en-US" sz="2800" smtClean="0">
                <a:latin typeface="Palatino" pitchFamily="-65" charset="0"/>
                <a:ea typeface="Palatino" pitchFamily="-65" charset="0"/>
                <a:cs typeface="Palatino" pitchFamily="-65" charset="0"/>
              </a:rPr>
            </a:br>
            <a:r>
              <a:rPr lang="en-US" sz="2800" smtClean="0">
                <a:latin typeface="Palatino" pitchFamily="-65" charset="0"/>
                <a:ea typeface="Palatino" pitchFamily="-65" charset="0"/>
                <a:cs typeface="Palatino" pitchFamily="-65" charset="0"/>
              </a:rPr>
              <a:t>________</a:t>
            </a:r>
            <a:br>
              <a:rPr lang="en-US" sz="2800" smtClean="0">
                <a:latin typeface="Palatino" pitchFamily="-65" charset="0"/>
                <a:ea typeface="Palatino" pitchFamily="-65" charset="0"/>
                <a:cs typeface="Palatino" pitchFamily="-65" charset="0"/>
              </a:rPr>
            </a:br>
            <a:r>
              <a:rPr lang="en-US" sz="2800" smtClean="0">
                <a:latin typeface="Palatino" pitchFamily="-65" charset="0"/>
                <a:ea typeface="Palatino" pitchFamily="-65" charset="0"/>
                <a:cs typeface="Palatino" pitchFamily="-65" charset="0"/>
              </a:rPr>
              <a:t/>
            </a:r>
            <a:br>
              <a:rPr lang="en-US" sz="2800" smtClean="0">
                <a:latin typeface="Palatino" pitchFamily="-65" charset="0"/>
                <a:ea typeface="Palatino" pitchFamily="-65" charset="0"/>
                <a:cs typeface="Palatino" pitchFamily="-65" charset="0"/>
              </a:rPr>
            </a:br>
            <a:r>
              <a:rPr lang="en-US" sz="1600" smtClean="0">
                <a:latin typeface="Palatino" pitchFamily="-65" charset="0"/>
                <a:ea typeface="Palatino" pitchFamily="-65" charset="0"/>
                <a:cs typeface="Palatino" pitchFamily="-65" charset="0"/>
              </a:rPr>
              <a:t>* “R-less” </a:t>
            </a:r>
            <a:br>
              <a:rPr lang="en-US" sz="1600" smtClean="0">
                <a:latin typeface="Palatino" pitchFamily="-65" charset="0"/>
                <a:ea typeface="Palatino" pitchFamily="-65" charset="0"/>
                <a:cs typeface="Palatino" pitchFamily="-65" charset="0"/>
              </a:rPr>
            </a:br>
            <a:r>
              <a:rPr lang="en-US" sz="1600" smtClean="0">
                <a:latin typeface="Palatino" pitchFamily="-65" charset="0"/>
                <a:ea typeface="Palatino" pitchFamily="-65" charset="0"/>
                <a:cs typeface="Palatino" pitchFamily="-65" charset="0"/>
              </a:rPr>
              <a:t>= “R-vocalization”</a:t>
            </a:r>
            <a:br>
              <a:rPr lang="en-US" sz="1600" smtClean="0">
                <a:latin typeface="Palatino" pitchFamily="-65" charset="0"/>
                <a:ea typeface="Palatino" pitchFamily="-65" charset="0"/>
                <a:cs typeface="Palatino" pitchFamily="-65" charset="0"/>
              </a:rPr>
            </a:br>
            <a:r>
              <a:rPr lang="en-US" sz="1600" smtClean="0">
                <a:latin typeface="Palatino" pitchFamily="-65" charset="0"/>
                <a:ea typeface="Palatino" pitchFamily="-65" charset="0"/>
                <a:cs typeface="Palatino" pitchFamily="-65" charset="0"/>
              </a:rPr>
              <a:t> = not pronouncing R after a vowel, e.g. “pahk the cah”</a:t>
            </a:r>
          </a:p>
        </p:txBody>
      </p:sp>
      <p:pic>
        <p:nvPicPr>
          <p:cNvPr id="27651" name="Picture 4" descr="M7"/>
          <p:cNvPicPr>
            <a:picLocks noChangeAspect="1" noChangeArrowheads="1"/>
          </p:cNvPicPr>
          <p:nvPr/>
        </p:nvPicPr>
        <p:blipFill>
          <a:blip r:embed="rId3"/>
          <a:srcRect/>
          <a:stretch>
            <a:fillRect/>
          </a:stretch>
        </p:blipFill>
        <p:spPr bwMode="auto">
          <a:xfrm>
            <a:off x="2406650" y="3175"/>
            <a:ext cx="6096000" cy="6858000"/>
          </a:xfrm>
          <a:prstGeom prst="rect">
            <a:avLst/>
          </a:prstGeom>
          <a:noFill/>
          <a:ln w="9525">
            <a:noFill/>
            <a:miter lim="800000"/>
            <a:headEnd/>
            <a:tailEnd/>
          </a:ln>
        </p:spPr>
      </p:pic>
      <p:cxnSp>
        <p:nvCxnSpPr>
          <p:cNvPr id="5" name="Straight Arrow Connector 4"/>
          <p:cNvCxnSpPr/>
          <p:nvPr/>
        </p:nvCxnSpPr>
        <p:spPr>
          <a:xfrm rot="10800000">
            <a:off x="5715000" y="4038600"/>
            <a:ext cx="1066800" cy="76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rot="10800000" flipV="1">
            <a:off x="4953000" y="4114800"/>
            <a:ext cx="1828800"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10800000" flipV="1">
            <a:off x="3733800" y="4114800"/>
            <a:ext cx="3048000" cy="1371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16200000" flipV="1">
            <a:off x="6096001" y="3429000"/>
            <a:ext cx="685800" cy="6857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0" y="1"/>
            <a:ext cx="9144000" cy="571499"/>
          </a:xfrm>
          <a:solidFill>
            <a:srgbClr val="000000"/>
          </a:solidFill>
        </p:spPr>
        <p:txBody>
          <a:bodyPr>
            <a:normAutofit/>
          </a:bodyPr>
          <a:lstStyle/>
          <a:p>
            <a:pPr eaLnBrk="1" hangingPunct="1"/>
            <a:r>
              <a:rPr lang="en-US" sz="2000" dirty="0" smtClean="0">
                <a:solidFill>
                  <a:schemeClr val="bg1"/>
                </a:solidFill>
                <a:latin typeface="Arial"/>
                <a:ea typeface="Palatino" pitchFamily="-65" charset="0"/>
                <a:cs typeface="Palatino" pitchFamily="-65" charset="0"/>
              </a:rPr>
              <a:t>Percent /</a:t>
            </a:r>
            <a:r>
              <a:rPr lang="en-US" sz="2000" dirty="0" err="1" smtClean="0">
                <a:solidFill>
                  <a:schemeClr val="bg1"/>
                </a:solidFill>
                <a:latin typeface="Arial"/>
                <a:ea typeface="Palatino" pitchFamily="-65" charset="0"/>
                <a:cs typeface="Palatino" pitchFamily="-65" charset="0"/>
              </a:rPr>
              <a:t>r</a:t>
            </a:r>
            <a:r>
              <a:rPr lang="en-US" sz="2000" dirty="0" smtClean="0">
                <a:solidFill>
                  <a:schemeClr val="bg1"/>
                </a:solidFill>
                <a:latin typeface="Arial"/>
                <a:ea typeface="Palatino" pitchFamily="-65" charset="0"/>
                <a:cs typeface="Palatino" pitchFamily="-65" charset="0"/>
              </a:rPr>
              <a:t>/ in NYC and New England by age (ANAE, 1990s)</a:t>
            </a:r>
          </a:p>
        </p:txBody>
      </p:sp>
      <p:pic>
        <p:nvPicPr>
          <p:cNvPr id="23555" name="Picture 4" descr="NE"/>
          <p:cNvPicPr>
            <a:picLocks noChangeAspect="1" noChangeArrowheads="1"/>
          </p:cNvPicPr>
          <p:nvPr/>
        </p:nvPicPr>
        <p:blipFill>
          <a:blip r:embed="rId3"/>
          <a:srcRect/>
          <a:stretch>
            <a:fillRect/>
          </a:stretch>
        </p:blipFill>
        <p:spPr bwMode="auto">
          <a:xfrm>
            <a:off x="0" y="571500"/>
            <a:ext cx="9144000" cy="6286500"/>
          </a:xfrm>
          <a:prstGeom prst="rect">
            <a:avLst/>
          </a:prstGeom>
          <a:noFill/>
          <a:ln w="9525">
            <a:noFill/>
            <a:miter lim="800000"/>
            <a:headEnd/>
            <a:tailEnd/>
          </a:ln>
        </p:spPr>
      </p:pic>
      <p:sp>
        <p:nvSpPr>
          <p:cNvPr id="23556" name="TextBox 4"/>
          <p:cNvSpPr txBox="1">
            <a:spLocks noChangeArrowheads="1"/>
          </p:cNvSpPr>
          <p:nvPr/>
        </p:nvSpPr>
        <p:spPr bwMode="auto">
          <a:xfrm>
            <a:off x="228600" y="990600"/>
            <a:ext cx="1371600" cy="590550"/>
          </a:xfrm>
          <a:prstGeom prst="rect">
            <a:avLst/>
          </a:prstGeom>
          <a:solidFill>
            <a:schemeClr val="tx1"/>
          </a:solidFill>
          <a:ln w="9525">
            <a:solidFill>
              <a:schemeClr val="bg1"/>
            </a:solidFill>
            <a:miter lim="800000"/>
            <a:headEnd/>
            <a:tailEnd/>
          </a:ln>
        </p:spPr>
        <p:txBody>
          <a:bodyPr>
            <a:prstTxWarp prst="textNoShape">
              <a:avLst/>
            </a:prstTxWarp>
            <a:spAutoFit/>
          </a:bodyPr>
          <a:lstStyle/>
          <a:p>
            <a:pPr algn="ctr"/>
            <a:r>
              <a:rPr lang="en-US" sz="1600">
                <a:solidFill>
                  <a:schemeClr val="bg1"/>
                </a:solidFill>
              </a:rPr>
              <a:t>% /r/ pronounced</a:t>
            </a:r>
          </a:p>
        </p:txBody>
      </p:sp>
      <p:sp>
        <p:nvSpPr>
          <p:cNvPr id="23557" name="Rectangle 5"/>
          <p:cNvSpPr>
            <a:spLocks noChangeArrowheads="1"/>
          </p:cNvSpPr>
          <p:nvPr/>
        </p:nvSpPr>
        <p:spPr bwMode="auto">
          <a:xfrm>
            <a:off x="34925" y="3195638"/>
            <a:ext cx="304800" cy="1066800"/>
          </a:xfrm>
          <a:prstGeom prst="rect">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7" name="Oval 6"/>
          <p:cNvSpPr>
            <a:spLocks noChangeArrowheads="1"/>
          </p:cNvSpPr>
          <p:nvPr/>
        </p:nvSpPr>
        <p:spPr bwMode="auto">
          <a:xfrm>
            <a:off x="990600" y="4191000"/>
            <a:ext cx="1447800" cy="1905000"/>
          </a:xfrm>
          <a:prstGeom prst="ellipse">
            <a:avLst/>
          </a:prstGeom>
          <a:noFill/>
          <a:ln w="19050">
            <a:solidFill>
              <a:srgbClr val="FF00FF"/>
            </a:solid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7" name="Text Box 3"/>
          <p:cNvSpPr txBox="1">
            <a:spLocks noChangeArrowheads="1"/>
          </p:cNvSpPr>
          <p:nvPr/>
        </p:nvSpPr>
        <p:spPr bwMode="auto">
          <a:xfrm>
            <a:off x="1066800" y="152400"/>
            <a:ext cx="7391400" cy="7016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dirty="0">
                <a:latin typeface="Lucida Sans" pitchFamily="-65" charset="0"/>
              </a:rPr>
              <a:t>Percent positive response to (</a:t>
            </a:r>
            <a:r>
              <a:rPr lang="en-US" sz="2000" dirty="0" err="1">
                <a:latin typeface="Lucida Sans" pitchFamily="-65" charset="0"/>
              </a:rPr>
              <a:t>r</a:t>
            </a:r>
            <a:r>
              <a:rPr lang="en-US" sz="2000" dirty="0">
                <a:latin typeface="Lucida Sans" pitchFamily="-65" charset="0"/>
              </a:rPr>
              <a:t>) on two-choice subjective reaction test in New York </a:t>
            </a:r>
            <a:r>
              <a:rPr lang="en-US" sz="2000" dirty="0" smtClean="0">
                <a:latin typeface="Lucida Sans" pitchFamily="-65" charset="0"/>
              </a:rPr>
              <a:t>City in the 1960s</a:t>
            </a:r>
            <a:endParaRPr lang="en-US" dirty="0"/>
          </a:p>
        </p:txBody>
      </p:sp>
      <p:graphicFrame>
        <p:nvGraphicFramePr>
          <p:cNvPr id="72709" name="Object 5"/>
          <p:cNvGraphicFramePr>
            <a:graphicFrameLocks noChangeAspect="1"/>
          </p:cNvGraphicFramePr>
          <p:nvPr/>
        </p:nvGraphicFramePr>
        <p:xfrm>
          <a:off x="609600" y="1071563"/>
          <a:ext cx="7772400" cy="4953000"/>
        </p:xfrm>
        <a:graphic>
          <a:graphicData uri="http://schemas.openxmlformats.org/presentationml/2006/ole">
            <p:oleObj spid="_x0000_s216066" name="Worksheet" r:id="rId3" imgW="5930900" imgH="3530600" progId="Excel.Sheet.8">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2" name="Picture 4" descr="R"/>
          <p:cNvPicPr>
            <a:picLocks noChangeAspect="1" noChangeArrowheads="1"/>
          </p:cNvPicPr>
          <p:nvPr/>
        </p:nvPicPr>
        <p:blipFill>
          <a:blip r:embed="rId3"/>
          <a:srcRect/>
          <a:stretch>
            <a:fillRect/>
          </a:stretch>
        </p:blipFill>
        <p:spPr bwMode="auto">
          <a:xfrm>
            <a:off x="0" y="546100"/>
            <a:ext cx="9144000" cy="6311900"/>
          </a:xfrm>
          <a:prstGeom prst="rect">
            <a:avLst/>
          </a:prstGeom>
          <a:noFill/>
          <a:ln w="9525">
            <a:noFill/>
            <a:miter lim="800000"/>
            <a:headEnd/>
            <a:tailEnd/>
          </a:ln>
        </p:spPr>
      </p:pic>
      <p:sp>
        <p:nvSpPr>
          <p:cNvPr id="25603" name="Rectangle 6"/>
          <p:cNvSpPr>
            <a:spLocks noChangeArrowheads="1"/>
          </p:cNvSpPr>
          <p:nvPr/>
        </p:nvSpPr>
        <p:spPr bwMode="auto">
          <a:xfrm>
            <a:off x="34925" y="3195638"/>
            <a:ext cx="304800" cy="1066800"/>
          </a:xfrm>
          <a:prstGeom prst="rect">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8" name="TextBox 7"/>
          <p:cNvSpPr txBox="1">
            <a:spLocks noChangeArrowheads="1"/>
          </p:cNvSpPr>
          <p:nvPr/>
        </p:nvSpPr>
        <p:spPr bwMode="auto">
          <a:xfrm>
            <a:off x="6629400" y="1752600"/>
            <a:ext cx="1676400" cy="844550"/>
          </a:xfrm>
          <a:prstGeom prst="rect">
            <a:avLst/>
          </a:prstGeom>
          <a:solidFill>
            <a:schemeClr val="tx1"/>
          </a:solidFill>
          <a:ln w="19050">
            <a:solidFill>
              <a:srgbClr val="FF00FF"/>
            </a:solidFill>
            <a:miter lim="800000"/>
            <a:headEnd/>
            <a:tailEnd/>
          </a:ln>
        </p:spPr>
        <p:txBody>
          <a:bodyPr>
            <a:prstTxWarp prst="textNoShape">
              <a:avLst/>
            </a:prstTxWarp>
            <a:spAutoFit/>
          </a:bodyPr>
          <a:lstStyle/>
          <a:p>
            <a:pPr algn="ctr"/>
            <a:r>
              <a:rPr lang="en-US" sz="1600" b="1" dirty="0">
                <a:solidFill>
                  <a:srgbClr val="FF00FF"/>
                </a:solidFill>
              </a:rPr>
              <a:t>100% ‘</a:t>
            </a:r>
            <a:r>
              <a:rPr lang="en-US" sz="1600" b="1" dirty="0" err="1">
                <a:solidFill>
                  <a:srgbClr val="FF00FF"/>
                </a:solidFill>
              </a:rPr>
              <a:t>r</a:t>
            </a:r>
            <a:r>
              <a:rPr lang="en-US" sz="1600" b="1" dirty="0">
                <a:solidFill>
                  <a:srgbClr val="FF00FF"/>
                </a:solidFill>
              </a:rPr>
              <a:t>’- pronouncing speakers</a:t>
            </a:r>
          </a:p>
        </p:txBody>
      </p:sp>
      <p:sp>
        <p:nvSpPr>
          <p:cNvPr id="25605" name="TextBox 9"/>
          <p:cNvSpPr txBox="1">
            <a:spLocks noChangeArrowheads="1"/>
          </p:cNvSpPr>
          <p:nvPr/>
        </p:nvSpPr>
        <p:spPr bwMode="auto">
          <a:xfrm>
            <a:off x="228600" y="990600"/>
            <a:ext cx="1371600" cy="590550"/>
          </a:xfrm>
          <a:prstGeom prst="rect">
            <a:avLst/>
          </a:prstGeom>
          <a:solidFill>
            <a:schemeClr val="tx1"/>
          </a:solidFill>
          <a:ln w="9525">
            <a:solidFill>
              <a:schemeClr val="bg1"/>
            </a:solidFill>
            <a:miter lim="800000"/>
            <a:headEnd/>
            <a:tailEnd/>
          </a:ln>
        </p:spPr>
        <p:txBody>
          <a:bodyPr>
            <a:prstTxWarp prst="textNoShape">
              <a:avLst/>
            </a:prstTxWarp>
            <a:spAutoFit/>
          </a:bodyPr>
          <a:lstStyle/>
          <a:p>
            <a:pPr algn="ctr"/>
            <a:r>
              <a:rPr lang="en-US" sz="1600">
                <a:solidFill>
                  <a:schemeClr val="bg1"/>
                </a:solidFill>
              </a:rPr>
              <a:t>% /r/ pronounced</a:t>
            </a:r>
          </a:p>
        </p:txBody>
      </p:sp>
      <p:sp>
        <p:nvSpPr>
          <p:cNvPr id="25606" name="Rectangle 2"/>
          <p:cNvSpPr txBox="1">
            <a:spLocks noChangeArrowheads="1"/>
          </p:cNvSpPr>
          <p:nvPr/>
        </p:nvSpPr>
        <p:spPr bwMode="auto">
          <a:xfrm>
            <a:off x="0" y="0"/>
            <a:ext cx="9144000" cy="696913"/>
          </a:xfrm>
          <a:prstGeom prst="rect">
            <a:avLst/>
          </a:prstGeom>
          <a:solidFill>
            <a:srgbClr val="000000"/>
          </a:solidFill>
          <a:ln w="9525">
            <a:noFill/>
            <a:miter lim="800000"/>
            <a:headEnd/>
            <a:tailEnd/>
          </a:ln>
        </p:spPr>
        <p:txBody>
          <a:bodyPr anchor="ctr">
            <a:prstTxWarp prst="textNoShape">
              <a:avLst/>
            </a:prstTxWarp>
          </a:bodyPr>
          <a:lstStyle/>
          <a:p>
            <a:pPr algn="ctr" eaLnBrk="1" hangingPunct="1"/>
            <a:r>
              <a:rPr lang="en-US" sz="2400">
                <a:solidFill>
                  <a:schemeClr val="bg1"/>
                </a:solidFill>
                <a:latin typeface="Palatino" pitchFamily="-65" charset="0"/>
                <a:ea typeface="Palatino" pitchFamily="-65" charset="0"/>
                <a:cs typeface="Palatino" pitchFamily="-65" charset="0"/>
              </a:rPr>
              <a:t>Percent /r/ among Southern Whites by age (ANAE, 1990s)</a:t>
            </a:r>
          </a:p>
        </p:txBody>
      </p:sp>
      <p:cxnSp>
        <p:nvCxnSpPr>
          <p:cNvPr id="13" name="Straight Arrow Connector 12"/>
          <p:cNvCxnSpPr>
            <a:cxnSpLocks noChangeShapeType="1"/>
          </p:cNvCxnSpPr>
          <p:nvPr/>
        </p:nvCxnSpPr>
        <p:spPr bwMode="auto">
          <a:xfrm rot="16200000" flipV="1">
            <a:off x="6057900" y="1181100"/>
            <a:ext cx="914400" cy="228600"/>
          </a:xfrm>
          <a:prstGeom prst="straightConnector1">
            <a:avLst/>
          </a:prstGeom>
          <a:noFill/>
          <a:ln w="31750">
            <a:solidFill>
              <a:srgbClr val="FF00FF"/>
            </a:solidFill>
            <a:round/>
            <a:headEnd/>
            <a:tailEnd type="arrow" w="med" len="med"/>
          </a:ln>
        </p:spPr>
      </p:cxnSp>
      <p:cxnSp>
        <p:nvCxnSpPr>
          <p:cNvPr id="15" name="Straight Arrow Connector 14"/>
          <p:cNvCxnSpPr>
            <a:cxnSpLocks noChangeShapeType="1"/>
          </p:cNvCxnSpPr>
          <p:nvPr/>
        </p:nvCxnSpPr>
        <p:spPr bwMode="auto">
          <a:xfrm rot="10800000">
            <a:off x="3733800" y="914400"/>
            <a:ext cx="2895600" cy="838200"/>
          </a:xfrm>
          <a:prstGeom prst="straightConnector1">
            <a:avLst/>
          </a:prstGeom>
          <a:noFill/>
          <a:ln w="31750">
            <a:solidFill>
              <a:srgbClr val="FF00FF"/>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2800" dirty="0" smtClean="0">
                <a:latin typeface="Palatino"/>
                <a:cs typeface="Palatino"/>
              </a:rPr>
              <a:t>I</a:t>
            </a:r>
            <a:r>
              <a:rPr lang="en-US" sz="2800" dirty="0" smtClean="0">
                <a:latin typeface="Palatino"/>
                <a:cs typeface="Palatino"/>
              </a:rPr>
              <a:t>nvariance in the analysis of variation</a:t>
            </a:r>
            <a:endParaRPr lang="en-US" sz="2800" dirty="0">
              <a:latin typeface="Palatino"/>
              <a:cs typeface="Palatino"/>
            </a:endParaRPr>
          </a:p>
        </p:txBody>
      </p:sp>
      <p:sp>
        <p:nvSpPr>
          <p:cNvPr id="4" name="TextBox 3"/>
          <p:cNvSpPr txBox="1"/>
          <p:nvPr/>
        </p:nvSpPr>
        <p:spPr>
          <a:xfrm>
            <a:off x="762000" y="1066800"/>
            <a:ext cx="7467600" cy="5478422"/>
          </a:xfrm>
          <a:prstGeom prst="rect">
            <a:avLst/>
          </a:prstGeom>
          <a:noFill/>
        </p:spPr>
        <p:txBody>
          <a:bodyPr wrap="square" rtlCol="0">
            <a:spAutoFit/>
          </a:bodyPr>
          <a:lstStyle/>
          <a:p>
            <a:pPr>
              <a:spcAft>
                <a:spcPts val="1800"/>
              </a:spcAft>
            </a:pPr>
            <a:r>
              <a:rPr lang="en-US" sz="2200" dirty="0" smtClean="0">
                <a:latin typeface="Palatino"/>
                <a:cs typeface="Palatino"/>
              </a:rPr>
              <a:t>The systematic study of </a:t>
            </a:r>
            <a:r>
              <a:rPr lang="en-US" sz="2200" dirty="0" smtClean="0">
                <a:latin typeface="Palatino"/>
                <a:cs typeface="Palatino"/>
              </a:rPr>
              <a:t>variation</a:t>
            </a:r>
            <a:r>
              <a:rPr lang="en-US" sz="2200" dirty="0" smtClean="0">
                <a:latin typeface="Palatino"/>
                <a:cs typeface="Palatino"/>
              </a:rPr>
              <a:t> </a:t>
            </a:r>
            <a:r>
              <a:rPr lang="en-US" sz="2200" dirty="0" smtClean="0">
                <a:latin typeface="Palatino"/>
                <a:cs typeface="Palatino"/>
              </a:rPr>
              <a:t>begins </a:t>
            </a:r>
            <a:r>
              <a:rPr lang="en-US" sz="2200" dirty="0" smtClean="0">
                <a:latin typeface="Palatino"/>
                <a:cs typeface="Palatino"/>
              </a:rPr>
              <a:t>with the finding of inherent variation in the realization of a linguistic variable: two alternate ways of saying the same thing. </a:t>
            </a:r>
            <a:endParaRPr lang="en-US" sz="2200" dirty="0" smtClean="0">
              <a:latin typeface="Palatino"/>
              <a:cs typeface="Palatino"/>
            </a:endParaRPr>
          </a:p>
          <a:p>
            <a:pPr>
              <a:spcAft>
                <a:spcPts val="1800"/>
              </a:spcAft>
            </a:pPr>
            <a:r>
              <a:rPr lang="en-US" sz="2200" dirty="0" smtClean="0">
                <a:latin typeface="Palatino"/>
                <a:cs typeface="Palatino"/>
              </a:rPr>
              <a:t>T</a:t>
            </a:r>
            <a:r>
              <a:rPr lang="en-US" sz="2200" dirty="0" smtClean="0">
                <a:latin typeface="Palatino"/>
                <a:cs typeface="Palatino"/>
              </a:rPr>
              <a:t>he </a:t>
            </a:r>
            <a:r>
              <a:rPr lang="en-US" sz="2200" dirty="0" smtClean="0">
                <a:latin typeface="Palatino"/>
                <a:cs typeface="Palatino"/>
              </a:rPr>
              <a:t>principle of accountability calls for the frequency with which the event occurs along with the frequency with which it does not occur.</a:t>
            </a:r>
            <a:endParaRPr lang="en-US" sz="2200" dirty="0" smtClean="0">
              <a:latin typeface="Palatino"/>
              <a:cs typeface="Palatino"/>
            </a:endParaRPr>
          </a:p>
          <a:p>
            <a:pPr>
              <a:spcAft>
                <a:spcPts val="1800"/>
              </a:spcAft>
            </a:pPr>
            <a:r>
              <a:rPr lang="en-US" sz="2200" dirty="0" smtClean="0">
                <a:latin typeface="Palatino"/>
                <a:cs typeface="Palatino"/>
              </a:rPr>
              <a:t>This requires </a:t>
            </a:r>
            <a:r>
              <a:rPr lang="en-US" sz="2200" dirty="0" smtClean="0">
                <a:latin typeface="Palatino"/>
                <a:cs typeface="Palatino"/>
              </a:rPr>
              <a:t>the definition of the variable—the outer envelope of variation--as a closed set of occurrences</a:t>
            </a:r>
            <a:r>
              <a:rPr lang="en-US" sz="2200" dirty="0" smtClean="0">
                <a:latin typeface="Palatino"/>
                <a:cs typeface="Palatino"/>
              </a:rPr>
              <a:t> </a:t>
            </a:r>
            <a:r>
              <a:rPr lang="en-US" sz="2200" dirty="0" smtClean="0">
                <a:latin typeface="Palatino"/>
                <a:cs typeface="Palatino"/>
              </a:rPr>
              <a:t>and</a:t>
            </a:r>
            <a:r>
              <a:rPr lang="en-US" sz="2200" dirty="0" smtClean="0">
                <a:latin typeface="Palatino"/>
                <a:cs typeface="Palatino"/>
              </a:rPr>
              <a:t> </a:t>
            </a:r>
            <a:r>
              <a:rPr lang="en-US" sz="2200" dirty="0" smtClean="0">
                <a:latin typeface="Palatino"/>
                <a:cs typeface="Palatino"/>
              </a:rPr>
              <a:t>non-occurrences.</a:t>
            </a:r>
            <a:endParaRPr lang="en-US" sz="2200" dirty="0" smtClean="0">
              <a:latin typeface="Palatino"/>
              <a:cs typeface="Palatino"/>
            </a:endParaRPr>
          </a:p>
          <a:p>
            <a:pPr>
              <a:spcAft>
                <a:spcPts val="1800"/>
              </a:spcAft>
            </a:pPr>
            <a:r>
              <a:rPr lang="en-US" sz="2200" dirty="0" smtClean="0">
                <a:latin typeface="Palatino"/>
                <a:cs typeface="Palatino"/>
              </a:rPr>
              <a:t>The definition is invariant </a:t>
            </a:r>
            <a:r>
              <a:rPr lang="en-US" sz="2200" dirty="0" smtClean="0">
                <a:latin typeface="Palatino"/>
                <a:cs typeface="Palatino"/>
              </a:rPr>
              <a:t>throughout the</a:t>
            </a:r>
            <a:r>
              <a:rPr lang="en-US" sz="2200" dirty="0" smtClean="0">
                <a:latin typeface="Palatino"/>
                <a:cs typeface="Palatino"/>
              </a:rPr>
              <a:t> study of </a:t>
            </a:r>
            <a:r>
              <a:rPr lang="en-US" sz="2200" dirty="0" smtClean="0">
                <a:latin typeface="Palatino"/>
                <a:cs typeface="Palatino"/>
              </a:rPr>
              <a:t>linguistic and social constraints on the variable.</a:t>
            </a:r>
          </a:p>
          <a:p>
            <a:endParaRPr lang="en-US" sz="2400" dirty="0" smtClean="0">
              <a:latin typeface="Palatino"/>
              <a:cs typeface="Palatino"/>
            </a:endParaRPr>
          </a:p>
          <a:p>
            <a:endParaRPr lang="en-US" sz="2400" dirty="0">
              <a:latin typeface="Palatino"/>
              <a:cs typeface="Palatin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6200" y="304800"/>
            <a:ext cx="2286000" cy="6324600"/>
          </a:xfrm>
        </p:spPr>
        <p:txBody>
          <a:bodyPr/>
          <a:lstStyle/>
          <a:p>
            <a:pPr eaLnBrk="1" hangingPunct="1"/>
            <a:r>
              <a:rPr lang="en-US" sz="2200" smtClean="0">
                <a:latin typeface="Palatino" pitchFamily="-65" charset="0"/>
                <a:ea typeface="Palatino" pitchFamily="-65" charset="0"/>
                <a:cs typeface="Palatino" pitchFamily="-65" charset="0"/>
              </a:rPr>
              <a:t>R-less* areas in the 1950s (</a:t>
            </a:r>
            <a:r>
              <a:rPr lang="en-US" sz="2200" i="1" smtClean="0">
                <a:latin typeface="Palatino" pitchFamily="-65" charset="0"/>
                <a:ea typeface="Palatino" pitchFamily="-65" charset="0"/>
                <a:cs typeface="Palatino" pitchFamily="-65" charset="0"/>
              </a:rPr>
              <a:t>Pronunciation of English in the Atlantic States - PEAS</a:t>
            </a:r>
            <a:r>
              <a:rPr lang="en-US" sz="2200" smtClean="0">
                <a:latin typeface="Palatino" pitchFamily="-65" charset="0"/>
                <a:ea typeface="Palatino" pitchFamily="-65" charset="0"/>
                <a:cs typeface="Palatino" pitchFamily="-65" charset="0"/>
              </a:rPr>
              <a:t>)</a:t>
            </a:r>
            <a:br>
              <a:rPr lang="en-US" sz="2200" smtClean="0">
                <a:latin typeface="Palatino" pitchFamily="-65" charset="0"/>
                <a:ea typeface="Palatino" pitchFamily="-65" charset="0"/>
                <a:cs typeface="Palatino" pitchFamily="-65" charset="0"/>
              </a:rPr>
            </a:br>
            <a:r>
              <a:rPr lang="en-US" sz="2200" smtClean="0">
                <a:latin typeface="Palatino" pitchFamily="-65" charset="0"/>
                <a:ea typeface="Palatino" pitchFamily="-65" charset="0"/>
                <a:cs typeface="Palatino" pitchFamily="-65" charset="0"/>
              </a:rPr>
              <a:t/>
            </a:r>
            <a:br>
              <a:rPr lang="en-US" sz="2200" smtClean="0">
                <a:latin typeface="Palatino" pitchFamily="-65" charset="0"/>
                <a:ea typeface="Palatino" pitchFamily="-65" charset="0"/>
                <a:cs typeface="Palatino" pitchFamily="-65" charset="0"/>
              </a:rPr>
            </a:br>
            <a:r>
              <a:rPr lang="en-US" sz="2200" smtClean="0">
                <a:latin typeface="Palatino" pitchFamily="-65" charset="0"/>
                <a:ea typeface="Palatino" pitchFamily="-65" charset="0"/>
                <a:cs typeface="Palatino" pitchFamily="-65" charset="0"/>
              </a:rPr>
              <a:t> compared to the 1990s (</a:t>
            </a:r>
            <a:r>
              <a:rPr lang="en-US" sz="2200" i="1" smtClean="0">
                <a:latin typeface="Palatino" pitchFamily="-65" charset="0"/>
                <a:ea typeface="Palatino" pitchFamily="-65" charset="0"/>
                <a:cs typeface="Palatino" pitchFamily="-65" charset="0"/>
              </a:rPr>
              <a:t>Atlas of North American English - ANAE</a:t>
            </a:r>
            <a:r>
              <a:rPr lang="en-US" sz="2200" smtClean="0">
                <a:latin typeface="Palatino" pitchFamily="-65" charset="0"/>
                <a:ea typeface="Palatino" pitchFamily="-65" charset="0"/>
                <a:cs typeface="Palatino" pitchFamily="-65" charset="0"/>
              </a:rPr>
              <a:t>)</a:t>
            </a:r>
            <a:r>
              <a:rPr lang="en-US" sz="2800" smtClean="0">
                <a:latin typeface="Palatino" pitchFamily="-65" charset="0"/>
                <a:ea typeface="Palatino" pitchFamily="-65" charset="0"/>
                <a:cs typeface="Palatino" pitchFamily="-65" charset="0"/>
              </a:rPr>
              <a:t/>
            </a:r>
            <a:br>
              <a:rPr lang="en-US" sz="2800" smtClean="0">
                <a:latin typeface="Palatino" pitchFamily="-65" charset="0"/>
                <a:ea typeface="Palatino" pitchFamily="-65" charset="0"/>
                <a:cs typeface="Palatino" pitchFamily="-65" charset="0"/>
              </a:rPr>
            </a:br>
            <a:r>
              <a:rPr lang="en-US" sz="2800" smtClean="0">
                <a:latin typeface="Palatino" pitchFamily="-65" charset="0"/>
                <a:ea typeface="Palatino" pitchFamily="-65" charset="0"/>
                <a:cs typeface="Palatino" pitchFamily="-65" charset="0"/>
              </a:rPr>
              <a:t>________</a:t>
            </a:r>
            <a:br>
              <a:rPr lang="en-US" sz="2800" smtClean="0">
                <a:latin typeface="Palatino" pitchFamily="-65" charset="0"/>
                <a:ea typeface="Palatino" pitchFamily="-65" charset="0"/>
                <a:cs typeface="Palatino" pitchFamily="-65" charset="0"/>
              </a:rPr>
            </a:br>
            <a:r>
              <a:rPr lang="en-US" sz="2800" smtClean="0">
                <a:latin typeface="Palatino" pitchFamily="-65" charset="0"/>
                <a:ea typeface="Palatino" pitchFamily="-65" charset="0"/>
                <a:cs typeface="Palatino" pitchFamily="-65" charset="0"/>
              </a:rPr>
              <a:t/>
            </a:r>
            <a:br>
              <a:rPr lang="en-US" sz="2800" smtClean="0">
                <a:latin typeface="Palatino" pitchFamily="-65" charset="0"/>
                <a:ea typeface="Palatino" pitchFamily="-65" charset="0"/>
                <a:cs typeface="Palatino" pitchFamily="-65" charset="0"/>
              </a:rPr>
            </a:br>
            <a:r>
              <a:rPr lang="en-US" sz="1600" smtClean="0">
                <a:latin typeface="Palatino" pitchFamily="-65" charset="0"/>
                <a:ea typeface="Palatino" pitchFamily="-65" charset="0"/>
                <a:cs typeface="Palatino" pitchFamily="-65" charset="0"/>
              </a:rPr>
              <a:t>* “R-less” </a:t>
            </a:r>
            <a:br>
              <a:rPr lang="en-US" sz="1600" smtClean="0">
                <a:latin typeface="Palatino" pitchFamily="-65" charset="0"/>
                <a:ea typeface="Palatino" pitchFamily="-65" charset="0"/>
                <a:cs typeface="Palatino" pitchFamily="-65" charset="0"/>
              </a:rPr>
            </a:br>
            <a:r>
              <a:rPr lang="en-US" sz="1600" smtClean="0">
                <a:latin typeface="Palatino" pitchFamily="-65" charset="0"/>
                <a:ea typeface="Palatino" pitchFamily="-65" charset="0"/>
                <a:cs typeface="Palatino" pitchFamily="-65" charset="0"/>
              </a:rPr>
              <a:t>= “R-vocalization”</a:t>
            </a:r>
            <a:br>
              <a:rPr lang="en-US" sz="1600" smtClean="0">
                <a:latin typeface="Palatino" pitchFamily="-65" charset="0"/>
                <a:ea typeface="Palatino" pitchFamily="-65" charset="0"/>
                <a:cs typeface="Palatino" pitchFamily="-65" charset="0"/>
              </a:rPr>
            </a:br>
            <a:r>
              <a:rPr lang="en-US" sz="1600" smtClean="0">
                <a:latin typeface="Palatino" pitchFamily="-65" charset="0"/>
                <a:ea typeface="Palatino" pitchFamily="-65" charset="0"/>
                <a:cs typeface="Palatino" pitchFamily="-65" charset="0"/>
              </a:rPr>
              <a:t> = not pronouncing R after a vowel, e.g. “pahk the cah”</a:t>
            </a:r>
          </a:p>
        </p:txBody>
      </p:sp>
      <p:pic>
        <p:nvPicPr>
          <p:cNvPr id="27651" name="Picture 4" descr="M7"/>
          <p:cNvPicPr>
            <a:picLocks noChangeAspect="1" noChangeArrowheads="1"/>
          </p:cNvPicPr>
          <p:nvPr/>
        </p:nvPicPr>
        <p:blipFill>
          <a:blip r:embed="rId3"/>
          <a:srcRect/>
          <a:stretch>
            <a:fillRect/>
          </a:stretch>
        </p:blipFill>
        <p:spPr bwMode="auto">
          <a:xfrm>
            <a:off x="2406650" y="3175"/>
            <a:ext cx="6096000" cy="6858000"/>
          </a:xfrm>
          <a:prstGeom prst="rect">
            <a:avLst/>
          </a:prstGeom>
          <a:noFill/>
          <a:ln w="9525">
            <a:noFill/>
            <a:miter lim="800000"/>
            <a:headEnd/>
            <a:tailEnd/>
          </a:ln>
        </p:spPr>
      </p:pic>
      <p:cxnSp>
        <p:nvCxnSpPr>
          <p:cNvPr id="5" name="Straight Arrow Connector 4"/>
          <p:cNvCxnSpPr/>
          <p:nvPr/>
        </p:nvCxnSpPr>
        <p:spPr>
          <a:xfrm rot="10800000">
            <a:off x="5715000" y="4038600"/>
            <a:ext cx="1066800" cy="76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rot="10800000" flipV="1">
            <a:off x="4953000" y="4114800"/>
            <a:ext cx="1828800"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10800000" flipV="1">
            <a:off x="3733800" y="4114800"/>
            <a:ext cx="3048000" cy="1371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16200000" flipV="1">
            <a:off x="6096001" y="3429000"/>
            <a:ext cx="685800" cy="6857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8" name="Picture 4" descr="R"/>
          <p:cNvPicPr>
            <a:picLocks noChangeAspect="1" noChangeArrowheads="1"/>
          </p:cNvPicPr>
          <p:nvPr/>
        </p:nvPicPr>
        <p:blipFill>
          <a:blip r:embed="rId3"/>
          <a:srcRect/>
          <a:stretch>
            <a:fillRect/>
          </a:stretch>
        </p:blipFill>
        <p:spPr bwMode="auto">
          <a:xfrm>
            <a:off x="0" y="619125"/>
            <a:ext cx="9144000" cy="6238875"/>
          </a:xfrm>
          <a:prstGeom prst="rect">
            <a:avLst/>
          </a:prstGeom>
          <a:noFill/>
          <a:ln w="9525">
            <a:noFill/>
            <a:miter lim="800000"/>
            <a:headEnd/>
            <a:tailEnd/>
          </a:ln>
        </p:spPr>
      </p:pic>
      <p:sp>
        <p:nvSpPr>
          <p:cNvPr id="29699" name="Rectangle 2"/>
          <p:cNvSpPr txBox="1">
            <a:spLocks noChangeArrowheads="1"/>
          </p:cNvSpPr>
          <p:nvPr/>
        </p:nvSpPr>
        <p:spPr bwMode="auto">
          <a:xfrm>
            <a:off x="0" y="0"/>
            <a:ext cx="9144000" cy="696913"/>
          </a:xfrm>
          <a:prstGeom prst="rect">
            <a:avLst/>
          </a:prstGeom>
          <a:solidFill>
            <a:srgbClr val="000000"/>
          </a:solidFill>
          <a:ln w="9525">
            <a:noFill/>
            <a:miter lim="800000"/>
            <a:headEnd/>
            <a:tailEnd/>
          </a:ln>
        </p:spPr>
        <p:txBody>
          <a:bodyPr anchor="ctr">
            <a:prstTxWarp prst="textNoShape">
              <a:avLst/>
            </a:prstTxWarp>
          </a:bodyPr>
          <a:lstStyle/>
          <a:p>
            <a:pPr algn="ctr" eaLnBrk="1" hangingPunct="1"/>
            <a:r>
              <a:rPr lang="en-US" sz="2400">
                <a:solidFill>
                  <a:schemeClr val="bg1"/>
                </a:solidFill>
                <a:latin typeface="Palatino" pitchFamily="-65" charset="0"/>
                <a:ea typeface="Palatino" pitchFamily="-65" charset="0"/>
                <a:cs typeface="Palatino" pitchFamily="-65" charset="0"/>
              </a:rPr>
              <a:t>Percent /r/ in the South by age by age and race (ANAE, 1990s)</a:t>
            </a:r>
          </a:p>
        </p:txBody>
      </p:sp>
      <p:sp>
        <p:nvSpPr>
          <p:cNvPr id="29700" name="Rectangle 6"/>
          <p:cNvSpPr>
            <a:spLocks noChangeArrowheads="1"/>
          </p:cNvSpPr>
          <p:nvPr/>
        </p:nvSpPr>
        <p:spPr bwMode="auto">
          <a:xfrm>
            <a:off x="1676400" y="5334000"/>
            <a:ext cx="228600" cy="152400"/>
          </a:xfrm>
          <a:prstGeom prst="rect">
            <a:avLst/>
          </a:prstGeom>
          <a:solidFill>
            <a:srgbClr val="33E8FF"/>
          </a:solidFill>
          <a:ln w="9525">
            <a:solidFill>
              <a:schemeClr val="tx1"/>
            </a:solidFill>
            <a:round/>
            <a:headEnd/>
            <a:tailEnd/>
          </a:ln>
        </p:spPr>
        <p:txBody>
          <a:bodyPr>
            <a:prstTxWarp prst="textNoShape">
              <a:avLst/>
            </a:prstTxWarp>
          </a:bodyPr>
          <a:lstStyle/>
          <a:p>
            <a:endParaRPr lang="en-US"/>
          </a:p>
        </p:txBody>
      </p:sp>
      <p:sp>
        <p:nvSpPr>
          <p:cNvPr id="29701" name="TextBox 7"/>
          <p:cNvSpPr txBox="1">
            <a:spLocks noChangeArrowheads="1"/>
          </p:cNvSpPr>
          <p:nvPr/>
        </p:nvSpPr>
        <p:spPr bwMode="auto">
          <a:xfrm>
            <a:off x="1905000" y="4724400"/>
            <a:ext cx="742950" cy="366713"/>
          </a:xfrm>
          <a:prstGeom prst="rect">
            <a:avLst/>
          </a:prstGeom>
          <a:noFill/>
          <a:ln w="9525">
            <a:noFill/>
            <a:miter lim="800000"/>
            <a:headEnd/>
            <a:tailEnd/>
          </a:ln>
        </p:spPr>
        <p:txBody>
          <a:bodyPr wrap="none">
            <a:prstTxWarp prst="textNoShape">
              <a:avLst/>
            </a:prstTxWarp>
            <a:spAutoFit/>
          </a:bodyPr>
          <a:lstStyle/>
          <a:p>
            <a:r>
              <a:rPr lang="en-US" sz="1800">
                <a:solidFill>
                  <a:schemeClr val="bg1"/>
                </a:solidFill>
              </a:rPr>
              <a:t>Black</a:t>
            </a:r>
          </a:p>
        </p:txBody>
      </p:sp>
      <p:sp>
        <p:nvSpPr>
          <p:cNvPr id="29702" name="TextBox 8"/>
          <p:cNvSpPr txBox="1">
            <a:spLocks noChangeArrowheads="1"/>
          </p:cNvSpPr>
          <p:nvPr/>
        </p:nvSpPr>
        <p:spPr bwMode="auto">
          <a:xfrm>
            <a:off x="1905000" y="5257800"/>
            <a:ext cx="768350" cy="366713"/>
          </a:xfrm>
          <a:prstGeom prst="rect">
            <a:avLst/>
          </a:prstGeom>
          <a:noFill/>
          <a:ln w="9525">
            <a:noFill/>
            <a:miter lim="800000"/>
            <a:headEnd/>
            <a:tailEnd/>
          </a:ln>
        </p:spPr>
        <p:txBody>
          <a:bodyPr wrap="none">
            <a:prstTxWarp prst="textNoShape">
              <a:avLst/>
            </a:prstTxWarp>
            <a:spAutoFit/>
          </a:bodyPr>
          <a:lstStyle/>
          <a:p>
            <a:r>
              <a:rPr lang="en-US" sz="1800">
                <a:solidFill>
                  <a:schemeClr val="bg1"/>
                </a:solidFill>
              </a:rPr>
              <a:t>White</a:t>
            </a:r>
          </a:p>
        </p:txBody>
      </p:sp>
      <p:sp>
        <p:nvSpPr>
          <p:cNvPr id="29703" name="Rectangle 9"/>
          <p:cNvSpPr>
            <a:spLocks noChangeArrowheads="1"/>
          </p:cNvSpPr>
          <p:nvPr/>
        </p:nvSpPr>
        <p:spPr bwMode="auto">
          <a:xfrm>
            <a:off x="1550988" y="4678363"/>
            <a:ext cx="1192212" cy="958850"/>
          </a:xfrm>
          <a:prstGeom prst="rect">
            <a:avLst/>
          </a:prstGeom>
          <a:noFill/>
          <a:ln w="12700">
            <a:solidFill>
              <a:schemeClr val="bg1"/>
            </a:solidFill>
            <a:round/>
            <a:headEnd/>
            <a:tailEnd/>
          </a:ln>
        </p:spPr>
        <p:txBody>
          <a:bodyPr>
            <a:prstTxWarp prst="textNoShape">
              <a:avLst/>
            </a:prstTxWarp>
          </a:bodyPr>
          <a:lstStyle/>
          <a:p>
            <a:endParaRPr lang="en-US"/>
          </a:p>
        </p:txBody>
      </p:sp>
      <p:sp>
        <p:nvSpPr>
          <p:cNvPr id="29704" name="Rectangle 14"/>
          <p:cNvSpPr>
            <a:spLocks noChangeArrowheads="1"/>
          </p:cNvSpPr>
          <p:nvPr/>
        </p:nvSpPr>
        <p:spPr bwMode="auto">
          <a:xfrm>
            <a:off x="1662113" y="4892675"/>
            <a:ext cx="228600" cy="152400"/>
          </a:xfrm>
          <a:prstGeom prst="rect">
            <a:avLst/>
          </a:prstGeom>
          <a:solidFill>
            <a:srgbClr val="FF2C00"/>
          </a:solidFill>
          <a:ln w="9525">
            <a:solidFill>
              <a:schemeClr val="tx1"/>
            </a:solidFill>
            <a:round/>
            <a:headEnd/>
            <a:tailEnd/>
          </a:ln>
        </p:spPr>
        <p:txBody>
          <a:bodyPr>
            <a:prstTxWarp prst="textNoShape">
              <a:avLst/>
            </a:prstTxWarp>
          </a:bodyPr>
          <a:lstStyle/>
          <a:p>
            <a:endParaRPr lang="en-US"/>
          </a:p>
        </p:txBody>
      </p:sp>
      <p:sp>
        <p:nvSpPr>
          <p:cNvPr id="29705" name="Rectangle 15"/>
          <p:cNvSpPr>
            <a:spLocks noChangeArrowheads="1"/>
          </p:cNvSpPr>
          <p:nvPr/>
        </p:nvSpPr>
        <p:spPr bwMode="auto">
          <a:xfrm>
            <a:off x="34925" y="3195638"/>
            <a:ext cx="304800" cy="1066800"/>
          </a:xfrm>
          <a:prstGeom prst="rect">
            <a:avLst/>
          </a:prstGeom>
          <a:solidFill>
            <a:srgbClr val="000000"/>
          </a:solidFill>
          <a:ln w="9525">
            <a:solidFill>
              <a:schemeClr val="tx1"/>
            </a:solidFill>
            <a:round/>
            <a:headEnd/>
            <a:tailEnd/>
          </a:ln>
        </p:spPr>
        <p:txBody>
          <a:bodyPr>
            <a:prstTxWarp prst="textNoShape">
              <a:avLst/>
            </a:prstTxWarp>
          </a:bodyPr>
          <a:lstStyle/>
          <a:p>
            <a:endParaRPr lang="en-US"/>
          </a:p>
        </p:txBody>
      </p:sp>
      <p:sp>
        <p:nvSpPr>
          <p:cNvPr id="29706" name="TextBox 16"/>
          <p:cNvSpPr txBox="1">
            <a:spLocks noChangeArrowheads="1"/>
          </p:cNvSpPr>
          <p:nvPr/>
        </p:nvSpPr>
        <p:spPr bwMode="auto">
          <a:xfrm>
            <a:off x="228600" y="990600"/>
            <a:ext cx="1371600" cy="590550"/>
          </a:xfrm>
          <a:prstGeom prst="rect">
            <a:avLst/>
          </a:prstGeom>
          <a:solidFill>
            <a:schemeClr val="tx1"/>
          </a:solidFill>
          <a:ln w="9525">
            <a:solidFill>
              <a:schemeClr val="bg1"/>
            </a:solidFill>
            <a:miter lim="800000"/>
            <a:headEnd/>
            <a:tailEnd/>
          </a:ln>
        </p:spPr>
        <p:txBody>
          <a:bodyPr>
            <a:prstTxWarp prst="textNoShape">
              <a:avLst/>
            </a:prstTxWarp>
            <a:spAutoFit/>
          </a:bodyPr>
          <a:lstStyle/>
          <a:p>
            <a:pPr algn="ctr"/>
            <a:r>
              <a:rPr lang="en-US" sz="1600">
                <a:solidFill>
                  <a:schemeClr val="bg1"/>
                </a:solidFill>
              </a:rPr>
              <a:t>% /r/ pronounced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914400"/>
            <a:ext cx="7162800" cy="1905000"/>
          </a:xfrm>
        </p:spPr>
        <p:txBody>
          <a:bodyPr>
            <a:noAutofit/>
          </a:bodyPr>
          <a:lstStyle/>
          <a:p>
            <a:r>
              <a:rPr lang="en-US" sz="2800" dirty="0" smtClean="0">
                <a:latin typeface="Palatino"/>
                <a:cs typeface="Palatino"/>
              </a:rPr>
              <a:t>Enigmas of uniformity</a:t>
            </a:r>
            <a:r>
              <a:rPr lang="en-US" sz="2800" dirty="0" smtClean="0">
                <a:latin typeface="Palatino"/>
                <a:cs typeface="Palatino"/>
              </a:rPr>
              <a:t> 5</a:t>
            </a:r>
            <a:br>
              <a:rPr lang="en-US" sz="2800" dirty="0" smtClean="0">
                <a:latin typeface="Palatino"/>
                <a:cs typeface="Palatino"/>
              </a:rPr>
            </a:br>
            <a:r>
              <a:rPr lang="en-US" sz="2800" dirty="0" smtClean="0">
                <a:latin typeface="Palatino"/>
                <a:cs typeface="Palatino"/>
              </a:rPr>
              <a:t/>
            </a:r>
            <a:br>
              <a:rPr lang="en-US" sz="2800" dirty="0" smtClean="0">
                <a:latin typeface="Palatino"/>
                <a:cs typeface="Palatino"/>
              </a:rPr>
            </a:br>
            <a:r>
              <a:rPr lang="en-US" sz="2800" dirty="0" smtClean="0">
                <a:latin typeface="Palatino"/>
                <a:cs typeface="Palatino"/>
              </a:rPr>
              <a:t>The uniformity of the Northern Cities Shift in the Inland North</a:t>
            </a:r>
            <a:endParaRPr 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Slide Number Placeholder 5"/>
          <p:cNvSpPr>
            <a:spLocks noGrp="1"/>
          </p:cNvSpPr>
          <p:nvPr>
            <p:ph type="sldNum" sz="quarter" idx="12"/>
          </p:nvPr>
        </p:nvSpPr>
        <p:spPr>
          <a:noFill/>
        </p:spPr>
        <p:txBody>
          <a:bodyPr/>
          <a:lstStyle/>
          <a:p>
            <a:fld id="{32A26A23-204C-934B-A82E-574F23F16687}" type="slidenum">
              <a:rPr lang="en-US" smtClean="0">
                <a:latin typeface="Arial" pitchFamily="-111" charset="0"/>
                <a:ea typeface="ＭＳ Ｐゴシック" pitchFamily="-111" charset="-128"/>
                <a:cs typeface="ＭＳ Ｐゴシック" pitchFamily="-111" charset="-128"/>
              </a:rPr>
              <a:pPr/>
              <a:t>33</a:t>
            </a:fld>
            <a:endParaRPr lang="en-US" smtClean="0">
              <a:latin typeface="Arial" pitchFamily="-111" charset="0"/>
              <a:ea typeface="ＭＳ Ｐゴシック" pitchFamily="-111" charset="-128"/>
              <a:cs typeface="ＭＳ Ｐゴシック" pitchFamily="-111" charset="-128"/>
            </a:endParaRPr>
          </a:p>
        </p:txBody>
      </p:sp>
      <p:sp>
        <p:nvSpPr>
          <p:cNvPr id="83971" name="Rectangle 2"/>
          <p:cNvSpPr>
            <a:spLocks noGrp="1" noChangeArrowheads="1"/>
          </p:cNvSpPr>
          <p:nvPr>
            <p:ph type="title"/>
          </p:nvPr>
        </p:nvSpPr>
        <p:spPr/>
        <p:txBody>
          <a:bodyPr/>
          <a:lstStyle/>
          <a:p>
            <a:pPr eaLnBrk="1" hangingPunct="1"/>
            <a:r>
              <a:rPr lang="en-US"/>
              <a:t>ANAE</a:t>
            </a:r>
          </a:p>
        </p:txBody>
      </p:sp>
      <p:pic>
        <p:nvPicPr>
          <p:cNvPr id="83972" name="Picture 3" descr="Dialects of NA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83973" name="Text Box 4"/>
          <p:cNvSpPr txBox="1">
            <a:spLocks noChangeArrowheads="1"/>
          </p:cNvSpPr>
          <p:nvPr/>
        </p:nvSpPr>
        <p:spPr bwMode="auto">
          <a:xfrm>
            <a:off x="990600" y="1295400"/>
            <a:ext cx="7620000" cy="228600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7200" b="1">
                <a:solidFill>
                  <a:schemeClr val="bg1"/>
                </a:solidFill>
                <a:latin typeface="Harrington" pitchFamily="-111" charset="0"/>
              </a:rPr>
              <a:t>The Atlas of North American English</a:t>
            </a:r>
          </a:p>
        </p:txBody>
      </p:sp>
      <p:sp>
        <p:nvSpPr>
          <p:cNvPr id="83974" name="Text Box 5"/>
          <p:cNvSpPr txBox="1">
            <a:spLocks noChangeArrowheads="1"/>
          </p:cNvSpPr>
          <p:nvPr/>
        </p:nvSpPr>
        <p:spPr bwMode="auto">
          <a:xfrm>
            <a:off x="1600200" y="4419600"/>
            <a:ext cx="6705600" cy="461665"/>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400" dirty="0">
                <a:solidFill>
                  <a:schemeClr val="bg1"/>
                </a:solidFill>
                <a:latin typeface="Palatino"/>
                <a:cs typeface="Palatino"/>
              </a:rPr>
              <a:t>William Labov, Sharon Ash and Charles Boberg</a:t>
            </a:r>
          </a:p>
        </p:txBody>
      </p:sp>
      <p:sp>
        <p:nvSpPr>
          <p:cNvPr id="83975" name="Text Box 6"/>
          <p:cNvSpPr txBox="1">
            <a:spLocks noChangeArrowheads="1"/>
          </p:cNvSpPr>
          <p:nvPr/>
        </p:nvSpPr>
        <p:spPr bwMode="auto">
          <a:xfrm>
            <a:off x="838200" y="5410200"/>
            <a:ext cx="6248400" cy="46166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400" dirty="0">
                <a:solidFill>
                  <a:schemeClr val="bg1"/>
                </a:solidFill>
                <a:latin typeface="Palatino"/>
                <a:cs typeface="Palatino"/>
              </a:rPr>
              <a:t>Berlin: Mouton, </a:t>
            </a:r>
            <a:r>
              <a:rPr lang="en-US" sz="2400" dirty="0" smtClean="0">
                <a:solidFill>
                  <a:schemeClr val="bg1"/>
                </a:solidFill>
                <a:latin typeface="Palatino"/>
                <a:cs typeface="Palatino"/>
              </a:rPr>
              <a:t>2006 </a:t>
            </a:r>
            <a:endParaRPr lang="en-US" sz="2400" dirty="0">
              <a:solidFill>
                <a:schemeClr val="bg1"/>
              </a:solidFill>
              <a:latin typeface="Palatino"/>
              <a:cs typeface="Palatino"/>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685800" y="0"/>
            <a:ext cx="7772400" cy="1143000"/>
          </a:xfrm>
        </p:spPr>
        <p:txBody>
          <a:bodyPr/>
          <a:lstStyle/>
          <a:p>
            <a:r>
              <a:rPr lang="en-US" sz="3200"/>
              <a:t>The Northern Cities Shift</a:t>
            </a:r>
          </a:p>
        </p:txBody>
      </p:sp>
      <p:sp>
        <p:nvSpPr>
          <p:cNvPr id="4" name="Rectangle 3"/>
          <p:cNvSpPr/>
          <p:nvPr/>
        </p:nvSpPr>
        <p:spPr>
          <a:xfrm>
            <a:off x="4572000" y="4267200"/>
            <a:ext cx="1143000" cy="44162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NCS.BW.png"/>
          <p:cNvPicPr>
            <a:picLocks noChangeAspect="1"/>
          </p:cNvPicPr>
          <p:nvPr/>
        </p:nvPicPr>
        <p:blipFill>
          <a:blip r:embed="rId2"/>
          <a:stretch>
            <a:fillRect/>
          </a:stretch>
        </p:blipFill>
        <p:spPr>
          <a:xfrm>
            <a:off x="241790" y="1143000"/>
            <a:ext cx="8445010" cy="4458280"/>
          </a:xfrm>
          <a:prstGeom prst="rect">
            <a:avLst/>
          </a:prstGeom>
        </p:spPr>
      </p:pic>
      <p:sp>
        <p:nvSpPr>
          <p:cNvPr id="11" name="Freeform 10"/>
          <p:cNvSpPr/>
          <p:nvPr/>
        </p:nvSpPr>
        <p:spPr>
          <a:xfrm>
            <a:off x="3748207" y="3469660"/>
            <a:ext cx="1022239" cy="758988"/>
          </a:xfrm>
          <a:custGeom>
            <a:avLst/>
            <a:gdLst>
              <a:gd name="connsiteX0" fmla="*/ 0 w 1022239"/>
              <a:gd name="connsiteY0" fmla="*/ 0 h 758988"/>
              <a:gd name="connsiteX1" fmla="*/ 635027 w 1022239"/>
              <a:gd name="connsiteY1" fmla="*/ 294302 h 758988"/>
              <a:gd name="connsiteX2" fmla="*/ 1022239 w 1022239"/>
              <a:gd name="connsiteY2" fmla="*/ 758988 h 758988"/>
            </a:gdLst>
            <a:ahLst/>
            <a:cxnLst>
              <a:cxn ang="0">
                <a:pos x="connsiteX0" y="connsiteY0"/>
              </a:cxn>
              <a:cxn ang="0">
                <a:pos x="connsiteX1" y="connsiteY1"/>
              </a:cxn>
              <a:cxn ang="0">
                <a:pos x="connsiteX2" y="connsiteY2"/>
              </a:cxn>
            </a:cxnLst>
            <a:rect l="l" t="t" r="r" b="b"/>
            <a:pathLst>
              <a:path w="1022239" h="758988">
                <a:moveTo>
                  <a:pt x="0" y="0"/>
                </a:moveTo>
                <a:cubicBezTo>
                  <a:pt x="232327" y="83902"/>
                  <a:pt x="464654" y="167804"/>
                  <a:pt x="635027" y="294302"/>
                </a:cubicBezTo>
                <a:cubicBezTo>
                  <a:pt x="805400" y="420800"/>
                  <a:pt x="913819" y="589894"/>
                  <a:pt x="1022239" y="758988"/>
                </a:cubicBezTo>
              </a:path>
            </a:pathLst>
          </a:custGeom>
          <a:ln>
            <a:solidFill>
              <a:schemeClr val="tx1"/>
            </a:solidFill>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Slide Number Placeholder 3"/>
          <p:cNvSpPr>
            <a:spLocks noGrp="1"/>
          </p:cNvSpPr>
          <p:nvPr>
            <p:ph type="sldNum" sz="quarter" idx="12"/>
          </p:nvPr>
        </p:nvSpPr>
        <p:spPr>
          <a:noFill/>
        </p:spPr>
        <p:txBody>
          <a:bodyPr/>
          <a:lstStyle/>
          <a:p>
            <a:fld id="{02EB6AC2-1416-D54D-ADF5-4D0DEBF829E1}" type="slidenum">
              <a:rPr lang="en-US" smtClean="0">
                <a:latin typeface="Arial" pitchFamily="-111" charset="0"/>
                <a:ea typeface="ＭＳ Ｐゴシック" pitchFamily="-111" charset="-128"/>
                <a:cs typeface="ＭＳ Ｐゴシック" pitchFamily="-111" charset="-128"/>
              </a:rPr>
              <a:pPr/>
              <a:t>35</a:t>
            </a:fld>
            <a:endParaRPr lang="en-US" smtClean="0">
              <a:latin typeface="Arial" pitchFamily="-111" charset="0"/>
              <a:ea typeface="ＭＳ Ｐゴシック" pitchFamily="-111" charset="-128"/>
              <a:cs typeface="ＭＳ Ｐゴシック" pitchFamily="-111" charset="-128"/>
            </a:endParaRPr>
          </a:p>
        </p:txBody>
      </p:sp>
      <p:pic>
        <p:nvPicPr>
          <p:cNvPr id="88067" name="Picture 2"/>
          <p:cNvPicPr>
            <a:picLocks noChangeAspect="1" noChangeArrowheads="1"/>
          </p:cNvPicPr>
          <p:nvPr/>
        </p:nvPicPr>
        <p:blipFill>
          <a:blip r:embed="rId3"/>
          <a:srcRect/>
          <a:stretch>
            <a:fillRect/>
          </a:stretch>
        </p:blipFill>
        <p:spPr bwMode="auto">
          <a:xfrm>
            <a:off x="152400" y="433388"/>
            <a:ext cx="8915400" cy="6424612"/>
          </a:xfrm>
          <a:prstGeom prst="rect">
            <a:avLst/>
          </a:prstGeom>
          <a:noFill/>
          <a:ln w="9525">
            <a:noFill/>
            <a:miter lim="800000"/>
            <a:headEnd/>
            <a:tailEnd/>
          </a:ln>
        </p:spPr>
      </p:pic>
      <p:sp>
        <p:nvSpPr>
          <p:cNvPr id="88068" name="Rectangle 3"/>
          <p:cNvSpPr>
            <a:spLocks noGrp="1" noChangeArrowheads="1"/>
          </p:cNvSpPr>
          <p:nvPr>
            <p:ph type="title" idx="4294967295"/>
          </p:nvPr>
        </p:nvSpPr>
        <p:spPr>
          <a:xfrm>
            <a:off x="609600" y="152400"/>
            <a:ext cx="7772400" cy="228600"/>
          </a:xfrm>
        </p:spPr>
        <p:txBody>
          <a:bodyPr>
            <a:normAutofit fontScale="90000"/>
          </a:bodyPr>
          <a:lstStyle/>
          <a:p>
            <a:pPr eaLnBrk="1" hangingPunct="1"/>
            <a:r>
              <a:rPr lang="en-US" sz="2000"/>
              <a:t>The Dialects of North American English</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Slide Number Placeholder 3"/>
          <p:cNvSpPr>
            <a:spLocks noGrp="1"/>
          </p:cNvSpPr>
          <p:nvPr>
            <p:ph type="sldNum" sz="quarter" idx="12"/>
          </p:nvPr>
        </p:nvSpPr>
        <p:spPr>
          <a:noFill/>
        </p:spPr>
        <p:txBody>
          <a:bodyPr/>
          <a:lstStyle/>
          <a:p>
            <a:fld id="{FD6E1504-EBDF-5742-8F9F-04DBC07AB866}" type="slidenum">
              <a:rPr lang="en-US" smtClean="0">
                <a:latin typeface="Arial" pitchFamily="-111" charset="0"/>
                <a:ea typeface="ＭＳ Ｐゴシック" pitchFamily="-111" charset="-128"/>
                <a:cs typeface="ＭＳ Ｐゴシック" pitchFamily="-111" charset="-128"/>
              </a:rPr>
              <a:pPr/>
              <a:t>36</a:t>
            </a:fld>
            <a:endParaRPr lang="en-US" smtClean="0">
              <a:latin typeface="Arial" pitchFamily="-111" charset="0"/>
              <a:ea typeface="ＭＳ Ｐゴシック" pitchFamily="-111" charset="-128"/>
              <a:cs typeface="ＭＳ Ｐゴシック" pitchFamily="-111" charset="-128"/>
            </a:endParaRPr>
          </a:p>
        </p:txBody>
      </p:sp>
      <p:pic>
        <p:nvPicPr>
          <p:cNvPr id="90115" name="Picture 2"/>
          <p:cNvPicPr>
            <a:picLocks noChangeAspect="1" noChangeArrowheads="1"/>
          </p:cNvPicPr>
          <p:nvPr/>
        </p:nvPicPr>
        <p:blipFill>
          <a:blip r:embed="rId3"/>
          <a:srcRect/>
          <a:stretch>
            <a:fillRect/>
          </a:stretch>
        </p:blipFill>
        <p:spPr bwMode="auto">
          <a:xfrm>
            <a:off x="0" y="685800"/>
            <a:ext cx="9144000" cy="5275263"/>
          </a:xfrm>
          <a:prstGeom prst="rect">
            <a:avLst/>
          </a:prstGeom>
          <a:noFill/>
          <a:ln w="9525">
            <a:noFill/>
            <a:miter lim="800000"/>
            <a:headEnd/>
            <a:tailEnd/>
          </a:ln>
        </p:spPr>
      </p:pic>
      <p:sp>
        <p:nvSpPr>
          <p:cNvPr id="90116" name="Rectangle 3"/>
          <p:cNvSpPr>
            <a:spLocks noChangeArrowheads="1"/>
          </p:cNvSpPr>
          <p:nvPr/>
        </p:nvSpPr>
        <p:spPr bwMode="auto">
          <a:xfrm>
            <a:off x="0" y="5943600"/>
            <a:ext cx="9144000" cy="9144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90117" name="Rectangle 4"/>
          <p:cNvSpPr>
            <a:spLocks noChangeArrowheads="1"/>
          </p:cNvSpPr>
          <p:nvPr/>
        </p:nvSpPr>
        <p:spPr bwMode="auto">
          <a:xfrm>
            <a:off x="0" y="0"/>
            <a:ext cx="9144000" cy="8382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90118" name="Rectangle 5"/>
          <p:cNvSpPr>
            <a:spLocks noGrp="1" noChangeArrowheads="1"/>
          </p:cNvSpPr>
          <p:nvPr>
            <p:ph type="title" idx="4294967295"/>
          </p:nvPr>
        </p:nvSpPr>
        <p:spPr/>
        <p:txBody>
          <a:bodyPr/>
          <a:lstStyle/>
          <a:p>
            <a:pPr eaLnBrk="1" hangingPunct="1"/>
            <a:r>
              <a:rPr lang="en-US"/>
              <a:t>U.S. at Night</a:t>
            </a:r>
          </a:p>
        </p:txBody>
      </p:sp>
      <p:sp>
        <p:nvSpPr>
          <p:cNvPr id="90119" name="Text Box 6"/>
          <p:cNvSpPr txBox="1">
            <a:spLocks noChangeArrowheads="1"/>
          </p:cNvSpPr>
          <p:nvPr/>
        </p:nvSpPr>
        <p:spPr bwMode="auto">
          <a:xfrm>
            <a:off x="3276600" y="304800"/>
            <a:ext cx="2514600" cy="457200"/>
          </a:xfrm>
          <a:prstGeom prst="rect">
            <a:avLst/>
          </a:prstGeom>
          <a:solidFill>
            <a:schemeClr val="bg1"/>
          </a:solidFill>
          <a:ln w="9525">
            <a:noFill/>
            <a:miter lim="800000"/>
            <a:headEnd/>
            <a:tailEnd/>
          </a:ln>
        </p:spPr>
        <p:txBody>
          <a:bodyPr>
            <a:prstTxWarp prst="textNoShape">
              <a:avLst/>
            </a:prstTxWarp>
            <a:spAutoFit/>
          </a:bodyPr>
          <a:lstStyle/>
          <a:p>
            <a:pPr>
              <a:spcBef>
                <a:spcPct val="50000"/>
              </a:spcBef>
            </a:pPr>
            <a:r>
              <a:rPr lang="en-US" sz="2400"/>
              <a:t>The Inland North</a:t>
            </a:r>
          </a:p>
        </p:txBody>
      </p:sp>
      <p:sp>
        <p:nvSpPr>
          <p:cNvPr id="2" name="Text Box 7"/>
          <p:cNvSpPr txBox="1">
            <a:spLocks noChangeArrowheads="1"/>
          </p:cNvSpPr>
          <p:nvPr/>
        </p:nvSpPr>
        <p:spPr bwMode="auto">
          <a:xfrm>
            <a:off x="5867400" y="1606550"/>
            <a:ext cx="12954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chemeClr val="bg1"/>
                </a:solidFill>
              </a:rPr>
              <a:t>Rochester</a:t>
            </a:r>
          </a:p>
        </p:txBody>
      </p:sp>
      <p:sp>
        <p:nvSpPr>
          <p:cNvPr id="90120" name="Line 8"/>
          <p:cNvSpPr>
            <a:spLocks noChangeShapeType="1"/>
          </p:cNvSpPr>
          <p:nvPr/>
        </p:nvSpPr>
        <p:spPr bwMode="auto">
          <a:xfrm>
            <a:off x="6553200" y="1981200"/>
            <a:ext cx="533400" cy="685800"/>
          </a:xfrm>
          <a:prstGeom prst="line">
            <a:avLst/>
          </a:prstGeom>
          <a:noFill/>
          <a:ln w="25400">
            <a:solidFill>
              <a:schemeClr val="bg1"/>
            </a:solidFill>
            <a:round/>
            <a:headEnd/>
            <a:tailEnd type="triangle" w="med" len="med"/>
          </a:ln>
        </p:spPr>
        <p:txBody>
          <a:bodyPr wrap="none" anchor="ctr">
            <a:prstTxWarp prst="textNoShape">
              <a:avLst/>
            </a:prstTxWarp>
          </a:bodyPr>
          <a:lstStyle/>
          <a:p>
            <a:endParaRPr lang="en-US"/>
          </a:p>
        </p:txBody>
      </p:sp>
      <p:sp>
        <p:nvSpPr>
          <p:cNvPr id="90121" name="Text Box 9"/>
          <p:cNvSpPr txBox="1">
            <a:spLocks noChangeArrowheads="1"/>
          </p:cNvSpPr>
          <p:nvPr/>
        </p:nvSpPr>
        <p:spPr bwMode="auto">
          <a:xfrm>
            <a:off x="5638800" y="2590800"/>
            <a:ext cx="12954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a:solidFill>
                  <a:schemeClr val="bg1"/>
                </a:solidFill>
              </a:rPr>
              <a:t>Detroit</a:t>
            </a:r>
          </a:p>
        </p:txBody>
      </p:sp>
      <p:sp>
        <p:nvSpPr>
          <p:cNvPr id="90122" name="Line 10"/>
          <p:cNvSpPr>
            <a:spLocks noChangeShapeType="1"/>
          </p:cNvSpPr>
          <p:nvPr/>
        </p:nvSpPr>
        <p:spPr bwMode="auto">
          <a:xfrm flipH="1">
            <a:off x="5562600" y="2895600"/>
            <a:ext cx="228600" cy="304800"/>
          </a:xfrm>
          <a:prstGeom prst="line">
            <a:avLst/>
          </a:prstGeom>
          <a:noFill/>
          <a:ln w="25400">
            <a:solidFill>
              <a:schemeClr val="bg1"/>
            </a:solidFill>
            <a:round/>
            <a:headEnd/>
            <a:tailEnd type="triangle" w="med" len="med"/>
          </a:ln>
        </p:spPr>
        <p:txBody>
          <a:bodyPr wrap="none" anchor="ctr">
            <a:prstTxWarp prst="textNoShape">
              <a:avLst/>
            </a:prstTxWarp>
          </a:bodyPr>
          <a:lstStyle/>
          <a:p>
            <a:endParaRPr lang="en-US"/>
          </a:p>
        </p:txBody>
      </p:sp>
      <p:sp>
        <p:nvSpPr>
          <p:cNvPr id="90123" name="Text Box 11"/>
          <p:cNvSpPr txBox="1">
            <a:spLocks noChangeArrowheads="1"/>
          </p:cNvSpPr>
          <p:nvPr/>
        </p:nvSpPr>
        <p:spPr bwMode="auto">
          <a:xfrm>
            <a:off x="6705600" y="1377950"/>
            <a:ext cx="12954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chemeClr val="bg1"/>
                </a:solidFill>
              </a:rPr>
              <a:t>Syracuse</a:t>
            </a:r>
          </a:p>
        </p:txBody>
      </p:sp>
      <p:sp>
        <p:nvSpPr>
          <p:cNvPr id="90124" name="Text Box 12"/>
          <p:cNvSpPr txBox="1">
            <a:spLocks noChangeArrowheads="1"/>
          </p:cNvSpPr>
          <p:nvPr/>
        </p:nvSpPr>
        <p:spPr bwMode="auto">
          <a:xfrm>
            <a:off x="6019800" y="2286000"/>
            <a:ext cx="12954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chemeClr val="bg1"/>
                </a:solidFill>
              </a:rPr>
              <a:t>Buffalo</a:t>
            </a:r>
          </a:p>
        </p:txBody>
      </p:sp>
      <p:sp>
        <p:nvSpPr>
          <p:cNvPr id="90125" name="Line 13"/>
          <p:cNvSpPr>
            <a:spLocks noChangeShapeType="1"/>
          </p:cNvSpPr>
          <p:nvPr/>
        </p:nvSpPr>
        <p:spPr bwMode="auto">
          <a:xfrm>
            <a:off x="7162800" y="1752600"/>
            <a:ext cx="228600" cy="838200"/>
          </a:xfrm>
          <a:prstGeom prst="line">
            <a:avLst/>
          </a:prstGeom>
          <a:noFill/>
          <a:ln w="25400">
            <a:solidFill>
              <a:schemeClr val="bg1"/>
            </a:solidFill>
            <a:round/>
            <a:headEnd/>
            <a:tailEnd type="triangle" w="med" len="med"/>
          </a:ln>
        </p:spPr>
        <p:txBody>
          <a:bodyPr wrap="none" anchor="ctr">
            <a:prstTxWarp prst="textNoShape">
              <a:avLst/>
            </a:prstTxWarp>
          </a:bodyPr>
          <a:lstStyle/>
          <a:p>
            <a:endParaRPr lang="en-US"/>
          </a:p>
        </p:txBody>
      </p:sp>
      <p:sp>
        <p:nvSpPr>
          <p:cNvPr id="90126" name="Text Box 14"/>
          <p:cNvSpPr txBox="1">
            <a:spLocks noChangeArrowheads="1"/>
          </p:cNvSpPr>
          <p:nvPr/>
        </p:nvSpPr>
        <p:spPr bwMode="auto">
          <a:xfrm>
            <a:off x="5715000" y="2998788"/>
            <a:ext cx="12954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chemeClr val="bg1"/>
                </a:solidFill>
              </a:rPr>
              <a:t>Cleveland</a:t>
            </a:r>
          </a:p>
        </p:txBody>
      </p:sp>
      <p:sp>
        <p:nvSpPr>
          <p:cNvPr id="90127" name="Text Box 15"/>
          <p:cNvSpPr txBox="1">
            <a:spLocks noChangeArrowheads="1"/>
          </p:cNvSpPr>
          <p:nvPr/>
        </p:nvSpPr>
        <p:spPr bwMode="auto">
          <a:xfrm>
            <a:off x="4267200" y="1606550"/>
            <a:ext cx="12954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chemeClr val="bg1"/>
                </a:solidFill>
              </a:rPr>
              <a:t>Chicago</a:t>
            </a:r>
          </a:p>
        </p:txBody>
      </p:sp>
      <p:sp>
        <p:nvSpPr>
          <p:cNvPr id="90128" name="Line 16"/>
          <p:cNvSpPr>
            <a:spLocks noChangeShapeType="1"/>
          </p:cNvSpPr>
          <p:nvPr/>
        </p:nvSpPr>
        <p:spPr bwMode="auto">
          <a:xfrm flipH="1">
            <a:off x="4584700" y="1917700"/>
            <a:ext cx="76200" cy="1752600"/>
          </a:xfrm>
          <a:prstGeom prst="line">
            <a:avLst/>
          </a:prstGeom>
          <a:noFill/>
          <a:ln w="25400">
            <a:solidFill>
              <a:schemeClr val="bg1"/>
            </a:solidFill>
            <a:round/>
            <a:headEnd/>
            <a:tailEnd type="triangle" w="med" len="med"/>
          </a:ln>
        </p:spPr>
        <p:txBody>
          <a:bodyPr wrap="none" anchor="ctr">
            <a:prstTxWarp prst="textNoShape">
              <a:avLst/>
            </a:prstTxWarp>
          </a:bodyPr>
          <a:lstStyle/>
          <a:p>
            <a:endParaRPr lang="en-US"/>
          </a:p>
        </p:txBody>
      </p:sp>
      <p:sp>
        <p:nvSpPr>
          <p:cNvPr id="90129" name="Text Box 17"/>
          <p:cNvSpPr txBox="1">
            <a:spLocks noChangeArrowheads="1"/>
          </p:cNvSpPr>
          <p:nvPr/>
        </p:nvSpPr>
        <p:spPr bwMode="auto">
          <a:xfrm>
            <a:off x="3276600" y="1295400"/>
            <a:ext cx="12954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chemeClr val="bg1"/>
                </a:solidFill>
              </a:rPr>
              <a:t>Milwaukee</a:t>
            </a:r>
          </a:p>
        </p:txBody>
      </p:sp>
      <p:sp>
        <p:nvSpPr>
          <p:cNvPr id="90130" name="Line 18"/>
          <p:cNvSpPr>
            <a:spLocks noChangeShapeType="1"/>
          </p:cNvSpPr>
          <p:nvPr/>
        </p:nvSpPr>
        <p:spPr bwMode="auto">
          <a:xfrm>
            <a:off x="4114800" y="1676400"/>
            <a:ext cx="228600" cy="1447800"/>
          </a:xfrm>
          <a:prstGeom prst="line">
            <a:avLst/>
          </a:prstGeom>
          <a:noFill/>
          <a:ln w="25400">
            <a:solidFill>
              <a:schemeClr val="bg1"/>
            </a:solidFill>
            <a:round/>
            <a:headEnd/>
            <a:tailEnd type="triangle" w="med" len="med"/>
          </a:ln>
        </p:spPr>
        <p:txBody>
          <a:bodyPr wrap="none" anchor="ctr">
            <a:prstTxWarp prst="textNoShape">
              <a:avLst/>
            </a:prstTxWarp>
          </a:bodyPr>
          <a:lstStyle/>
          <a:p>
            <a:endParaRPr lang="en-US"/>
          </a:p>
        </p:txBody>
      </p:sp>
      <p:sp>
        <p:nvSpPr>
          <p:cNvPr id="90131" name="Text Box 19"/>
          <p:cNvSpPr txBox="1">
            <a:spLocks noChangeArrowheads="1"/>
          </p:cNvSpPr>
          <p:nvPr/>
        </p:nvSpPr>
        <p:spPr bwMode="auto">
          <a:xfrm>
            <a:off x="4891088" y="3603625"/>
            <a:ext cx="9906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chemeClr val="bg1"/>
                </a:solidFill>
              </a:rPr>
              <a:t>Toledo</a:t>
            </a:r>
          </a:p>
        </p:txBody>
      </p:sp>
      <p:sp>
        <p:nvSpPr>
          <p:cNvPr id="90133" name="Line 21"/>
          <p:cNvSpPr>
            <a:spLocks noChangeShapeType="1"/>
          </p:cNvSpPr>
          <p:nvPr/>
        </p:nvSpPr>
        <p:spPr bwMode="auto">
          <a:xfrm>
            <a:off x="5943600" y="3276600"/>
            <a:ext cx="76200" cy="304800"/>
          </a:xfrm>
          <a:prstGeom prst="line">
            <a:avLst/>
          </a:prstGeom>
          <a:noFill/>
          <a:ln w="25400">
            <a:solidFill>
              <a:schemeClr val="bg1"/>
            </a:solidFill>
            <a:round/>
            <a:headEnd/>
            <a:tailEnd type="triangle" w="med" len="med"/>
          </a:ln>
        </p:spPr>
        <p:txBody>
          <a:bodyPr wrap="none" anchor="ctr">
            <a:prstTxWarp prst="textNoShape">
              <a:avLst/>
            </a:prstTxWarp>
          </a:bodyPr>
          <a:lstStyle/>
          <a:p>
            <a:endParaRPr lang="en-US"/>
          </a:p>
        </p:txBody>
      </p:sp>
      <p:sp>
        <p:nvSpPr>
          <p:cNvPr id="90134" name="Text Box 22"/>
          <p:cNvSpPr txBox="1">
            <a:spLocks noChangeArrowheads="1"/>
          </p:cNvSpPr>
          <p:nvPr/>
        </p:nvSpPr>
        <p:spPr bwMode="auto">
          <a:xfrm>
            <a:off x="4953000" y="1143000"/>
            <a:ext cx="1295400" cy="581025"/>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chemeClr val="bg1"/>
                </a:solidFill>
              </a:rPr>
              <a:t>Grand Rapids</a:t>
            </a:r>
          </a:p>
        </p:txBody>
      </p:sp>
      <p:sp>
        <p:nvSpPr>
          <p:cNvPr id="90135" name="Line 23"/>
          <p:cNvSpPr>
            <a:spLocks noChangeShapeType="1"/>
          </p:cNvSpPr>
          <p:nvPr/>
        </p:nvSpPr>
        <p:spPr bwMode="auto">
          <a:xfrm flipH="1">
            <a:off x="5029200" y="1752600"/>
            <a:ext cx="228600" cy="1447800"/>
          </a:xfrm>
          <a:prstGeom prst="line">
            <a:avLst/>
          </a:prstGeom>
          <a:noFill/>
          <a:ln w="25400">
            <a:solidFill>
              <a:schemeClr val="bg1"/>
            </a:solidFill>
            <a:round/>
            <a:headEnd/>
            <a:tailEnd type="triangle" w="med" len="med"/>
          </a:ln>
        </p:spPr>
        <p:txBody>
          <a:bodyPr wrap="none" anchor="ctr">
            <a:prstTxWarp prst="textNoShape">
              <a:avLst/>
            </a:prstTxWarp>
          </a:bodyPr>
          <a:lstStyle/>
          <a:p>
            <a:endParaRPr lang="en-US"/>
          </a:p>
        </p:txBody>
      </p:sp>
      <p:sp>
        <p:nvSpPr>
          <p:cNvPr id="90136" name="Text Box 24"/>
          <p:cNvSpPr txBox="1">
            <a:spLocks noChangeArrowheads="1"/>
          </p:cNvSpPr>
          <p:nvPr/>
        </p:nvSpPr>
        <p:spPr bwMode="auto">
          <a:xfrm>
            <a:off x="5334000" y="2209800"/>
            <a:ext cx="12954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a:solidFill>
                  <a:schemeClr val="bg1"/>
                </a:solidFill>
              </a:rPr>
              <a:t>Flint</a:t>
            </a:r>
          </a:p>
        </p:txBody>
      </p:sp>
      <p:sp>
        <p:nvSpPr>
          <p:cNvPr id="90137" name="Line 25"/>
          <p:cNvSpPr>
            <a:spLocks noChangeShapeType="1"/>
          </p:cNvSpPr>
          <p:nvPr/>
        </p:nvSpPr>
        <p:spPr bwMode="auto">
          <a:xfrm flipH="1">
            <a:off x="5334000" y="2514600"/>
            <a:ext cx="152400" cy="381000"/>
          </a:xfrm>
          <a:prstGeom prst="line">
            <a:avLst/>
          </a:prstGeom>
          <a:noFill/>
          <a:ln w="25400">
            <a:solidFill>
              <a:schemeClr val="bg1"/>
            </a:solidFill>
            <a:round/>
            <a:headEnd/>
            <a:tailEnd type="triangle" w="med" len="med"/>
          </a:ln>
        </p:spPr>
        <p:txBody>
          <a:bodyPr wrap="none" anchor="ctr">
            <a:prstTxWarp prst="textNoShape">
              <a:avLst/>
            </a:prstTxWarp>
          </a:bodyPr>
          <a:lstStyle/>
          <a:p>
            <a:endParaRPr lang="en-US"/>
          </a:p>
        </p:txBody>
      </p:sp>
      <p:sp>
        <p:nvSpPr>
          <p:cNvPr id="90138" name="Text Box 26"/>
          <p:cNvSpPr txBox="1">
            <a:spLocks noChangeArrowheads="1"/>
          </p:cNvSpPr>
          <p:nvPr/>
        </p:nvSpPr>
        <p:spPr bwMode="auto">
          <a:xfrm>
            <a:off x="2514600" y="3352800"/>
            <a:ext cx="12954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chemeClr val="bg1"/>
                </a:solidFill>
              </a:rPr>
              <a:t>Joliet</a:t>
            </a:r>
          </a:p>
        </p:txBody>
      </p:sp>
      <p:sp>
        <p:nvSpPr>
          <p:cNvPr id="90139" name="Line 27"/>
          <p:cNvSpPr>
            <a:spLocks noChangeShapeType="1"/>
          </p:cNvSpPr>
          <p:nvPr/>
        </p:nvSpPr>
        <p:spPr bwMode="auto">
          <a:xfrm>
            <a:off x="3200400" y="3505200"/>
            <a:ext cx="914400" cy="152400"/>
          </a:xfrm>
          <a:prstGeom prst="line">
            <a:avLst/>
          </a:prstGeom>
          <a:noFill/>
          <a:ln w="25400">
            <a:solidFill>
              <a:schemeClr val="bg1"/>
            </a:solidFill>
            <a:round/>
            <a:headEnd/>
            <a:tailEnd type="triangle" w="med" len="med"/>
          </a:ln>
        </p:spPr>
        <p:txBody>
          <a:bodyPr wrap="none" anchor="ctr">
            <a:prstTxWarp prst="textNoShape">
              <a:avLst/>
            </a:prstTxWarp>
          </a:bodyPr>
          <a:lstStyle/>
          <a:p>
            <a:endParaRPr lang="en-US"/>
          </a:p>
        </p:txBody>
      </p:sp>
      <p:sp>
        <p:nvSpPr>
          <p:cNvPr id="90140" name="Line 28"/>
          <p:cNvSpPr>
            <a:spLocks noChangeShapeType="1"/>
          </p:cNvSpPr>
          <p:nvPr/>
        </p:nvSpPr>
        <p:spPr bwMode="auto">
          <a:xfrm>
            <a:off x="6477000" y="2590800"/>
            <a:ext cx="152400" cy="228600"/>
          </a:xfrm>
          <a:prstGeom prst="line">
            <a:avLst/>
          </a:prstGeom>
          <a:noFill/>
          <a:ln w="25400">
            <a:solidFill>
              <a:schemeClr val="bg1"/>
            </a:solidFill>
            <a:round/>
            <a:headEnd/>
            <a:tailEnd type="triangle" w="med" len="med"/>
          </a:ln>
        </p:spPr>
        <p:txBody>
          <a:bodyPr wrap="none" anchor="ctr">
            <a:prstTxWarp prst="textNoShape">
              <a:avLst/>
            </a:prstTxWarp>
          </a:bodyPr>
          <a:lstStyle/>
          <a:p>
            <a:endParaRPr lang="en-US"/>
          </a:p>
        </p:txBody>
      </p:sp>
      <p:sp>
        <p:nvSpPr>
          <p:cNvPr id="90141" name="Text Box 29"/>
          <p:cNvSpPr txBox="1">
            <a:spLocks noChangeArrowheads="1"/>
          </p:cNvSpPr>
          <p:nvPr/>
        </p:nvSpPr>
        <p:spPr bwMode="auto">
          <a:xfrm>
            <a:off x="2667000" y="3016250"/>
            <a:ext cx="12954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chemeClr val="bg1"/>
                </a:solidFill>
              </a:rPr>
              <a:t>Kenoshat</a:t>
            </a:r>
          </a:p>
        </p:txBody>
      </p:sp>
      <p:sp>
        <p:nvSpPr>
          <p:cNvPr id="90142" name="Line 30"/>
          <p:cNvSpPr>
            <a:spLocks noChangeShapeType="1"/>
          </p:cNvSpPr>
          <p:nvPr/>
        </p:nvSpPr>
        <p:spPr bwMode="auto">
          <a:xfrm>
            <a:off x="3733800" y="3200400"/>
            <a:ext cx="609600" cy="152400"/>
          </a:xfrm>
          <a:prstGeom prst="line">
            <a:avLst/>
          </a:prstGeom>
          <a:noFill/>
          <a:ln w="25400">
            <a:solidFill>
              <a:schemeClr val="bg1"/>
            </a:solidFill>
            <a:round/>
            <a:headEnd/>
            <a:tailEnd type="triangle" w="med" len="med"/>
          </a:ln>
        </p:spPr>
        <p:txBody>
          <a:bodyPr wrap="none" anchor="ctr">
            <a:prstTxWarp prst="textNoShape">
              <a:avLst/>
            </a:prstTxWarp>
          </a:bodyPr>
          <a:lstStyle/>
          <a:p>
            <a:endParaRPr lang="en-US"/>
          </a:p>
        </p:txBody>
      </p:sp>
      <p:sp>
        <p:nvSpPr>
          <p:cNvPr id="90143" name="Text Box 31"/>
          <p:cNvSpPr txBox="1">
            <a:spLocks noChangeArrowheads="1"/>
          </p:cNvSpPr>
          <p:nvPr/>
        </p:nvSpPr>
        <p:spPr bwMode="auto">
          <a:xfrm>
            <a:off x="6096000" y="4343400"/>
            <a:ext cx="12954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rgbClr val="FF8000"/>
                </a:solidFill>
              </a:rPr>
              <a:t>Columbus</a:t>
            </a:r>
          </a:p>
        </p:txBody>
      </p:sp>
      <p:sp>
        <p:nvSpPr>
          <p:cNvPr id="90144" name="Text Box 32"/>
          <p:cNvSpPr txBox="1">
            <a:spLocks noChangeArrowheads="1"/>
          </p:cNvSpPr>
          <p:nvPr/>
        </p:nvSpPr>
        <p:spPr bwMode="auto">
          <a:xfrm>
            <a:off x="4343400" y="5029200"/>
            <a:ext cx="12954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rgbClr val="FF8000"/>
                </a:solidFill>
              </a:rPr>
              <a:t>Indianapolis</a:t>
            </a:r>
          </a:p>
        </p:txBody>
      </p:sp>
      <p:sp>
        <p:nvSpPr>
          <p:cNvPr id="90145" name="Line 33"/>
          <p:cNvSpPr>
            <a:spLocks noChangeShapeType="1"/>
          </p:cNvSpPr>
          <p:nvPr/>
        </p:nvSpPr>
        <p:spPr bwMode="auto">
          <a:xfrm flipV="1">
            <a:off x="4953000" y="4419600"/>
            <a:ext cx="76200" cy="762000"/>
          </a:xfrm>
          <a:prstGeom prst="line">
            <a:avLst/>
          </a:prstGeom>
          <a:noFill/>
          <a:ln w="25400">
            <a:solidFill>
              <a:srgbClr val="FF8000"/>
            </a:solidFill>
            <a:round/>
            <a:headEnd/>
            <a:tailEnd type="triangle" w="med" len="med"/>
          </a:ln>
        </p:spPr>
        <p:txBody>
          <a:bodyPr wrap="none" anchor="ctr">
            <a:prstTxWarp prst="textNoShape">
              <a:avLst/>
            </a:prstTxWarp>
          </a:bodyPr>
          <a:lstStyle/>
          <a:p>
            <a:endParaRPr lang="en-US"/>
          </a:p>
        </p:txBody>
      </p:sp>
      <p:sp>
        <p:nvSpPr>
          <p:cNvPr id="90146" name="Text Box 34"/>
          <p:cNvSpPr txBox="1">
            <a:spLocks noChangeArrowheads="1"/>
          </p:cNvSpPr>
          <p:nvPr/>
        </p:nvSpPr>
        <p:spPr bwMode="auto">
          <a:xfrm>
            <a:off x="5257800" y="4800600"/>
            <a:ext cx="12954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rgbClr val="FF8000"/>
                </a:solidFill>
              </a:rPr>
              <a:t>CIncinnati</a:t>
            </a:r>
          </a:p>
        </p:txBody>
      </p:sp>
      <p:sp>
        <p:nvSpPr>
          <p:cNvPr id="90147" name="Line 35"/>
          <p:cNvSpPr>
            <a:spLocks noChangeShapeType="1"/>
          </p:cNvSpPr>
          <p:nvPr/>
        </p:nvSpPr>
        <p:spPr bwMode="auto">
          <a:xfrm flipH="1" flipV="1">
            <a:off x="5534025" y="4586288"/>
            <a:ext cx="104775" cy="366712"/>
          </a:xfrm>
          <a:prstGeom prst="line">
            <a:avLst/>
          </a:prstGeom>
          <a:noFill/>
          <a:ln w="25400">
            <a:solidFill>
              <a:srgbClr val="FF8000"/>
            </a:solidFill>
            <a:round/>
            <a:headEnd/>
            <a:tailEnd type="triangle" w="med" len="med"/>
          </a:ln>
        </p:spPr>
        <p:txBody>
          <a:bodyPr wrap="none" anchor="ctr">
            <a:prstTxWarp prst="textNoShape">
              <a:avLst/>
            </a:prstTxWarp>
          </a:bodyPr>
          <a:lstStyle/>
          <a:p>
            <a:endParaRPr lang="en-US"/>
          </a:p>
        </p:txBody>
      </p:sp>
      <p:sp>
        <p:nvSpPr>
          <p:cNvPr id="90148" name="Text Box 36"/>
          <p:cNvSpPr txBox="1">
            <a:spLocks noChangeArrowheads="1"/>
          </p:cNvSpPr>
          <p:nvPr/>
        </p:nvSpPr>
        <p:spPr bwMode="auto">
          <a:xfrm>
            <a:off x="2590800" y="5181600"/>
            <a:ext cx="13716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rgbClr val="FF8000"/>
                </a:solidFill>
              </a:rPr>
              <a:t>Kansas City</a:t>
            </a:r>
          </a:p>
        </p:txBody>
      </p:sp>
      <p:sp>
        <p:nvSpPr>
          <p:cNvPr id="90149" name="Line 37"/>
          <p:cNvSpPr>
            <a:spLocks noChangeShapeType="1"/>
          </p:cNvSpPr>
          <p:nvPr/>
        </p:nvSpPr>
        <p:spPr bwMode="auto">
          <a:xfrm flipH="1" flipV="1">
            <a:off x="2971800" y="4953000"/>
            <a:ext cx="228600" cy="381000"/>
          </a:xfrm>
          <a:prstGeom prst="line">
            <a:avLst/>
          </a:prstGeom>
          <a:noFill/>
          <a:ln w="25400">
            <a:solidFill>
              <a:srgbClr val="FF8000"/>
            </a:solidFill>
            <a:round/>
            <a:headEnd/>
            <a:tailEnd type="triangle" w="med" len="med"/>
          </a:ln>
        </p:spPr>
        <p:txBody>
          <a:bodyPr wrap="none" anchor="ctr">
            <a:prstTxWarp prst="textNoShape">
              <a:avLst/>
            </a:prstTxWarp>
          </a:bodyPr>
          <a:lstStyle/>
          <a:p>
            <a:endParaRPr lang="en-US"/>
          </a:p>
        </p:txBody>
      </p:sp>
      <p:sp>
        <p:nvSpPr>
          <p:cNvPr id="90150" name="Text Box 38"/>
          <p:cNvSpPr txBox="1">
            <a:spLocks noChangeArrowheads="1"/>
          </p:cNvSpPr>
          <p:nvPr/>
        </p:nvSpPr>
        <p:spPr bwMode="auto">
          <a:xfrm>
            <a:off x="838200" y="3733800"/>
            <a:ext cx="12954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solidFill>
                  <a:srgbClr val="FF8000"/>
                </a:solidFill>
              </a:rPr>
              <a:t>Omaha</a:t>
            </a:r>
          </a:p>
        </p:txBody>
      </p:sp>
      <p:sp>
        <p:nvSpPr>
          <p:cNvPr id="90151" name="Line 39"/>
          <p:cNvSpPr>
            <a:spLocks noChangeShapeType="1"/>
          </p:cNvSpPr>
          <p:nvPr/>
        </p:nvSpPr>
        <p:spPr bwMode="auto">
          <a:xfrm>
            <a:off x="1676400" y="3962400"/>
            <a:ext cx="623888" cy="123825"/>
          </a:xfrm>
          <a:prstGeom prst="line">
            <a:avLst/>
          </a:prstGeom>
          <a:noFill/>
          <a:ln w="25400">
            <a:solidFill>
              <a:srgbClr val="FF8000"/>
            </a:solidFill>
            <a:round/>
            <a:headEnd/>
            <a:tailEnd type="triangle" w="med" len="med"/>
          </a:ln>
        </p:spPr>
        <p:txBody>
          <a:bodyPr wrap="none" anchor="ctr">
            <a:prstTxWarp prst="textNoShape">
              <a:avLst/>
            </a:prstTxWarp>
          </a:bodyPr>
          <a:lstStyle/>
          <a:p>
            <a:endParaRPr lang="en-US"/>
          </a:p>
        </p:txBody>
      </p:sp>
      <p:sp>
        <p:nvSpPr>
          <p:cNvPr id="90152" name="Line 40"/>
          <p:cNvSpPr>
            <a:spLocks noChangeShapeType="1"/>
          </p:cNvSpPr>
          <p:nvPr/>
        </p:nvSpPr>
        <p:spPr bwMode="auto">
          <a:xfrm flipH="1" flipV="1">
            <a:off x="5867400" y="4114800"/>
            <a:ext cx="304800" cy="304800"/>
          </a:xfrm>
          <a:prstGeom prst="line">
            <a:avLst/>
          </a:prstGeom>
          <a:noFill/>
          <a:ln w="25400">
            <a:solidFill>
              <a:srgbClr val="FF8000"/>
            </a:solidFill>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1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01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01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01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01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01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01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01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01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01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01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013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01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01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013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013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014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014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012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013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9014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015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014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014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014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014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014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9014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9015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90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0120" grpId="0" animBg="1"/>
      <p:bldP spid="90121" grpId="0"/>
      <p:bldP spid="90122" grpId="0" animBg="1"/>
      <p:bldP spid="90123" grpId="0"/>
      <p:bldP spid="90124" grpId="0"/>
      <p:bldP spid="90125" grpId="0" animBg="1"/>
      <p:bldP spid="90126" grpId="0"/>
      <p:bldP spid="90127" grpId="0"/>
      <p:bldP spid="90128" grpId="0" animBg="1"/>
      <p:bldP spid="90129" grpId="0"/>
      <p:bldP spid="90130" grpId="0" animBg="1"/>
      <p:bldP spid="90131" grpId="0"/>
      <p:bldP spid="90133" grpId="0" animBg="1"/>
      <p:bldP spid="90134" grpId="0"/>
      <p:bldP spid="90135" grpId="0" animBg="1"/>
      <p:bldP spid="90136" grpId="0"/>
      <p:bldP spid="90137" grpId="0" animBg="1"/>
      <p:bldP spid="90138" grpId="0"/>
      <p:bldP spid="90139" grpId="0" animBg="1"/>
      <p:bldP spid="90140" grpId="0" animBg="1"/>
      <p:bldP spid="90141" grpId="0"/>
      <p:bldP spid="90142" grpId="0" animBg="1"/>
      <p:bldP spid="90143" grpId="0"/>
      <p:bldP spid="90144" grpId="0"/>
      <p:bldP spid="90145" grpId="0" animBg="1"/>
      <p:bldP spid="90146" grpId="0"/>
      <p:bldP spid="90147" grpId="0" animBg="1"/>
      <p:bldP spid="90148" grpId="0"/>
      <p:bldP spid="90149" grpId="0" animBg="1"/>
      <p:bldP spid="90150" grpId="0"/>
      <p:bldP spid="90151" grpId="0" animBg="1"/>
      <p:bldP spid="90152" grpId="0" animBg="1"/>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scope of the Northern Cities Shift</a:t>
            </a:r>
            <a:endParaRPr lang="en-US" dirty="0"/>
          </a:p>
        </p:txBody>
      </p:sp>
      <p:sp>
        <p:nvSpPr>
          <p:cNvPr id="3" name="TextBox 2"/>
          <p:cNvSpPr txBox="1"/>
          <p:nvPr/>
        </p:nvSpPr>
        <p:spPr>
          <a:xfrm>
            <a:off x="1371600" y="2057400"/>
            <a:ext cx="6934200" cy="1569660"/>
          </a:xfrm>
          <a:prstGeom prst="rect">
            <a:avLst/>
          </a:prstGeom>
          <a:noFill/>
        </p:spPr>
        <p:txBody>
          <a:bodyPr wrap="square" rtlCol="0">
            <a:spAutoFit/>
          </a:bodyPr>
          <a:lstStyle/>
          <a:p>
            <a:r>
              <a:rPr lang="en-US" sz="3200" dirty="0" smtClean="0"/>
              <a:t>Area affected:	88,000 square miles</a:t>
            </a:r>
          </a:p>
          <a:p>
            <a:endParaRPr lang="en-US" sz="3200" dirty="0" smtClean="0"/>
          </a:p>
          <a:p>
            <a:r>
              <a:rPr lang="en-US" sz="3200" dirty="0" smtClean="0"/>
              <a:t>Population involved:  34,000,000</a:t>
            </a:r>
            <a:endParaRPr lang="en-US" sz="3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Slide Number Placeholder 5"/>
          <p:cNvSpPr>
            <a:spLocks noGrp="1"/>
          </p:cNvSpPr>
          <p:nvPr>
            <p:ph type="sldNum" sz="quarter" idx="12"/>
          </p:nvPr>
        </p:nvSpPr>
        <p:spPr>
          <a:noFill/>
        </p:spPr>
        <p:txBody>
          <a:bodyPr/>
          <a:lstStyle/>
          <a:p>
            <a:fld id="{9F3EFF2F-428E-4941-9697-98F3BE6A5C9F}" type="slidenum">
              <a:rPr lang="en-US" smtClean="0">
                <a:latin typeface="Arial" pitchFamily="-111" charset="0"/>
                <a:ea typeface="ＭＳ Ｐゴシック" pitchFamily="-111" charset="-128"/>
                <a:cs typeface="ＭＳ Ｐゴシック" pitchFamily="-111" charset="-128"/>
              </a:rPr>
              <a:pPr/>
              <a:t>38</a:t>
            </a:fld>
            <a:endParaRPr lang="en-US" smtClean="0">
              <a:latin typeface="Arial" pitchFamily="-111" charset="0"/>
              <a:ea typeface="ＭＳ Ｐゴシック" pitchFamily="-111" charset="-128"/>
              <a:cs typeface="ＭＳ Ｐゴシック" pitchFamily="-111" charset="-128"/>
            </a:endParaRPr>
          </a:p>
        </p:txBody>
      </p:sp>
      <p:sp>
        <p:nvSpPr>
          <p:cNvPr id="102403" name="Rectangle 2"/>
          <p:cNvSpPr>
            <a:spLocks noGrp="1" noChangeArrowheads="1"/>
          </p:cNvSpPr>
          <p:nvPr>
            <p:ph type="title"/>
          </p:nvPr>
        </p:nvSpPr>
        <p:spPr>
          <a:xfrm>
            <a:off x="0" y="0"/>
            <a:ext cx="8915400" cy="685800"/>
          </a:xfrm>
        </p:spPr>
        <p:txBody>
          <a:bodyPr/>
          <a:lstStyle/>
          <a:p>
            <a:pPr eaLnBrk="1" hangingPunct="1"/>
            <a:r>
              <a:rPr lang="en-US" sz="2000"/>
              <a:t>The UD measure of the Northern Cities Shift: </a:t>
            </a:r>
            <a:r>
              <a:rPr lang="en-US" sz="2000" i="1"/>
              <a:t>cud</a:t>
            </a:r>
            <a:r>
              <a:rPr lang="en-US" sz="2000"/>
              <a:t> is further back than </a:t>
            </a:r>
            <a:r>
              <a:rPr lang="en-US" sz="2000" i="1"/>
              <a:t>cod</a:t>
            </a:r>
            <a:endParaRPr lang="en-US" sz="2000"/>
          </a:p>
        </p:txBody>
      </p:sp>
      <p:pic>
        <p:nvPicPr>
          <p:cNvPr id="102404" name="Picture 3"/>
          <p:cNvPicPr>
            <a:picLocks noChangeAspect="1" noChangeArrowheads="1"/>
          </p:cNvPicPr>
          <p:nvPr/>
        </p:nvPicPr>
        <p:blipFill>
          <a:blip r:embed="rId3"/>
          <a:srcRect/>
          <a:stretch>
            <a:fillRect/>
          </a:stretch>
        </p:blipFill>
        <p:spPr bwMode="auto">
          <a:xfrm>
            <a:off x="0" y="685800"/>
            <a:ext cx="9144000" cy="6045200"/>
          </a:xfrm>
          <a:prstGeom prst="rect">
            <a:avLst/>
          </a:prstGeom>
          <a:noFill/>
          <a:ln w="9525">
            <a:noFill/>
            <a:miter lim="800000"/>
            <a:headEnd/>
            <a:tailEnd/>
          </a:ln>
        </p:spPr>
      </p:pic>
      <p:pic>
        <p:nvPicPr>
          <p:cNvPr id="102405" name="Picture 4"/>
          <p:cNvPicPr>
            <a:picLocks noChangeAspect="1" noChangeArrowheads="1"/>
          </p:cNvPicPr>
          <p:nvPr/>
        </p:nvPicPr>
        <p:blipFill>
          <a:blip r:embed="rId4"/>
          <a:srcRect/>
          <a:stretch>
            <a:fillRect/>
          </a:stretch>
        </p:blipFill>
        <p:spPr bwMode="auto">
          <a:xfrm>
            <a:off x="1447800" y="838200"/>
            <a:ext cx="1905000" cy="1236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2" name="Slide Number Placeholder 3"/>
          <p:cNvSpPr>
            <a:spLocks noGrp="1"/>
          </p:cNvSpPr>
          <p:nvPr>
            <p:ph type="sldNum" sz="quarter" idx="12"/>
          </p:nvPr>
        </p:nvSpPr>
        <p:spPr>
          <a:noFill/>
        </p:spPr>
        <p:txBody>
          <a:bodyPr/>
          <a:lstStyle/>
          <a:p>
            <a:fld id="{6CE76DA4-8BAE-534D-AF1A-B935B4F33BB9}" type="slidenum">
              <a:rPr lang="en-US" smtClean="0">
                <a:latin typeface="Arial" pitchFamily="-111" charset="0"/>
                <a:ea typeface="ＭＳ Ｐゴシック" pitchFamily="-111" charset="-128"/>
                <a:cs typeface="ＭＳ Ｐゴシック" pitchFamily="-111" charset="-128"/>
              </a:rPr>
              <a:pPr/>
              <a:t>39</a:t>
            </a:fld>
            <a:endParaRPr lang="en-US" smtClean="0">
              <a:latin typeface="Arial" pitchFamily="-111" charset="0"/>
              <a:ea typeface="ＭＳ Ｐゴシック" pitchFamily="-111" charset="-128"/>
              <a:cs typeface="ＭＳ Ｐゴシック" pitchFamily="-111" charset="-128"/>
            </a:endParaRPr>
          </a:p>
        </p:txBody>
      </p:sp>
      <p:pic>
        <p:nvPicPr>
          <p:cNvPr id="122883" name="Picture 2"/>
          <p:cNvPicPr>
            <a:picLocks noChangeAspect="1" noChangeArrowheads="1"/>
          </p:cNvPicPr>
          <p:nvPr/>
        </p:nvPicPr>
        <p:blipFill>
          <a:blip r:embed="rId3"/>
          <a:srcRect/>
          <a:stretch>
            <a:fillRect/>
          </a:stretch>
        </p:blipFill>
        <p:spPr bwMode="auto">
          <a:xfrm>
            <a:off x="90488" y="446088"/>
            <a:ext cx="8915400" cy="6411912"/>
          </a:xfrm>
          <a:prstGeom prst="rect">
            <a:avLst/>
          </a:prstGeom>
          <a:noFill/>
          <a:ln w="9525">
            <a:noFill/>
            <a:miter lim="800000"/>
            <a:headEnd/>
            <a:tailEnd/>
          </a:ln>
        </p:spPr>
      </p:pic>
      <p:sp>
        <p:nvSpPr>
          <p:cNvPr id="122884" name="Rectangle 3"/>
          <p:cNvSpPr>
            <a:spLocks noGrp="1" noChangeArrowheads="1"/>
          </p:cNvSpPr>
          <p:nvPr>
            <p:ph type="title" idx="4294967295"/>
          </p:nvPr>
        </p:nvSpPr>
        <p:spPr>
          <a:xfrm>
            <a:off x="609600" y="0"/>
            <a:ext cx="7772400" cy="304800"/>
          </a:xfrm>
        </p:spPr>
        <p:txBody>
          <a:bodyPr>
            <a:normAutofit fontScale="90000"/>
          </a:bodyPr>
          <a:lstStyle/>
          <a:p>
            <a:pPr eaLnBrk="1" hangingPunct="1"/>
            <a:r>
              <a:rPr lang="en-US" sz="2000"/>
              <a:t>The North vs. the Midland and the South: </a:t>
            </a:r>
            <a:r>
              <a:rPr lang="en-US" sz="2000" i="1"/>
              <a:t>cot, cut</a:t>
            </a:r>
            <a:r>
              <a:rPr lang="en-US" sz="2000"/>
              <a:t> and </a:t>
            </a:r>
            <a:r>
              <a:rPr lang="en-US" sz="2000" i="1"/>
              <a:t>coat</a:t>
            </a:r>
            <a:endParaRPr lang="en-US" sz="20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a:bodyPr>
          <a:lstStyle/>
          <a:p>
            <a:r>
              <a:rPr lang="en-US" sz="2800" dirty="0" smtClean="0">
                <a:latin typeface="Palatino"/>
                <a:cs typeface="Palatino"/>
              </a:rPr>
              <a:t>Aspects of invariance across the speech community</a:t>
            </a:r>
            <a:endParaRPr lang="en-US" sz="2800" dirty="0">
              <a:latin typeface="Palatino"/>
              <a:cs typeface="Palatino"/>
            </a:endParaRPr>
          </a:p>
        </p:txBody>
      </p:sp>
      <p:sp>
        <p:nvSpPr>
          <p:cNvPr id="4" name="TextBox 3"/>
          <p:cNvSpPr txBox="1"/>
          <p:nvPr/>
        </p:nvSpPr>
        <p:spPr>
          <a:xfrm>
            <a:off x="1219200" y="1828800"/>
            <a:ext cx="7010400" cy="2739211"/>
          </a:xfrm>
          <a:prstGeom prst="rect">
            <a:avLst/>
          </a:prstGeom>
          <a:noFill/>
        </p:spPr>
        <p:txBody>
          <a:bodyPr wrap="square" rtlCol="0">
            <a:spAutoFit/>
          </a:bodyPr>
          <a:lstStyle/>
          <a:p>
            <a:pPr>
              <a:spcAft>
                <a:spcPts val="2400"/>
              </a:spcAft>
            </a:pPr>
            <a:r>
              <a:rPr lang="en-US" sz="2800" dirty="0" smtClean="0">
                <a:latin typeface="Palatino"/>
                <a:cs typeface="Palatino"/>
              </a:rPr>
              <a:t>Uniform patterns of variation </a:t>
            </a:r>
          </a:p>
          <a:p>
            <a:pPr>
              <a:spcAft>
                <a:spcPts val="2400"/>
              </a:spcAft>
            </a:pPr>
            <a:r>
              <a:rPr lang="en-US" sz="2800" dirty="0" smtClean="0">
                <a:latin typeface="Palatino"/>
                <a:cs typeface="Palatino"/>
              </a:rPr>
              <a:t>The uniform structural base for variation</a:t>
            </a:r>
          </a:p>
          <a:p>
            <a:pPr>
              <a:spcAft>
                <a:spcPts val="2400"/>
              </a:spcAft>
            </a:pPr>
            <a:r>
              <a:rPr lang="en-US" sz="2800" dirty="0" smtClean="0">
                <a:latin typeface="Palatino"/>
                <a:cs typeface="Palatino"/>
              </a:rPr>
              <a:t>Uniform directions of change </a:t>
            </a:r>
          </a:p>
          <a:p>
            <a:pPr>
              <a:spcAft>
                <a:spcPts val="2400"/>
              </a:spcAft>
            </a:pPr>
            <a:r>
              <a:rPr lang="en-US" sz="2800" dirty="0" smtClean="0">
                <a:latin typeface="Palatino"/>
                <a:cs typeface="Palatino"/>
              </a:rPr>
              <a:t>Uniform result of completed changes </a:t>
            </a:r>
            <a:endParaRPr lang="en-US" sz="2800" dirty="0">
              <a:latin typeface="Palatino"/>
              <a:cs typeface="Palatin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914400"/>
            <a:ext cx="8001000" cy="1905000"/>
          </a:xfrm>
        </p:spPr>
        <p:txBody>
          <a:bodyPr>
            <a:noAutofit/>
          </a:bodyPr>
          <a:lstStyle/>
          <a:p>
            <a:r>
              <a:rPr lang="en-US" sz="2800" dirty="0" smtClean="0">
                <a:latin typeface="Palatino"/>
                <a:cs typeface="Palatino"/>
              </a:rPr>
              <a:t>Enigmas of uniformity</a:t>
            </a:r>
            <a:r>
              <a:rPr lang="en-US" sz="2800" dirty="0" smtClean="0">
                <a:latin typeface="Palatino"/>
                <a:cs typeface="Palatino"/>
              </a:rPr>
              <a:t> 6</a:t>
            </a:r>
            <a:br>
              <a:rPr lang="en-US" sz="2800" dirty="0" smtClean="0">
                <a:latin typeface="Palatino"/>
                <a:cs typeface="Palatino"/>
              </a:rPr>
            </a:br>
            <a:r>
              <a:rPr lang="en-US" sz="2800" dirty="0" smtClean="0">
                <a:latin typeface="Palatino"/>
                <a:cs typeface="Palatino"/>
              </a:rPr>
              <a:t/>
            </a:r>
            <a:br>
              <a:rPr lang="en-US" sz="2800" dirty="0" smtClean="0">
                <a:latin typeface="Palatino"/>
                <a:cs typeface="Palatino"/>
              </a:rPr>
            </a:br>
            <a:r>
              <a:rPr lang="en-US" sz="2800" dirty="0" smtClean="0">
                <a:latin typeface="Palatino"/>
                <a:cs typeface="Palatino"/>
              </a:rPr>
              <a:t>The uniformity of AAVE grammar across the U.S.</a:t>
            </a:r>
            <a:endParaRPr lang="en-US"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228600"/>
            <a:ext cx="8001000" cy="533400"/>
          </a:xfrm>
        </p:spPr>
        <p:txBody>
          <a:bodyPr/>
          <a:lstStyle/>
          <a:p>
            <a:pPr eaLnBrk="1" hangingPunct="1"/>
            <a:r>
              <a:rPr lang="en-US" sz="2800">
                <a:latin typeface="Palatino" pitchFamily="-111" charset="0"/>
                <a:ea typeface="Palatino" pitchFamily="-111" charset="0"/>
                <a:cs typeface="Palatino" pitchFamily="-111" charset="0"/>
              </a:rPr>
              <a:t>Some studies of AAVE across the U.S., 1966-2002</a:t>
            </a:r>
          </a:p>
        </p:txBody>
      </p:sp>
      <p:pic>
        <p:nvPicPr>
          <p:cNvPr id="41987" name="Picture 3"/>
          <p:cNvPicPr>
            <a:picLocks noChangeAspect="1" noChangeArrowheads="1"/>
          </p:cNvPicPr>
          <p:nvPr/>
        </p:nvPicPr>
        <p:blipFill>
          <a:blip r:embed="rId3"/>
          <a:srcRect/>
          <a:stretch>
            <a:fillRect/>
          </a:stretch>
        </p:blipFill>
        <p:spPr bwMode="auto">
          <a:xfrm>
            <a:off x="76200" y="990600"/>
            <a:ext cx="9067800" cy="5603875"/>
          </a:xfrm>
          <a:prstGeom prst="rect">
            <a:avLst/>
          </a:prstGeom>
          <a:noFill/>
          <a:ln w="9525">
            <a:noFill/>
            <a:miter lim="800000"/>
            <a:headEnd/>
            <a:tailEnd/>
          </a:ln>
        </p:spPr>
      </p:pic>
      <p:sp>
        <p:nvSpPr>
          <p:cNvPr id="12292" name="Oval 4"/>
          <p:cNvSpPr>
            <a:spLocks noChangeArrowheads="1"/>
          </p:cNvSpPr>
          <p:nvPr/>
        </p:nvSpPr>
        <p:spPr bwMode="auto">
          <a:xfrm>
            <a:off x="8153400" y="2895600"/>
            <a:ext cx="152400" cy="15240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12293" name="Text Box 5"/>
          <p:cNvSpPr txBox="1">
            <a:spLocks noChangeArrowheads="1"/>
          </p:cNvSpPr>
          <p:nvPr/>
        </p:nvSpPr>
        <p:spPr bwMode="auto">
          <a:xfrm>
            <a:off x="8305800" y="2819400"/>
            <a:ext cx="9906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1000"/>
              <a:t>Labov et al. NYC, 1966</a:t>
            </a:r>
          </a:p>
        </p:txBody>
      </p:sp>
      <p:sp>
        <p:nvSpPr>
          <p:cNvPr id="12294" name="Oval 6"/>
          <p:cNvSpPr>
            <a:spLocks noChangeArrowheads="1"/>
          </p:cNvSpPr>
          <p:nvPr/>
        </p:nvSpPr>
        <p:spPr bwMode="auto">
          <a:xfrm>
            <a:off x="7924800" y="3124200"/>
            <a:ext cx="152400" cy="15240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12295" name="Text Box 7"/>
          <p:cNvSpPr txBox="1">
            <a:spLocks noChangeArrowheads="1"/>
          </p:cNvSpPr>
          <p:nvPr/>
        </p:nvSpPr>
        <p:spPr bwMode="auto">
          <a:xfrm>
            <a:off x="8153400" y="3200400"/>
            <a:ext cx="9906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1000"/>
              <a:t>Labov,et al. Phila 1983</a:t>
            </a:r>
          </a:p>
        </p:txBody>
      </p:sp>
      <p:sp>
        <p:nvSpPr>
          <p:cNvPr id="12296" name="Oval 8"/>
          <p:cNvSpPr>
            <a:spLocks noChangeArrowheads="1"/>
          </p:cNvSpPr>
          <p:nvPr/>
        </p:nvSpPr>
        <p:spPr bwMode="auto">
          <a:xfrm>
            <a:off x="7772400" y="3429000"/>
            <a:ext cx="152400" cy="15240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12297" name="Text Box 9"/>
          <p:cNvSpPr txBox="1">
            <a:spLocks noChangeArrowheads="1"/>
          </p:cNvSpPr>
          <p:nvPr/>
        </p:nvSpPr>
        <p:spPr bwMode="auto">
          <a:xfrm>
            <a:off x="8077200" y="3581400"/>
            <a:ext cx="1030288"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1000"/>
              <a:t>Fasold,Wash.  DC, 1972 </a:t>
            </a:r>
          </a:p>
        </p:txBody>
      </p:sp>
      <p:sp>
        <p:nvSpPr>
          <p:cNvPr id="12298" name="Oval 10"/>
          <p:cNvSpPr>
            <a:spLocks noChangeArrowheads="1"/>
          </p:cNvSpPr>
          <p:nvPr/>
        </p:nvSpPr>
        <p:spPr bwMode="auto">
          <a:xfrm>
            <a:off x="914400" y="4343400"/>
            <a:ext cx="152400" cy="15240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12299" name="Text Box 11"/>
          <p:cNvSpPr txBox="1">
            <a:spLocks noChangeArrowheads="1"/>
          </p:cNvSpPr>
          <p:nvPr/>
        </p:nvSpPr>
        <p:spPr bwMode="auto">
          <a:xfrm>
            <a:off x="0" y="4357688"/>
            <a:ext cx="9144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1000"/>
              <a:t>Baugh, L.A., 1983</a:t>
            </a:r>
          </a:p>
        </p:txBody>
      </p:sp>
      <p:sp>
        <p:nvSpPr>
          <p:cNvPr id="12300" name="Oval 12"/>
          <p:cNvSpPr>
            <a:spLocks noChangeArrowheads="1"/>
          </p:cNvSpPr>
          <p:nvPr/>
        </p:nvSpPr>
        <p:spPr bwMode="auto">
          <a:xfrm>
            <a:off x="3810000" y="5257800"/>
            <a:ext cx="152400" cy="15240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12301" name="Text Box 13"/>
          <p:cNvSpPr txBox="1">
            <a:spLocks noChangeArrowheads="1"/>
          </p:cNvSpPr>
          <p:nvPr/>
        </p:nvSpPr>
        <p:spPr bwMode="auto">
          <a:xfrm>
            <a:off x="3276600" y="4800600"/>
            <a:ext cx="16002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1000"/>
              <a:t>Bailey, Cukor-Avila, “Springville, “  1991-</a:t>
            </a:r>
          </a:p>
        </p:txBody>
      </p:sp>
      <p:sp>
        <p:nvSpPr>
          <p:cNvPr id="12302" name="Oval 14"/>
          <p:cNvSpPr>
            <a:spLocks noChangeArrowheads="1"/>
          </p:cNvSpPr>
          <p:nvPr/>
        </p:nvSpPr>
        <p:spPr bwMode="auto">
          <a:xfrm>
            <a:off x="6553200" y="2819400"/>
            <a:ext cx="152400" cy="15240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12303" name="Text Box 15"/>
          <p:cNvSpPr txBox="1">
            <a:spLocks noChangeArrowheads="1"/>
          </p:cNvSpPr>
          <p:nvPr/>
        </p:nvSpPr>
        <p:spPr bwMode="auto">
          <a:xfrm>
            <a:off x="6705600" y="1905000"/>
            <a:ext cx="838200" cy="549275"/>
          </a:xfrm>
          <a:prstGeom prst="rect">
            <a:avLst/>
          </a:prstGeom>
          <a:noFill/>
          <a:ln w="9525">
            <a:noFill/>
            <a:miter lim="800000"/>
            <a:headEnd/>
            <a:tailEnd/>
          </a:ln>
        </p:spPr>
        <p:txBody>
          <a:bodyPr>
            <a:prstTxWarp prst="textNoShape">
              <a:avLst/>
            </a:prstTxWarp>
            <a:spAutoFit/>
          </a:bodyPr>
          <a:lstStyle/>
          <a:p>
            <a:pPr>
              <a:spcBef>
                <a:spcPct val="50000"/>
              </a:spcBef>
            </a:pPr>
            <a:r>
              <a:rPr lang="en-US" sz="1000"/>
              <a:t>Wolfram, Detroit, 1969</a:t>
            </a:r>
          </a:p>
        </p:txBody>
      </p:sp>
      <p:sp>
        <p:nvSpPr>
          <p:cNvPr id="12304" name="Oval 16"/>
          <p:cNvSpPr>
            <a:spLocks noChangeArrowheads="1"/>
          </p:cNvSpPr>
          <p:nvPr/>
        </p:nvSpPr>
        <p:spPr bwMode="auto">
          <a:xfrm>
            <a:off x="381000" y="3276600"/>
            <a:ext cx="152400" cy="15240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12305" name="Text Box 17"/>
          <p:cNvSpPr txBox="1">
            <a:spLocks noChangeArrowheads="1"/>
          </p:cNvSpPr>
          <p:nvPr/>
        </p:nvSpPr>
        <p:spPr bwMode="auto">
          <a:xfrm>
            <a:off x="0" y="2895600"/>
            <a:ext cx="1189038"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1000"/>
              <a:t>Mitchell-Kernan, Berkeley 1966</a:t>
            </a:r>
          </a:p>
        </p:txBody>
      </p:sp>
      <p:sp>
        <p:nvSpPr>
          <p:cNvPr id="12306" name="Oval 18"/>
          <p:cNvSpPr>
            <a:spLocks noChangeArrowheads="1"/>
          </p:cNvSpPr>
          <p:nvPr/>
        </p:nvSpPr>
        <p:spPr bwMode="auto">
          <a:xfrm>
            <a:off x="7162800" y="5334000"/>
            <a:ext cx="152400" cy="15240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12307" name="Text Box 19"/>
          <p:cNvSpPr txBox="1">
            <a:spLocks noChangeArrowheads="1"/>
          </p:cNvSpPr>
          <p:nvPr/>
        </p:nvSpPr>
        <p:spPr bwMode="auto">
          <a:xfrm>
            <a:off x="7559675" y="5356225"/>
            <a:ext cx="990600" cy="549275"/>
          </a:xfrm>
          <a:prstGeom prst="rect">
            <a:avLst/>
          </a:prstGeom>
          <a:noFill/>
          <a:ln w="9525">
            <a:noFill/>
            <a:miter lim="800000"/>
            <a:headEnd/>
            <a:tailEnd/>
          </a:ln>
        </p:spPr>
        <p:txBody>
          <a:bodyPr>
            <a:prstTxWarp prst="textNoShape">
              <a:avLst/>
            </a:prstTxWarp>
            <a:spAutoFit/>
          </a:bodyPr>
          <a:lstStyle/>
          <a:p>
            <a:pPr>
              <a:spcBef>
                <a:spcPct val="50000"/>
              </a:spcBef>
            </a:pPr>
            <a:r>
              <a:rPr lang="en-US" sz="1000"/>
              <a:t>Summerlin. Gainesvillle, 1972</a:t>
            </a:r>
          </a:p>
        </p:txBody>
      </p:sp>
      <p:sp>
        <p:nvSpPr>
          <p:cNvPr id="12308" name="Oval 20"/>
          <p:cNvSpPr>
            <a:spLocks noChangeArrowheads="1"/>
          </p:cNvSpPr>
          <p:nvPr/>
        </p:nvSpPr>
        <p:spPr bwMode="auto">
          <a:xfrm>
            <a:off x="381000" y="3429000"/>
            <a:ext cx="152400" cy="15240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12309" name="Text Box 21"/>
          <p:cNvSpPr txBox="1">
            <a:spLocks noChangeArrowheads="1"/>
          </p:cNvSpPr>
          <p:nvPr/>
        </p:nvSpPr>
        <p:spPr bwMode="auto">
          <a:xfrm>
            <a:off x="0" y="3581400"/>
            <a:ext cx="1066800" cy="549275"/>
          </a:xfrm>
          <a:prstGeom prst="rect">
            <a:avLst/>
          </a:prstGeom>
          <a:noFill/>
          <a:ln w="9525">
            <a:noFill/>
            <a:miter lim="800000"/>
            <a:headEnd/>
            <a:tailEnd/>
          </a:ln>
        </p:spPr>
        <p:txBody>
          <a:bodyPr>
            <a:prstTxWarp prst="textNoShape">
              <a:avLst/>
            </a:prstTxWarp>
            <a:spAutoFit/>
          </a:bodyPr>
          <a:lstStyle/>
          <a:p>
            <a:pPr>
              <a:spcBef>
                <a:spcPct val="50000"/>
              </a:spcBef>
            </a:pPr>
            <a:r>
              <a:rPr lang="en-US" sz="1000"/>
              <a:t>Rickford et al.       E. Palo Alto  1991</a:t>
            </a:r>
          </a:p>
        </p:txBody>
      </p:sp>
      <p:sp>
        <p:nvSpPr>
          <p:cNvPr id="12310" name="Line 22"/>
          <p:cNvSpPr>
            <a:spLocks noChangeShapeType="1"/>
          </p:cNvSpPr>
          <p:nvPr/>
        </p:nvSpPr>
        <p:spPr bwMode="auto">
          <a:xfrm flipH="1">
            <a:off x="6705600" y="2514600"/>
            <a:ext cx="228600" cy="304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2311" name="Text Box 23"/>
          <p:cNvSpPr txBox="1">
            <a:spLocks noChangeArrowheads="1"/>
          </p:cNvSpPr>
          <p:nvPr/>
        </p:nvSpPr>
        <p:spPr bwMode="auto">
          <a:xfrm>
            <a:off x="3352800" y="3048000"/>
            <a:ext cx="2286000" cy="430213"/>
          </a:xfrm>
          <a:prstGeom prst="rect">
            <a:avLst/>
          </a:prstGeom>
          <a:solidFill>
            <a:srgbClr val="B0FFBA"/>
          </a:solidFill>
          <a:ln w="9525">
            <a:solidFill>
              <a:schemeClr val="tx1"/>
            </a:solidFill>
            <a:miter lim="800000"/>
            <a:headEnd/>
            <a:tailEnd/>
          </a:ln>
        </p:spPr>
        <p:txBody>
          <a:bodyPr>
            <a:prstTxWarp prst="textNoShape">
              <a:avLst/>
            </a:prstTxWarp>
            <a:spAutoFit/>
          </a:bodyPr>
          <a:lstStyle/>
          <a:p>
            <a:pPr>
              <a:spcBef>
                <a:spcPct val="50000"/>
              </a:spcBef>
            </a:pPr>
            <a:r>
              <a:rPr lang="en-US" sz="1100"/>
              <a:t>Labov &amp; Baker, S.F. Bay area, L.A., Philadelphia, Atlanta, 2000s</a:t>
            </a:r>
          </a:p>
        </p:txBody>
      </p:sp>
      <p:sp>
        <p:nvSpPr>
          <p:cNvPr id="12312" name="Line 24"/>
          <p:cNvSpPr>
            <a:spLocks noChangeShapeType="1"/>
          </p:cNvSpPr>
          <p:nvPr/>
        </p:nvSpPr>
        <p:spPr bwMode="auto">
          <a:xfrm flipV="1">
            <a:off x="5257800" y="3200400"/>
            <a:ext cx="2590800" cy="76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2313" name="Line 25"/>
          <p:cNvSpPr>
            <a:spLocks noChangeShapeType="1"/>
          </p:cNvSpPr>
          <p:nvPr/>
        </p:nvSpPr>
        <p:spPr bwMode="auto">
          <a:xfrm>
            <a:off x="5181600" y="3352800"/>
            <a:ext cx="1447800" cy="1219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2314" name="Line 26"/>
          <p:cNvSpPr>
            <a:spLocks noChangeShapeType="1"/>
          </p:cNvSpPr>
          <p:nvPr/>
        </p:nvSpPr>
        <p:spPr bwMode="auto">
          <a:xfrm flipH="1">
            <a:off x="685800" y="3200400"/>
            <a:ext cx="2590800" cy="152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2315" name="Line 27"/>
          <p:cNvSpPr>
            <a:spLocks noChangeShapeType="1"/>
          </p:cNvSpPr>
          <p:nvPr/>
        </p:nvSpPr>
        <p:spPr bwMode="auto">
          <a:xfrm flipH="1">
            <a:off x="1143000" y="3352800"/>
            <a:ext cx="22860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9" name="Text Box 9"/>
          <p:cNvSpPr txBox="1">
            <a:spLocks noChangeArrowheads="1"/>
          </p:cNvSpPr>
          <p:nvPr/>
        </p:nvSpPr>
        <p:spPr bwMode="auto">
          <a:xfrm>
            <a:off x="7405688" y="4894263"/>
            <a:ext cx="1030287"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1000"/>
              <a:t>Weldon, Sea Islands,1990s</a:t>
            </a:r>
          </a:p>
        </p:txBody>
      </p:sp>
      <p:sp>
        <p:nvSpPr>
          <p:cNvPr id="31" name="Oval 4"/>
          <p:cNvSpPr>
            <a:spLocks noChangeArrowheads="1"/>
          </p:cNvSpPr>
          <p:nvPr/>
        </p:nvSpPr>
        <p:spPr bwMode="auto">
          <a:xfrm>
            <a:off x="5791200" y="5562600"/>
            <a:ext cx="152400" cy="15240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32" name="Oval 12"/>
          <p:cNvSpPr>
            <a:spLocks noChangeArrowheads="1"/>
          </p:cNvSpPr>
          <p:nvPr/>
        </p:nvSpPr>
        <p:spPr bwMode="auto">
          <a:xfrm>
            <a:off x="5791200" y="4343400"/>
            <a:ext cx="152400" cy="15240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34" name="Text Box 9"/>
          <p:cNvSpPr txBox="1">
            <a:spLocks noChangeArrowheads="1"/>
          </p:cNvSpPr>
          <p:nvPr/>
        </p:nvSpPr>
        <p:spPr bwMode="auto">
          <a:xfrm>
            <a:off x="4646613" y="6016625"/>
            <a:ext cx="1371600" cy="549275"/>
          </a:xfrm>
          <a:prstGeom prst="rect">
            <a:avLst/>
          </a:prstGeom>
          <a:noFill/>
          <a:ln w="9525">
            <a:noFill/>
            <a:miter lim="800000"/>
            <a:headEnd/>
            <a:tailEnd/>
          </a:ln>
        </p:spPr>
        <p:txBody>
          <a:bodyPr>
            <a:prstTxWarp prst="textNoShape">
              <a:avLst/>
            </a:prstTxWarp>
            <a:spAutoFit/>
          </a:bodyPr>
          <a:lstStyle/>
          <a:p>
            <a:pPr>
              <a:spcBef>
                <a:spcPct val="50000"/>
              </a:spcBef>
            </a:pPr>
            <a:r>
              <a:rPr lang="en-US" sz="1000" dirty="0"/>
              <a:t>Carpenter, New </a:t>
            </a:r>
            <a:r>
              <a:rPr lang="en-US" sz="1000" dirty="0" smtClean="0"/>
              <a:t>Orleans,  </a:t>
            </a:r>
            <a:r>
              <a:rPr lang="en-US" sz="1000" dirty="0"/>
              <a:t>Memphis, Birmingham, 1990s</a:t>
            </a:r>
          </a:p>
        </p:txBody>
      </p:sp>
      <p:sp>
        <p:nvSpPr>
          <p:cNvPr id="35" name="Line 22"/>
          <p:cNvSpPr>
            <a:spLocks noChangeShapeType="1"/>
          </p:cNvSpPr>
          <p:nvPr/>
        </p:nvSpPr>
        <p:spPr bwMode="auto">
          <a:xfrm flipV="1">
            <a:off x="5334000" y="5638800"/>
            <a:ext cx="533400" cy="381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6" name="Line 22"/>
          <p:cNvSpPr>
            <a:spLocks noChangeShapeType="1"/>
          </p:cNvSpPr>
          <p:nvPr/>
        </p:nvSpPr>
        <p:spPr bwMode="auto">
          <a:xfrm flipV="1">
            <a:off x="5392738" y="4419600"/>
            <a:ext cx="474662" cy="1579563"/>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7" name="Line 22"/>
          <p:cNvSpPr>
            <a:spLocks noChangeShapeType="1"/>
          </p:cNvSpPr>
          <p:nvPr/>
        </p:nvSpPr>
        <p:spPr bwMode="auto">
          <a:xfrm flipV="1">
            <a:off x="5338763" y="5029200"/>
            <a:ext cx="909637" cy="1008063"/>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9" name="Oval 18"/>
          <p:cNvSpPr>
            <a:spLocks noChangeArrowheads="1"/>
          </p:cNvSpPr>
          <p:nvPr/>
        </p:nvSpPr>
        <p:spPr bwMode="auto">
          <a:xfrm>
            <a:off x="5943600" y="3048000"/>
            <a:ext cx="152400" cy="15240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40" name="Text Box 15"/>
          <p:cNvSpPr txBox="1">
            <a:spLocks noChangeArrowheads="1"/>
          </p:cNvSpPr>
          <p:nvPr/>
        </p:nvSpPr>
        <p:spPr bwMode="auto">
          <a:xfrm>
            <a:off x="5410200" y="1295400"/>
            <a:ext cx="685800" cy="549275"/>
          </a:xfrm>
          <a:prstGeom prst="rect">
            <a:avLst/>
          </a:prstGeom>
          <a:noFill/>
          <a:ln w="9525">
            <a:noFill/>
            <a:miter lim="800000"/>
            <a:headEnd/>
            <a:tailEnd/>
          </a:ln>
        </p:spPr>
        <p:txBody>
          <a:bodyPr>
            <a:prstTxWarp prst="textNoShape">
              <a:avLst/>
            </a:prstTxWarp>
            <a:spAutoFit/>
          </a:bodyPr>
          <a:lstStyle/>
          <a:p>
            <a:pPr>
              <a:spcBef>
                <a:spcPct val="50000"/>
              </a:spcBef>
            </a:pPr>
            <a:r>
              <a:rPr lang="en-US" sz="1000"/>
              <a:t>Morgan, Chicago  1980s</a:t>
            </a:r>
          </a:p>
        </p:txBody>
      </p:sp>
      <p:sp>
        <p:nvSpPr>
          <p:cNvPr id="41" name="Line 22"/>
          <p:cNvSpPr>
            <a:spLocks noChangeShapeType="1"/>
          </p:cNvSpPr>
          <p:nvPr/>
        </p:nvSpPr>
        <p:spPr bwMode="auto">
          <a:xfrm>
            <a:off x="5715000" y="1828800"/>
            <a:ext cx="228600" cy="1219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42" name="Oval 12"/>
          <p:cNvSpPr>
            <a:spLocks noChangeArrowheads="1"/>
          </p:cNvSpPr>
          <p:nvPr/>
        </p:nvSpPr>
        <p:spPr bwMode="auto">
          <a:xfrm>
            <a:off x="6172200" y="4876800"/>
            <a:ext cx="152400" cy="15240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43" name="Oval 18"/>
          <p:cNvSpPr>
            <a:spLocks noChangeArrowheads="1"/>
          </p:cNvSpPr>
          <p:nvPr/>
        </p:nvSpPr>
        <p:spPr bwMode="auto">
          <a:xfrm>
            <a:off x="7315200" y="4724400"/>
            <a:ext cx="152400" cy="15240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44" name="Text Box 9"/>
          <p:cNvSpPr txBox="1">
            <a:spLocks noChangeArrowheads="1"/>
          </p:cNvSpPr>
          <p:nvPr/>
        </p:nvSpPr>
        <p:spPr bwMode="auto">
          <a:xfrm>
            <a:off x="7578725" y="4111625"/>
            <a:ext cx="1570038" cy="739775"/>
          </a:xfrm>
          <a:prstGeom prst="rect">
            <a:avLst/>
          </a:prstGeom>
          <a:noFill/>
          <a:ln w="9525">
            <a:noFill/>
            <a:miter lim="800000"/>
            <a:headEnd/>
            <a:tailEnd/>
          </a:ln>
        </p:spPr>
        <p:txBody>
          <a:bodyPr>
            <a:prstTxWarp prst="textNoShape">
              <a:avLst/>
            </a:prstTxWarp>
            <a:spAutoFit/>
          </a:bodyPr>
          <a:lstStyle/>
          <a:p>
            <a:pPr>
              <a:spcBef>
                <a:spcPct val="50000"/>
              </a:spcBef>
              <a:defRPr/>
            </a:pPr>
            <a:r>
              <a:rPr lang="en-US" sz="1050" dirty="0">
                <a:latin typeface="Arial" pitchFamily="-65" charset="0"/>
                <a:ea typeface="ＭＳ Ｐゴシック" pitchFamily="-65" charset="-128"/>
                <a:cs typeface="ＭＳ Ｐゴシック" pitchFamily="-65" charset="-128"/>
              </a:rPr>
              <a:t>Anne Charity </a:t>
            </a:r>
            <a:r>
              <a:rPr lang="en-US" sz="1050" dirty="0" err="1">
                <a:latin typeface="Arial" pitchFamily="-65" charset="0"/>
                <a:ea typeface="ＭＳ Ｐゴシック" pitchFamily="-65" charset="-128"/>
                <a:cs typeface="ＭＳ Ｐゴシック" pitchFamily="-65" charset="-128"/>
              </a:rPr>
              <a:t>Hudley</a:t>
            </a:r>
            <a:r>
              <a:rPr lang="en-US" sz="1050" dirty="0">
                <a:latin typeface="Arial" pitchFamily="-65" charset="0"/>
                <a:ea typeface="ＭＳ Ｐゴシック" pitchFamily="-65" charset="-128"/>
                <a:cs typeface="ＭＳ Ｐゴシック" pitchFamily="-65" charset="-128"/>
              </a:rPr>
              <a:t>, Cleveland, D.C., New </a:t>
            </a:r>
            <a:r>
              <a:rPr lang="en-US" sz="1050" dirty="0" err="1">
                <a:latin typeface="Arial" pitchFamily="-65" charset="0"/>
                <a:ea typeface="ＭＳ Ｐゴシック" pitchFamily="-65" charset="-128"/>
                <a:cs typeface="ＭＳ Ｐゴシック" pitchFamily="-65" charset="-128"/>
              </a:rPr>
              <a:t>Orelans</a:t>
            </a:r>
            <a:r>
              <a:rPr lang="en-US" sz="1050" dirty="0">
                <a:latin typeface="Arial" pitchFamily="-65" charset="0"/>
                <a:ea typeface="ＭＳ Ｐゴシック" pitchFamily="-65" charset="-128"/>
                <a:cs typeface="ＭＳ Ｐゴシック" pitchFamily="-65" charset="-128"/>
              </a:rPr>
              <a:t>, Richmond  2000s </a:t>
            </a:r>
          </a:p>
        </p:txBody>
      </p:sp>
      <p:sp>
        <p:nvSpPr>
          <p:cNvPr id="46" name="Oval 18"/>
          <p:cNvSpPr>
            <a:spLocks noChangeArrowheads="1"/>
          </p:cNvSpPr>
          <p:nvPr/>
        </p:nvSpPr>
        <p:spPr bwMode="auto">
          <a:xfrm>
            <a:off x="6858000" y="3048000"/>
            <a:ext cx="152400" cy="15240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47" name="Oval 18"/>
          <p:cNvSpPr>
            <a:spLocks noChangeArrowheads="1"/>
          </p:cNvSpPr>
          <p:nvPr/>
        </p:nvSpPr>
        <p:spPr bwMode="auto">
          <a:xfrm>
            <a:off x="7772400" y="3733800"/>
            <a:ext cx="152400" cy="15240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48" name="Line 22"/>
          <p:cNvSpPr>
            <a:spLocks noChangeShapeType="1"/>
          </p:cNvSpPr>
          <p:nvPr/>
        </p:nvSpPr>
        <p:spPr bwMode="auto">
          <a:xfrm flipH="1" flipV="1">
            <a:off x="6934200" y="3200400"/>
            <a:ext cx="685800" cy="990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49" name="Line 22"/>
          <p:cNvSpPr>
            <a:spLocks noChangeShapeType="1"/>
          </p:cNvSpPr>
          <p:nvPr/>
        </p:nvSpPr>
        <p:spPr bwMode="auto">
          <a:xfrm flipV="1">
            <a:off x="7620000" y="3883025"/>
            <a:ext cx="258763" cy="307975"/>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0" name="Line 22"/>
          <p:cNvSpPr>
            <a:spLocks noChangeShapeType="1"/>
          </p:cNvSpPr>
          <p:nvPr/>
        </p:nvSpPr>
        <p:spPr bwMode="auto">
          <a:xfrm flipH="1">
            <a:off x="5943600" y="4191000"/>
            <a:ext cx="1676400" cy="1447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1" name="Line 22"/>
          <p:cNvSpPr>
            <a:spLocks noChangeShapeType="1"/>
          </p:cNvSpPr>
          <p:nvPr/>
        </p:nvSpPr>
        <p:spPr bwMode="auto">
          <a:xfrm flipV="1">
            <a:off x="7620000" y="3497263"/>
            <a:ext cx="166688" cy="693737"/>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2" name="Oval 12"/>
          <p:cNvSpPr>
            <a:spLocks noChangeArrowheads="1"/>
          </p:cNvSpPr>
          <p:nvPr/>
        </p:nvSpPr>
        <p:spPr bwMode="auto">
          <a:xfrm>
            <a:off x="6629400" y="4572000"/>
            <a:ext cx="152400" cy="15240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3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30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3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296"/>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1229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29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229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30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230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300"/>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1230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29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29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30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230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30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30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1"/>
                                        </p:tgtEl>
                                        <p:attrNameLst>
                                          <p:attrName>style.visibility</p:attrName>
                                        </p:attrNameLst>
                                      </p:cBhvr>
                                      <p:to>
                                        <p:strVal val="visible"/>
                                      </p:to>
                                    </p:set>
                                  </p:childTnLst>
                                </p:cTn>
                              </p:par>
                              <p:par>
                                <p:cTn id="107" presetID="1" presetClass="entr" presetSubtype="0" fill="hold" grpId="1" nodeType="withEffect">
                                  <p:stCondLst>
                                    <p:cond delay="0"/>
                                  </p:stCondLst>
                                  <p:childTnLst>
                                    <p:set>
                                      <p:cBhvr>
                                        <p:cTn id="108" dur="1" fill="hold">
                                          <p:stCondLst>
                                            <p:cond delay="0"/>
                                          </p:stCondLst>
                                        </p:cTn>
                                        <p:tgtEl>
                                          <p:spTgt spid="49"/>
                                        </p:tgtEl>
                                        <p:attrNameLst>
                                          <p:attrName>style.visibility</p:attrName>
                                        </p:attrNameLst>
                                      </p:cBhvr>
                                      <p:to>
                                        <p:strVal val="visible"/>
                                      </p:to>
                                    </p:set>
                                  </p:childTnLst>
                                </p:cTn>
                              </p:par>
                              <p:par>
                                <p:cTn id="109" presetID="1" presetClass="entr" presetSubtype="0" fill="hold" grpId="1" nodeType="withEffect">
                                  <p:stCondLst>
                                    <p:cond delay="0"/>
                                  </p:stCondLst>
                                  <p:childTnLst>
                                    <p:set>
                                      <p:cBhvr>
                                        <p:cTn id="110" dur="1" fill="hold">
                                          <p:stCondLst>
                                            <p:cond delay="0"/>
                                          </p:stCondLst>
                                        </p:cTn>
                                        <p:tgtEl>
                                          <p:spTgt spid="50"/>
                                        </p:tgtEl>
                                        <p:attrNameLst>
                                          <p:attrName>style.visibility</p:attrName>
                                        </p:attrNameLst>
                                      </p:cBhvr>
                                      <p:to>
                                        <p:strVal val="visible"/>
                                      </p:to>
                                    </p:set>
                                  </p:childTnLst>
                                </p:cTn>
                              </p:par>
                              <p:par>
                                <p:cTn id="111" presetID="1" presetClass="entr" presetSubtype="0" fill="hold" grpId="1" nodeType="withEffect">
                                  <p:stCondLst>
                                    <p:cond delay="0"/>
                                  </p:stCondLst>
                                  <p:childTnLst>
                                    <p:set>
                                      <p:cBhvr>
                                        <p:cTn id="112" dur="1" fill="hold">
                                          <p:stCondLst>
                                            <p:cond delay="0"/>
                                          </p:stCondLst>
                                        </p:cTn>
                                        <p:tgtEl>
                                          <p:spTgt spid="51"/>
                                        </p:tgtEl>
                                        <p:attrNameLst>
                                          <p:attrName>style.visibility</p:attrName>
                                        </p:attrNameLst>
                                      </p:cBhvr>
                                      <p:to>
                                        <p:strVal val="visible"/>
                                      </p:to>
                                    </p:set>
                                  </p:childTnLst>
                                </p:cTn>
                              </p:par>
                              <p:par>
                                <p:cTn id="113" presetID="1" presetClass="entr" presetSubtype="0" fill="hold" grpId="1" nodeType="withEffect">
                                  <p:stCondLst>
                                    <p:cond delay="0"/>
                                  </p:stCondLst>
                                  <p:childTnLst>
                                    <p:set>
                                      <p:cBhvr>
                                        <p:cTn id="114" dur="1" fill="hold">
                                          <p:stCondLst>
                                            <p:cond delay="0"/>
                                          </p:stCondLst>
                                        </p:cTn>
                                        <p:tgtEl>
                                          <p:spTgt spid="48"/>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2311"/>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231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2315"/>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2314"/>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2312"/>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P spid="12293" grpId="0"/>
      <p:bldP spid="12294" grpId="0" animBg="1"/>
      <p:bldP spid="12295" grpId="0"/>
      <p:bldP spid="12296" grpId="0" animBg="1"/>
      <p:bldP spid="12297" grpId="0"/>
      <p:bldP spid="12298" grpId="0" animBg="1"/>
      <p:bldP spid="12299" grpId="0"/>
      <p:bldP spid="12300" grpId="0" animBg="1"/>
      <p:bldP spid="12301" grpId="0"/>
      <p:bldP spid="12302" grpId="0" animBg="1"/>
      <p:bldP spid="12303" grpId="0"/>
      <p:bldP spid="12304" grpId="0" animBg="1"/>
      <p:bldP spid="12305" grpId="0"/>
      <p:bldP spid="12306" grpId="0" animBg="1"/>
      <p:bldP spid="12307" grpId="0"/>
      <p:bldP spid="12308" grpId="0" animBg="1"/>
      <p:bldP spid="12309" grpId="0"/>
      <p:bldP spid="12310" grpId="0" animBg="1"/>
      <p:bldP spid="12311" grpId="0" animBg="1"/>
      <p:bldP spid="12312" grpId="0" animBg="1"/>
      <p:bldP spid="12313" grpId="0" animBg="1"/>
      <p:bldP spid="12314" grpId="0" animBg="1"/>
      <p:bldP spid="12315" grpId="0" animBg="1"/>
      <p:bldP spid="29" grpId="0"/>
      <p:bldP spid="31" grpId="0" animBg="1"/>
      <p:bldP spid="32" grpId="0" animBg="1"/>
      <p:bldP spid="34" grpId="0"/>
      <p:bldP spid="35" grpId="0" animBg="1"/>
      <p:bldP spid="36" grpId="0" animBg="1"/>
      <p:bldP spid="37" grpId="0" animBg="1"/>
      <p:bldP spid="39" grpId="0" animBg="1"/>
      <p:bldP spid="40" grpId="0"/>
      <p:bldP spid="41" grpId="0" animBg="1"/>
      <p:bldP spid="42" grpId="0" animBg="1"/>
      <p:bldP spid="43" grpId="0" animBg="1"/>
      <p:bldP spid="44" grpId="0"/>
      <p:bldP spid="46" grpId="0" animBg="1"/>
      <p:bldP spid="47" grpId="0" animBg="1"/>
      <p:bldP spid="48" grpId="0" animBg="1"/>
      <p:bldP spid="48" grpId="1" animBg="1"/>
      <p:bldP spid="49" grpId="0" animBg="1"/>
      <p:bldP spid="49" grpId="1" animBg="1"/>
      <p:bldP spid="50" grpId="0" animBg="1"/>
      <p:bldP spid="50" grpId="1" animBg="1"/>
      <p:bldP spid="51" grpId="0" animBg="1"/>
      <p:bldP spid="51" grpId="1" animBg="1"/>
      <p:bldP spid="52" grpId="0" animBg="1"/>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304800"/>
            <a:ext cx="7620000" cy="762000"/>
          </a:xfrm>
        </p:spPr>
        <p:txBody>
          <a:bodyPr>
            <a:normAutofit fontScale="90000"/>
          </a:bodyPr>
          <a:lstStyle/>
          <a:p>
            <a:pPr eaLnBrk="1" hangingPunct="1"/>
            <a:r>
              <a:rPr lang="en-US" sz="2800">
                <a:latin typeface="Palatino" pitchFamily="-111" charset="0"/>
                <a:ea typeface="Palatino" pitchFamily="-111" charset="0"/>
                <a:cs typeface="Palatino" pitchFamily="-111" charset="0"/>
              </a:rPr>
              <a:t>Domains of English grammar where AAVE and standard English are most different</a:t>
            </a:r>
          </a:p>
        </p:txBody>
      </p:sp>
      <p:sp>
        <p:nvSpPr>
          <p:cNvPr id="152579" name="Text Box 3"/>
          <p:cNvSpPr txBox="1">
            <a:spLocks noChangeArrowheads="1"/>
          </p:cNvSpPr>
          <p:nvPr/>
        </p:nvSpPr>
        <p:spPr bwMode="auto">
          <a:xfrm>
            <a:off x="685800" y="1371600"/>
            <a:ext cx="3733800" cy="427038"/>
          </a:xfrm>
          <a:prstGeom prst="rect">
            <a:avLst/>
          </a:prstGeom>
          <a:noFill/>
          <a:ln w="9525">
            <a:noFill/>
            <a:miter lim="800000"/>
            <a:headEnd/>
            <a:tailEnd/>
          </a:ln>
        </p:spPr>
        <p:txBody>
          <a:bodyPr>
            <a:prstTxWarp prst="textNoShape">
              <a:avLst/>
            </a:prstTxWarp>
            <a:spAutoFit/>
          </a:bodyPr>
          <a:lstStyle/>
          <a:p>
            <a:pPr>
              <a:spcBef>
                <a:spcPct val="50000"/>
              </a:spcBef>
            </a:pPr>
            <a:r>
              <a:rPr lang="en-US" sz="2200"/>
              <a:t>Inflectional morphology</a:t>
            </a:r>
          </a:p>
        </p:txBody>
      </p:sp>
      <p:sp>
        <p:nvSpPr>
          <p:cNvPr id="152580" name="Text Box 4"/>
          <p:cNvSpPr txBox="1">
            <a:spLocks noChangeArrowheads="1"/>
          </p:cNvSpPr>
          <p:nvPr/>
        </p:nvSpPr>
        <p:spPr bwMode="auto">
          <a:xfrm>
            <a:off x="5105400" y="1371600"/>
            <a:ext cx="3429000" cy="427038"/>
          </a:xfrm>
          <a:prstGeom prst="rect">
            <a:avLst/>
          </a:prstGeom>
          <a:noFill/>
          <a:ln w="9525">
            <a:noFill/>
            <a:miter lim="800000"/>
            <a:headEnd/>
            <a:tailEnd/>
          </a:ln>
        </p:spPr>
        <p:txBody>
          <a:bodyPr>
            <a:prstTxWarp prst="textNoShape">
              <a:avLst/>
            </a:prstTxWarp>
            <a:spAutoFit/>
          </a:bodyPr>
          <a:lstStyle/>
          <a:p>
            <a:pPr>
              <a:spcBef>
                <a:spcPct val="50000"/>
              </a:spcBef>
            </a:pPr>
            <a:r>
              <a:rPr lang="en-US" sz="2200"/>
              <a:t>Tense/Mood/Aspect</a:t>
            </a:r>
          </a:p>
        </p:txBody>
      </p:sp>
      <p:sp>
        <p:nvSpPr>
          <p:cNvPr id="152581" name="Text Box 5"/>
          <p:cNvSpPr txBox="1">
            <a:spLocks noChangeArrowheads="1"/>
          </p:cNvSpPr>
          <p:nvPr/>
        </p:nvSpPr>
        <p:spPr bwMode="auto">
          <a:xfrm>
            <a:off x="990600" y="1981200"/>
            <a:ext cx="2590800" cy="701675"/>
          </a:xfrm>
          <a:prstGeom prst="rect">
            <a:avLst/>
          </a:prstGeom>
          <a:noFill/>
          <a:ln w="9525">
            <a:noFill/>
            <a:miter lim="800000"/>
            <a:headEnd/>
            <a:tailEnd/>
          </a:ln>
        </p:spPr>
        <p:txBody>
          <a:bodyPr>
            <a:prstTxWarp prst="textNoShape">
              <a:avLst/>
            </a:prstTxWarp>
            <a:spAutoFit/>
          </a:bodyPr>
          <a:lstStyle/>
          <a:p>
            <a:pPr>
              <a:spcBef>
                <a:spcPct val="50000"/>
              </a:spcBef>
            </a:pPr>
            <a:r>
              <a:rPr lang="en-US" i="1"/>
              <a:t>Absence</a:t>
            </a:r>
            <a:r>
              <a:rPr lang="en-US"/>
              <a:t> of standard English suffixes</a:t>
            </a:r>
          </a:p>
        </p:txBody>
      </p:sp>
      <p:sp>
        <p:nvSpPr>
          <p:cNvPr id="152582" name="Text Box 6"/>
          <p:cNvSpPr txBox="1">
            <a:spLocks noChangeArrowheads="1"/>
          </p:cNvSpPr>
          <p:nvPr/>
        </p:nvSpPr>
        <p:spPr bwMode="auto">
          <a:xfrm>
            <a:off x="5334000" y="1981200"/>
            <a:ext cx="2590800" cy="701675"/>
          </a:xfrm>
          <a:prstGeom prst="rect">
            <a:avLst/>
          </a:prstGeom>
          <a:noFill/>
          <a:ln w="9525">
            <a:noFill/>
            <a:miter lim="800000"/>
            <a:headEnd/>
            <a:tailEnd/>
          </a:ln>
        </p:spPr>
        <p:txBody>
          <a:bodyPr>
            <a:prstTxWarp prst="textNoShape">
              <a:avLst/>
            </a:prstTxWarp>
            <a:spAutoFit/>
          </a:bodyPr>
          <a:lstStyle/>
          <a:p>
            <a:pPr>
              <a:spcBef>
                <a:spcPct val="50000"/>
              </a:spcBef>
            </a:pPr>
            <a:r>
              <a:rPr lang="en-US" i="1"/>
              <a:t>Presence</a:t>
            </a:r>
            <a:r>
              <a:rPr lang="en-US"/>
              <a:t> of unique features of AAVE</a:t>
            </a:r>
          </a:p>
        </p:txBody>
      </p:sp>
      <p:sp>
        <p:nvSpPr>
          <p:cNvPr id="152583" name="Text Box 7"/>
          <p:cNvSpPr txBox="1">
            <a:spLocks noChangeArrowheads="1"/>
          </p:cNvSpPr>
          <p:nvPr/>
        </p:nvSpPr>
        <p:spPr bwMode="auto">
          <a:xfrm>
            <a:off x="609600" y="3200400"/>
            <a:ext cx="1524000" cy="701675"/>
          </a:xfrm>
          <a:prstGeom prst="rect">
            <a:avLst/>
          </a:prstGeom>
          <a:noFill/>
          <a:ln w="9525">
            <a:noFill/>
            <a:miter lim="800000"/>
            <a:headEnd/>
            <a:tailEnd/>
          </a:ln>
        </p:spPr>
        <p:txBody>
          <a:bodyPr>
            <a:prstTxWarp prst="textNoShape">
              <a:avLst/>
            </a:prstTxWarp>
            <a:spAutoFit/>
          </a:bodyPr>
          <a:lstStyle/>
          <a:p>
            <a:pPr>
              <a:spcBef>
                <a:spcPct val="50000"/>
              </a:spcBef>
            </a:pPr>
            <a:r>
              <a:rPr lang="en-US"/>
              <a:t>Variable absence</a:t>
            </a:r>
          </a:p>
        </p:txBody>
      </p:sp>
      <p:sp>
        <p:nvSpPr>
          <p:cNvPr id="152584" name="Text Box 8"/>
          <p:cNvSpPr txBox="1">
            <a:spLocks noChangeArrowheads="1"/>
          </p:cNvSpPr>
          <p:nvPr/>
        </p:nvSpPr>
        <p:spPr bwMode="auto">
          <a:xfrm>
            <a:off x="2819400" y="3200400"/>
            <a:ext cx="1600200" cy="701675"/>
          </a:xfrm>
          <a:prstGeom prst="rect">
            <a:avLst/>
          </a:prstGeom>
          <a:noFill/>
          <a:ln w="9525">
            <a:noFill/>
            <a:miter lim="800000"/>
            <a:headEnd/>
            <a:tailEnd/>
          </a:ln>
        </p:spPr>
        <p:txBody>
          <a:bodyPr>
            <a:prstTxWarp prst="textNoShape">
              <a:avLst/>
            </a:prstTxWarp>
            <a:spAutoFit/>
          </a:bodyPr>
          <a:lstStyle/>
          <a:p>
            <a:pPr>
              <a:spcBef>
                <a:spcPct val="50000"/>
              </a:spcBef>
            </a:pPr>
            <a:r>
              <a:rPr lang="en-US"/>
              <a:t>Invariant absence</a:t>
            </a:r>
          </a:p>
        </p:txBody>
      </p:sp>
      <p:sp>
        <p:nvSpPr>
          <p:cNvPr id="152585" name="Line 9"/>
          <p:cNvSpPr>
            <a:spLocks noChangeShapeType="1"/>
          </p:cNvSpPr>
          <p:nvPr/>
        </p:nvSpPr>
        <p:spPr bwMode="auto">
          <a:xfrm flipH="1">
            <a:off x="1295400" y="2667000"/>
            <a:ext cx="83820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52586" name="Line 10"/>
          <p:cNvSpPr>
            <a:spLocks noChangeShapeType="1"/>
          </p:cNvSpPr>
          <p:nvPr/>
        </p:nvSpPr>
        <p:spPr bwMode="auto">
          <a:xfrm>
            <a:off x="2133600" y="2667000"/>
            <a:ext cx="990600" cy="5334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52588" name="Text Box 12"/>
          <p:cNvSpPr txBox="1">
            <a:spLocks noChangeArrowheads="1"/>
          </p:cNvSpPr>
          <p:nvPr/>
        </p:nvSpPr>
        <p:spPr bwMode="auto">
          <a:xfrm>
            <a:off x="2743200" y="4038600"/>
            <a:ext cx="1371600" cy="701675"/>
          </a:xfrm>
          <a:prstGeom prst="rect">
            <a:avLst/>
          </a:prstGeom>
          <a:noFill/>
          <a:ln w="9525">
            <a:noFill/>
            <a:miter lim="800000"/>
            <a:headEnd/>
            <a:tailEnd/>
          </a:ln>
        </p:spPr>
        <p:txBody>
          <a:bodyPr>
            <a:prstTxWarp prst="textNoShape">
              <a:avLst/>
            </a:prstTxWarp>
            <a:spAutoFit/>
          </a:bodyPr>
          <a:lstStyle/>
          <a:p>
            <a:pPr>
              <a:spcBef>
                <a:spcPct val="50000"/>
              </a:spcBef>
            </a:pPr>
            <a:r>
              <a:rPr lang="en-US"/>
              <a:t>Verbal </a:t>
            </a:r>
            <a:r>
              <a:rPr lang="en-US">
                <a:solidFill>
                  <a:srgbClr val="FF0000"/>
                </a:solidFill>
              </a:rPr>
              <a:t>-s </a:t>
            </a:r>
            <a:r>
              <a:rPr lang="en-US" i="1">
                <a:latin typeface="Palatino" pitchFamily="-111" charset="0"/>
                <a:ea typeface="Palatino" pitchFamily="-111" charset="0"/>
                <a:cs typeface="Palatino" pitchFamily="-111" charset="0"/>
              </a:rPr>
              <a:t>He</a:t>
            </a:r>
            <a:r>
              <a:rPr lang="en-US" i="1">
                <a:solidFill>
                  <a:srgbClr val="FF0000"/>
                </a:solidFill>
                <a:latin typeface="Palatino" pitchFamily="-111" charset="0"/>
                <a:ea typeface="Palatino" pitchFamily="-111" charset="0"/>
                <a:cs typeface="Palatino" pitchFamily="-111" charset="0"/>
              </a:rPr>
              <a:t> </a:t>
            </a:r>
            <a:r>
              <a:rPr lang="en-US" i="1">
                <a:latin typeface="Palatino" pitchFamily="-111" charset="0"/>
                <a:ea typeface="Palatino" pitchFamily="-111" charset="0"/>
                <a:cs typeface="Palatino" pitchFamily="-111" charset="0"/>
              </a:rPr>
              <a:t>walk</a:t>
            </a:r>
            <a:r>
              <a:rPr lang="en-US" i="1">
                <a:solidFill>
                  <a:srgbClr val="FF0000"/>
                </a:solidFill>
                <a:latin typeface="Palatino" pitchFamily="-111" charset="0"/>
                <a:ea typeface="Palatino" pitchFamily="-111" charset="0"/>
                <a:cs typeface="Palatino" pitchFamily="-111" charset="0"/>
              </a:rPr>
              <a:t>s</a:t>
            </a:r>
            <a:endParaRPr lang="en-US" i="1">
              <a:latin typeface="Palatino" pitchFamily="-111" charset="0"/>
              <a:ea typeface="Palatino" pitchFamily="-111" charset="0"/>
              <a:cs typeface="Palatino" pitchFamily="-111" charset="0"/>
            </a:endParaRPr>
          </a:p>
        </p:txBody>
      </p:sp>
      <p:sp>
        <p:nvSpPr>
          <p:cNvPr id="152589" name="Text Box 13"/>
          <p:cNvSpPr txBox="1">
            <a:spLocks noChangeArrowheads="1"/>
          </p:cNvSpPr>
          <p:nvPr/>
        </p:nvSpPr>
        <p:spPr bwMode="auto">
          <a:xfrm>
            <a:off x="2743200" y="4876800"/>
            <a:ext cx="1828800" cy="701675"/>
          </a:xfrm>
          <a:prstGeom prst="rect">
            <a:avLst/>
          </a:prstGeom>
          <a:noFill/>
          <a:ln w="9525">
            <a:noFill/>
            <a:miter lim="800000"/>
            <a:headEnd/>
            <a:tailEnd/>
          </a:ln>
        </p:spPr>
        <p:txBody>
          <a:bodyPr>
            <a:prstTxWarp prst="textNoShape">
              <a:avLst/>
            </a:prstTxWarp>
            <a:spAutoFit/>
          </a:bodyPr>
          <a:lstStyle/>
          <a:p>
            <a:pPr>
              <a:spcBef>
                <a:spcPct val="50000"/>
              </a:spcBef>
            </a:pPr>
            <a:r>
              <a:rPr lang="en-US"/>
              <a:t>Possessive </a:t>
            </a:r>
            <a:r>
              <a:rPr lang="en-US">
                <a:solidFill>
                  <a:srgbClr val="FF0000"/>
                </a:solidFill>
              </a:rPr>
              <a:t>-s </a:t>
            </a:r>
            <a:r>
              <a:rPr lang="en-US" i="1">
                <a:latin typeface="Palatino" pitchFamily="-111" charset="0"/>
                <a:ea typeface="Palatino" pitchFamily="-111" charset="0"/>
                <a:cs typeface="Palatino" pitchFamily="-111" charset="0"/>
              </a:rPr>
              <a:t>John</a:t>
            </a:r>
            <a:r>
              <a:rPr lang="en-US" i="1">
                <a:solidFill>
                  <a:srgbClr val="FF0000"/>
                </a:solidFill>
                <a:latin typeface="Palatino" pitchFamily="-111" charset="0"/>
                <a:ea typeface="Palatino" pitchFamily="-111" charset="0"/>
                <a:cs typeface="Palatino" pitchFamily="-111" charset="0"/>
              </a:rPr>
              <a:t>’s </a:t>
            </a:r>
            <a:r>
              <a:rPr lang="en-US" i="1">
                <a:latin typeface="Palatino" pitchFamily="-111" charset="0"/>
                <a:ea typeface="Palatino" pitchFamily="-111" charset="0"/>
                <a:cs typeface="Palatino" pitchFamily="-111" charset="0"/>
              </a:rPr>
              <a:t>house</a:t>
            </a:r>
          </a:p>
        </p:txBody>
      </p:sp>
      <p:sp>
        <p:nvSpPr>
          <p:cNvPr id="152590" name="Text Box 14"/>
          <p:cNvSpPr txBox="1">
            <a:spLocks noChangeArrowheads="1"/>
          </p:cNvSpPr>
          <p:nvPr/>
        </p:nvSpPr>
        <p:spPr bwMode="auto">
          <a:xfrm>
            <a:off x="457200" y="4953000"/>
            <a:ext cx="1524000" cy="701675"/>
          </a:xfrm>
          <a:prstGeom prst="rect">
            <a:avLst/>
          </a:prstGeom>
          <a:noFill/>
          <a:ln w="9525">
            <a:noFill/>
            <a:miter lim="800000"/>
            <a:headEnd/>
            <a:tailEnd/>
          </a:ln>
        </p:spPr>
        <p:txBody>
          <a:bodyPr>
            <a:prstTxWarp prst="textNoShape">
              <a:avLst/>
            </a:prstTxWarp>
            <a:spAutoFit/>
          </a:bodyPr>
          <a:lstStyle/>
          <a:p>
            <a:pPr>
              <a:spcBef>
                <a:spcPct val="50000"/>
              </a:spcBef>
            </a:pPr>
            <a:r>
              <a:rPr lang="en-US"/>
              <a:t>Copula </a:t>
            </a:r>
            <a:r>
              <a:rPr lang="en-US">
                <a:solidFill>
                  <a:srgbClr val="0000FF"/>
                </a:solidFill>
              </a:rPr>
              <a:t>‘</a:t>
            </a:r>
            <a:r>
              <a:rPr lang="en-US" i="1">
                <a:solidFill>
                  <a:srgbClr val="0000FF"/>
                </a:solidFill>
                <a:latin typeface="Palatino" pitchFamily="-111" charset="0"/>
                <a:ea typeface="Palatino" pitchFamily="-111" charset="0"/>
                <a:cs typeface="Palatino" pitchFamily="-111" charset="0"/>
              </a:rPr>
              <a:t>s </a:t>
            </a:r>
            <a:r>
              <a:rPr lang="en-US" i="1">
                <a:latin typeface="Palatino" pitchFamily="-111" charset="0"/>
                <a:ea typeface="Palatino" pitchFamily="-111" charset="0"/>
                <a:cs typeface="Palatino" pitchFamily="-111" charset="0"/>
              </a:rPr>
              <a:t>He’</a:t>
            </a:r>
            <a:r>
              <a:rPr lang="en-US" i="1">
                <a:solidFill>
                  <a:srgbClr val="0000FF"/>
                </a:solidFill>
                <a:latin typeface="Palatino" pitchFamily="-111" charset="0"/>
                <a:ea typeface="Palatino" pitchFamily="-111" charset="0"/>
                <a:cs typeface="Palatino" pitchFamily="-111" charset="0"/>
              </a:rPr>
              <a:t>s </a:t>
            </a:r>
            <a:r>
              <a:rPr lang="en-US" i="1">
                <a:latin typeface="Palatino" pitchFamily="-111" charset="0"/>
                <a:ea typeface="Palatino" pitchFamily="-111" charset="0"/>
                <a:cs typeface="Palatino" pitchFamily="-111" charset="0"/>
              </a:rPr>
              <a:t>here</a:t>
            </a:r>
          </a:p>
        </p:txBody>
      </p:sp>
      <p:sp>
        <p:nvSpPr>
          <p:cNvPr id="152591" name="Text Box 15"/>
          <p:cNvSpPr txBox="1">
            <a:spLocks noChangeArrowheads="1"/>
          </p:cNvSpPr>
          <p:nvPr/>
        </p:nvSpPr>
        <p:spPr bwMode="auto">
          <a:xfrm>
            <a:off x="457200" y="5699125"/>
            <a:ext cx="1828800" cy="701675"/>
          </a:xfrm>
          <a:prstGeom prst="rect">
            <a:avLst/>
          </a:prstGeom>
          <a:noFill/>
          <a:ln w="9525">
            <a:noFill/>
            <a:miter lim="800000"/>
            <a:headEnd/>
            <a:tailEnd/>
          </a:ln>
        </p:spPr>
        <p:txBody>
          <a:bodyPr>
            <a:prstTxWarp prst="textNoShape">
              <a:avLst/>
            </a:prstTxWarp>
            <a:spAutoFit/>
          </a:bodyPr>
          <a:lstStyle/>
          <a:p>
            <a:pPr>
              <a:spcBef>
                <a:spcPct val="50000"/>
              </a:spcBef>
            </a:pPr>
            <a:r>
              <a:rPr lang="en-US"/>
              <a:t>(Extensions of contraction)</a:t>
            </a:r>
          </a:p>
        </p:txBody>
      </p:sp>
      <p:sp>
        <p:nvSpPr>
          <p:cNvPr id="152592" name="Text Box 16"/>
          <p:cNvSpPr txBox="1">
            <a:spLocks noChangeArrowheads="1"/>
          </p:cNvSpPr>
          <p:nvPr/>
        </p:nvSpPr>
        <p:spPr bwMode="auto">
          <a:xfrm>
            <a:off x="2743200" y="5622925"/>
            <a:ext cx="2590800" cy="701675"/>
          </a:xfrm>
          <a:prstGeom prst="rect">
            <a:avLst/>
          </a:prstGeom>
          <a:noFill/>
          <a:ln w="9525">
            <a:noFill/>
            <a:miter lim="800000"/>
            <a:headEnd/>
            <a:tailEnd/>
          </a:ln>
        </p:spPr>
        <p:txBody>
          <a:bodyPr>
            <a:prstTxWarp prst="textNoShape">
              <a:avLst/>
            </a:prstTxWarp>
            <a:spAutoFit/>
          </a:bodyPr>
          <a:lstStyle/>
          <a:p>
            <a:pPr>
              <a:spcBef>
                <a:spcPct val="50000"/>
              </a:spcBef>
            </a:pPr>
            <a:r>
              <a:rPr lang="en-US"/>
              <a:t>(Absent in the underlying grammar)</a:t>
            </a:r>
          </a:p>
        </p:txBody>
      </p:sp>
      <p:sp>
        <p:nvSpPr>
          <p:cNvPr id="152593" name="Text Box 17"/>
          <p:cNvSpPr txBox="1">
            <a:spLocks noChangeArrowheads="1"/>
          </p:cNvSpPr>
          <p:nvPr/>
        </p:nvSpPr>
        <p:spPr bwMode="auto">
          <a:xfrm>
            <a:off x="5410200" y="2955925"/>
            <a:ext cx="3200400" cy="3597275"/>
          </a:xfrm>
          <a:prstGeom prst="rect">
            <a:avLst/>
          </a:prstGeom>
          <a:noFill/>
          <a:ln w="9525">
            <a:noFill/>
            <a:miter lim="800000"/>
            <a:headEnd/>
            <a:tailEnd/>
          </a:ln>
        </p:spPr>
        <p:txBody>
          <a:bodyPr>
            <a:prstTxWarp prst="textNoShape">
              <a:avLst/>
            </a:prstTxWarp>
            <a:spAutoFit/>
          </a:bodyPr>
          <a:lstStyle/>
          <a:p>
            <a:pPr>
              <a:spcBef>
                <a:spcPct val="50000"/>
              </a:spcBef>
            </a:pPr>
            <a:r>
              <a:rPr lang="en-US"/>
              <a:t>habitual </a:t>
            </a:r>
            <a:r>
              <a:rPr lang="en-US">
                <a:solidFill>
                  <a:srgbClr val="FF00FF"/>
                </a:solidFill>
              </a:rPr>
              <a:t>be</a:t>
            </a:r>
            <a:endParaRPr lang="en-US"/>
          </a:p>
          <a:p>
            <a:pPr>
              <a:spcBef>
                <a:spcPct val="50000"/>
              </a:spcBef>
            </a:pPr>
            <a:r>
              <a:rPr lang="en-US"/>
              <a:t>preterit </a:t>
            </a:r>
            <a:r>
              <a:rPr lang="en-US">
                <a:solidFill>
                  <a:srgbClr val="FF00FF"/>
                </a:solidFill>
              </a:rPr>
              <a:t>had</a:t>
            </a:r>
          </a:p>
          <a:p>
            <a:pPr>
              <a:spcBef>
                <a:spcPct val="50000"/>
              </a:spcBef>
            </a:pPr>
            <a:r>
              <a:rPr lang="en-US"/>
              <a:t>intensive perfective</a:t>
            </a:r>
            <a:r>
              <a:rPr lang="en-US">
                <a:solidFill>
                  <a:srgbClr val="FF00FF"/>
                </a:solidFill>
              </a:rPr>
              <a:t> done</a:t>
            </a:r>
            <a:endParaRPr lang="en-US"/>
          </a:p>
          <a:p>
            <a:pPr>
              <a:spcBef>
                <a:spcPct val="50000"/>
              </a:spcBef>
            </a:pPr>
            <a:r>
              <a:rPr lang="en-US"/>
              <a:t>past perfective </a:t>
            </a:r>
            <a:r>
              <a:rPr lang="en-US">
                <a:solidFill>
                  <a:srgbClr val="FF00FF"/>
                </a:solidFill>
              </a:rPr>
              <a:t>been done</a:t>
            </a:r>
            <a:endParaRPr lang="en-US" i="1"/>
          </a:p>
          <a:p>
            <a:pPr>
              <a:spcBef>
                <a:spcPct val="50000"/>
              </a:spcBef>
            </a:pPr>
            <a:r>
              <a:rPr lang="en-US"/>
              <a:t>resultative </a:t>
            </a:r>
            <a:r>
              <a:rPr lang="en-US">
                <a:solidFill>
                  <a:srgbClr val="FF00FF"/>
                </a:solidFill>
              </a:rPr>
              <a:t>be done</a:t>
            </a:r>
            <a:endParaRPr lang="en-US"/>
          </a:p>
          <a:p>
            <a:pPr>
              <a:spcBef>
                <a:spcPct val="50000"/>
              </a:spcBef>
            </a:pPr>
            <a:r>
              <a:rPr lang="en-US"/>
              <a:t>remote perfect </a:t>
            </a:r>
            <a:r>
              <a:rPr lang="en-US">
                <a:solidFill>
                  <a:srgbClr val="FF00FF"/>
                </a:solidFill>
              </a:rPr>
              <a:t>BIN</a:t>
            </a:r>
          </a:p>
          <a:p>
            <a:pPr>
              <a:spcBef>
                <a:spcPct val="50000"/>
              </a:spcBef>
            </a:pPr>
            <a:r>
              <a:rPr lang="en-US"/>
              <a:t>perseverative </a:t>
            </a:r>
            <a:r>
              <a:rPr lang="en-US">
                <a:solidFill>
                  <a:srgbClr val="FF00FF"/>
                </a:solidFill>
              </a:rPr>
              <a:t>steady</a:t>
            </a:r>
            <a:endParaRPr lang="en-US"/>
          </a:p>
          <a:p>
            <a:pPr>
              <a:spcBef>
                <a:spcPct val="50000"/>
              </a:spcBef>
            </a:pPr>
            <a:r>
              <a:rPr lang="en-US"/>
              <a:t>indignative</a:t>
            </a:r>
            <a:r>
              <a:rPr lang="en-US">
                <a:solidFill>
                  <a:srgbClr val="FF00FF"/>
                </a:solidFill>
              </a:rPr>
              <a:t> come</a:t>
            </a:r>
          </a:p>
        </p:txBody>
      </p:sp>
      <p:sp>
        <p:nvSpPr>
          <p:cNvPr id="44050" name="Rectangle 18"/>
          <p:cNvSpPr>
            <a:spLocks noChangeArrowheads="1"/>
          </p:cNvSpPr>
          <p:nvPr/>
        </p:nvSpPr>
        <p:spPr bwMode="auto">
          <a:xfrm>
            <a:off x="-77788" y="2214563"/>
            <a:ext cx="184151" cy="519112"/>
          </a:xfrm>
          <a:prstGeom prst="rect">
            <a:avLst/>
          </a:prstGeom>
          <a:noFill/>
          <a:ln w="9525">
            <a:noFill/>
            <a:miter lim="800000"/>
            <a:headEnd/>
            <a:tailEnd/>
          </a:ln>
        </p:spPr>
        <p:txBody>
          <a:bodyPr wrap="none">
            <a:prstTxWarp prst="textNoShape">
              <a:avLst/>
            </a:prstTxWarp>
            <a:spAutoFit/>
          </a:bodyPr>
          <a:lstStyle/>
          <a:p>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5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258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258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258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258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258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259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259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258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258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258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258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259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25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p:bldP spid="152580" grpId="0"/>
      <p:bldP spid="152581" grpId="0"/>
      <p:bldP spid="152582" grpId="0"/>
      <p:bldP spid="152583" grpId="0"/>
      <p:bldP spid="152584" grpId="0"/>
      <p:bldP spid="152585" grpId="0" animBg="1"/>
      <p:bldP spid="152586" grpId="0" animBg="1"/>
      <p:bldP spid="152588" grpId="0"/>
      <p:bldP spid="152589" grpId="0"/>
      <p:bldP spid="152590" grpId="0"/>
      <p:bldP spid="152591" grpId="0"/>
      <p:bldP spid="152592" grpId="0"/>
      <p:bldP spid="152593" grpId="0"/>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454025" y="228600"/>
            <a:ext cx="8077200" cy="685800"/>
          </a:xfrm>
        </p:spPr>
        <p:txBody>
          <a:bodyPr>
            <a:normAutofit fontScale="90000"/>
          </a:bodyPr>
          <a:lstStyle/>
          <a:p>
            <a:pPr eaLnBrk="1" hangingPunct="1"/>
            <a:r>
              <a:rPr lang="en-US" sz="2400">
                <a:latin typeface="Palatino" pitchFamily="-111" charset="0"/>
                <a:ea typeface="Palatino" pitchFamily="-111" charset="0"/>
                <a:cs typeface="Palatino" pitchFamily="-111" charset="0"/>
              </a:rPr>
              <a:t>Absence of /s/  in the spontaneous speech of elementary school children in Philadelphia by race.  N=287.</a:t>
            </a:r>
          </a:p>
        </p:txBody>
      </p:sp>
      <p:sp>
        <p:nvSpPr>
          <p:cNvPr id="50180" name="Text Box 8"/>
          <p:cNvSpPr txBox="1">
            <a:spLocks noChangeArrowheads="1"/>
          </p:cNvSpPr>
          <p:nvPr/>
        </p:nvSpPr>
        <p:spPr bwMode="auto">
          <a:xfrm>
            <a:off x="1143000" y="6400800"/>
            <a:ext cx="54102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t>  </a:t>
            </a:r>
          </a:p>
        </p:txBody>
      </p:sp>
      <p:sp>
        <p:nvSpPr>
          <p:cNvPr id="50181" name="Text Box 9"/>
          <p:cNvSpPr txBox="1">
            <a:spLocks noChangeArrowheads="1"/>
          </p:cNvSpPr>
          <p:nvPr/>
        </p:nvSpPr>
        <p:spPr bwMode="auto">
          <a:xfrm>
            <a:off x="1219200" y="6172200"/>
            <a:ext cx="57150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i="1"/>
              <a:t>    John house          He come               He tired</a:t>
            </a:r>
          </a:p>
        </p:txBody>
      </p:sp>
      <p:graphicFrame>
        <p:nvGraphicFramePr>
          <p:cNvPr id="50178" name="Object 2"/>
          <p:cNvGraphicFramePr>
            <a:graphicFrameLocks noChangeAspect="1"/>
          </p:cNvGraphicFramePr>
          <p:nvPr/>
        </p:nvGraphicFramePr>
        <p:xfrm>
          <a:off x="457200" y="1219200"/>
          <a:ext cx="8077200" cy="4852988"/>
        </p:xfrm>
        <a:graphic>
          <a:graphicData uri="http://schemas.openxmlformats.org/presentationml/2006/ole">
            <p:oleObj spid="_x0000_s31746" name="Worksheet" r:id="rId4" imgW="5498592" imgH="2919984" progId="Excel.Sheet.8">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xfrm>
            <a:off x="304800" y="0"/>
            <a:ext cx="8458200" cy="838200"/>
          </a:xfrm>
        </p:spPr>
        <p:txBody>
          <a:bodyPr/>
          <a:lstStyle/>
          <a:p>
            <a:pPr eaLnBrk="1" hangingPunct="1"/>
            <a:r>
              <a:rPr lang="en-US" sz="2400">
                <a:latin typeface="Palatino" pitchFamily="-111" charset="0"/>
                <a:ea typeface="Palatino" pitchFamily="-111" charset="0"/>
                <a:cs typeface="Palatino" pitchFamily="-111" charset="0"/>
              </a:rPr>
              <a:t>Absence of three {s} inflections for North Philadelphia adults</a:t>
            </a:r>
          </a:p>
        </p:txBody>
      </p:sp>
      <p:graphicFrame>
        <p:nvGraphicFramePr>
          <p:cNvPr id="52226" name="Object 2"/>
          <p:cNvGraphicFramePr>
            <a:graphicFrameLocks noChangeAspect="1"/>
          </p:cNvGraphicFramePr>
          <p:nvPr/>
        </p:nvGraphicFramePr>
        <p:xfrm>
          <a:off x="-2362200" y="457200"/>
          <a:ext cx="12390438" cy="6143625"/>
        </p:xfrm>
        <a:graphic>
          <a:graphicData uri="http://schemas.openxmlformats.org/presentationml/2006/ole">
            <p:oleObj spid="_x0000_s33794" name="Worksheet" r:id="rId4" imgW="8982456" imgH="4456176" progId="Excel.Sheet.8">
              <p:embed/>
            </p:oleObj>
          </a:graphicData>
        </a:graphic>
      </p:graphicFrame>
      <p:sp>
        <p:nvSpPr>
          <p:cNvPr id="52228" name="Text Box 4"/>
          <p:cNvSpPr txBox="1">
            <a:spLocks noChangeArrowheads="1"/>
          </p:cNvSpPr>
          <p:nvPr/>
        </p:nvSpPr>
        <p:spPr bwMode="auto">
          <a:xfrm>
            <a:off x="5029200" y="6172200"/>
            <a:ext cx="38100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a:latin typeface="Times" pitchFamily="-111" charset="0"/>
              </a:rPr>
              <a:t>--from S. Ash &amp; J. Myhill 1986</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4274" name="Object 2"/>
          <p:cNvGraphicFramePr>
            <a:graphicFrameLocks noChangeAspect="1"/>
          </p:cNvGraphicFramePr>
          <p:nvPr/>
        </p:nvGraphicFramePr>
        <p:xfrm>
          <a:off x="0" y="685800"/>
          <a:ext cx="9144000" cy="5727700"/>
        </p:xfrm>
        <a:graphic>
          <a:graphicData uri="http://schemas.openxmlformats.org/presentationml/2006/ole">
            <p:oleObj spid="_x0000_s35842" name="Worksheet" r:id="rId4" imgW="8394700" imgH="5257800" progId="Excel.Sheet.8">
              <p:embed/>
            </p:oleObj>
          </a:graphicData>
        </a:graphic>
      </p:graphicFrame>
      <p:sp>
        <p:nvSpPr>
          <p:cNvPr id="54275" name="Text Box 4"/>
          <p:cNvSpPr txBox="1">
            <a:spLocks noChangeArrowheads="1"/>
          </p:cNvSpPr>
          <p:nvPr/>
        </p:nvSpPr>
        <p:spPr bwMode="auto">
          <a:xfrm>
            <a:off x="762000" y="5638800"/>
            <a:ext cx="6629400" cy="336550"/>
          </a:xfrm>
          <a:prstGeom prst="rect">
            <a:avLst/>
          </a:prstGeom>
          <a:solidFill>
            <a:srgbClr val="CDCDCD"/>
          </a:solidFill>
          <a:ln w="9525">
            <a:noFill/>
            <a:miter lim="800000"/>
            <a:headEnd/>
            <a:tailEnd/>
          </a:ln>
        </p:spPr>
        <p:txBody>
          <a:bodyPr>
            <a:prstTxWarp prst="textNoShape">
              <a:avLst/>
            </a:prstTxWarp>
            <a:spAutoFit/>
          </a:bodyPr>
          <a:lstStyle/>
          <a:p>
            <a:pPr>
              <a:spcBef>
                <a:spcPct val="50000"/>
              </a:spcBef>
            </a:pPr>
            <a:r>
              <a:rPr lang="en-US" sz="1600" i="1">
                <a:latin typeface="Palatino" pitchFamily="-111" charset="0"/>
                <a:ea typeface="Palatino" pitchFamily="-111" charset="0"/>
                <a:cs typeface="Palatino" pitchFamily="-111" charset="0"/>
              </a:rPr>
              <a:t>He a doctor              He here, He tired          He talkin’ a lot         He gonna go</a:t>
            </a:r>
          </a:p>
        </p:txBody>
      </p:sp>
      <p:sp>
        <p:nvSpPr>
          <p:cNvPr id="54276" name="Rectangle 2"/>
          <p:cNvSpPr txBox="1">
            <a:spLocks noChangeArrowheads="1"/>
          </p:cNvSpPr>
          <p:nvPr/>
        </p:nvSpPr>
        <p:spPr bwMode="auto">
          <a:xfrm>
            <a:off x="685800" y="0"/>
            <a:ext cx="7772400" cy="914400"/>
          </a:xfrm>
          <a:prstGeom prst="rect">
            <a:avLst/>
          </a:prstGeom>
          <a:solidFill>
            <a:schemeClr val="bg1"/>
          </a:solidFill>
          <a:ln w="9525">
            <a:noFill/>
            <a:miter lim="800000"/>
            <a:headEnd/>
            <a:tailEnd/>
          </a:ln>
        </p:spPr>
        <p:txBody>
          <a:bodyPr anchor="ctr">
            <a:prstTxWarp prst="textNoShape">
              <a:avLst/>
            </a:prstTxWarp>
          </a:bodyPr>
          <a:lstStyle/>
          <a:p>
            <a:pPr algn="ctr" eaLnBrk="1" hangingPunct="1"/>
            <a:r>
              <a:rPr lang="en-US">
                <a:solidFill>
                  <a:schemeClr val="tx2"/>
                </a:solidFill>
                <a:latin typeface="Palatino" pitchFamily="-111" charset="0"/>
                <a:ea typeface="Palatino" pitchFamily="-111" charset="0"/>
                <a:cs typeface="Palatino" pitchFamily="-111" charset="0"/>
              </a:rPr>
              <a:t>Percent deletion of the copula and auxiliary </a:t>
            </a:r>
            <a:r>
              <a:rPr lang="en-US" b="1" i="1">
                <a:solidFill>
                  <a:schemeClr val="tx2"/>
                </a:solidFill>
                <a:latin typeface="Palatino" pitchFamily="-111" charset="0"/>
                <a:ea typeface="Palatino" pitchFamily="-111" charset="0"/>
                <a:cs typeface="Palatino" pitchFamily="-111" charset="0"/>
              </a:rPr>
              <a:t>is </a:t>
            </a:r>
            <a:r>
              <a:rPr lang="en-US">
                <a:solidFill>
                  <a:schemeClr val="tx2"/>
                </a:solidFill>
                <a:latin typeface="Palatino" pitchFamily="-111" charset="0"/>
                <a:ea typeface="Palatino" pitchFamily="-111" charset="0"/>
                <a:cs typeface="Palatino" pitchFamily="-111" charset="0"/>
              </a:rPr>
              <a:t>in four grammatical environments for eight studies of AAVE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1" name="Text Box 2"/>
          <p:cNvSpPr txBox="1">
            <a:spLocks noChangeArrowheads="1"/>
          </p:cNvSpPr>
          <p:nvPr/>
        </p:nvSpPr>
        <p:spPr bwMode="auto">
          <a:xfrm>
            <a:off x="1143000" y="182563"/>
            <a:ext cx="6934200" cy="457200"/>
          </a:xfrm>
          <a:prstGeom prst="rect">
            <a:avLst/>
          </a:prstGeom>
          <a:noFill/>
          <a:ln w="9525">
            <a:noFill/>
            <a:miter lim="800000"/>
            <a:headEnd/>
            <a:tailEnd/>
          </a:ln>
        </p:spPr>
        <p:txBody>
          <a:bodyPr anchor="ctr">
            <a:prstTxWarp prst="textNoShape">
              <a:avLst/>
            </a:prstTxWarp>
            <a:spAutoFit/>
          </a:bodyPr>
          <a:lstStyle/>
          <a:p>
            <a:pPr algn="ctr">
              <a:spcBef>
                <a:spcPct val="50000"/>
              </a:spcBef>
            </a:pPr>
            <a:endParaRPr lang="en-US" sz="2400">
              <a:latin typeface="Times" pitchFamily="-111" charset="0"/>
            </a:endParaRPr>
          </a:p>
        </p:txBody>
      </p:sp>
      <p:sp>
        <p:nvSpPr>
          <p:cNvPr id="68612" name="Text Box 3"/>
          <p:cNvSpPr txBox="1">
            <a:spLocks noChangeArrowheads="1"/>
          </p:cNvSpPr>
          <p:nvPr/>
        </p:nvSpPr>
        <p:spPr bwMode="auto">
          <a:xfrm>
            <a:off x="3657600" y="6248400"/>
            <a:ext cx="18288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b="1">
                <a:latin typeface="Georgia" pitchFamily="-111" charset="0"/>
              </a:rPr>
              <a:t>Date of birth</a:t>
            </a:r>
            <a:endParaRPr lang="en-US" sz="2400" b="1">
              <a:latin typeface="Times" pitchFamily="-111" charset="0"/>
            </a:endParaRPr>
          </a:p>
        </p:txBody>
      </p:sp>
      <p:sp>
        <p:nvSpPr>
          <p:cNvPr id="68613" name="Text Box 4"/>
          <p:cNvSpPr txBox="1">
            <a:spLocks noChangeArrowheads="1"/>
          </p:cNvSpPr>
          <p:nvPr/>
        </p:nvSpPr>
        <p:spPr bwMode="auto">
          <a:xfrm>
            <a:off x="5791200" y="6516688"/>
            <a:ext cx="28194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a:latin typeface="Times" pitchFamily="-111" charset="0"/>
              </a:rPr>
              <a:t>Source:  Cukor-Avila 1995</a:t>
            </a:r>
            <a:endParaRPr lang="en-US" sz="2800">
              <a:latin typeface="Times" pitchFamily="-111" charset="0"/>
            </a:endParaRPr>
          </a:p>
        </p:txBody>
      </p:sp>
      <p:graphicFrame>
        <p:nvGraphicFramePr>
          <p:cNvPr id="68610" name="Object 2"/>
          <p:cNvGraphicFramePr>
            <a:graphicFrameLocks noChangeAspect="1"/>
          </p:cNvGraphicFramePr>
          <p:nvPr/>
        </p:nvGraphicFramePr>
        <p:xfrm>
          <a:off x="0" y="990600"/>
          <a:ext cx="8763000" cy="5194300"/>
        </p:xfrm>
        <a:graphic>
          <a:graphicData uri="http://schemas.openxmlformats.org/presentationml/2006/ole">
            <p:oleObj spid="_x0000_s37890" name="Worksheet" r:id="rId4" imgW="7048500" imgH="4178300" progId="Excel.Sheet.8">
              <p:embed/>
            </p:oleObj>
          </a:graphicData>
        </a:graphic>
      </p:graphicFrame>
      <p:sp>
        <p:nvSpPr>
          <p:cNvPr id="68614" name="Rectangle 6"/>
          <p:cNvSpPr>
            <a:spLocks noGrp="1" noChangeArrowheads="1"/>
          </p:cNvSpPr>
          <p:nvPr>
            <p:ph type="title"/>
          </p:nvPr>
        </p:nvSpPr>
        <p:spPr>
          <a:xfrm>
            <a:off x="685800" y="44450"/>
            <a:ext cx="7772400" cy="838200"/>
          </a:xfrm>
        </p:spPr>
        <p:txBody>
          <a:bodyPr/>
          <a:lstStyle/>
          <a:p>
            <a:pPr eaLnBrk="1" hangingPunct="1"/>
            <a:r>
              <a:rPr lang="en-US" sz="2400">
                <a:solidFill>
                  <a:schemeClr val="tx1"/>
                </a:solidFill>
                <a:latin typeface="Palatino" pitchFamily="-111" charset="0"/>
                <a:ea typeface="Palatino" pitchFamily="-111" charset="0"/>
                <a:cs typeface="Palatino" pitchFamily="-111" charset="0"/>
              </a:rPr>
              <a:t>Increase in had + past as a simple past over time:                       innovative had as a percent of past forms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848600" cy="639762"/>
          </a:xfrm>
        </p:spPr>
        <p:txBody>
          <a:bodyPr>
            <a:noAutofit/>
          </a:bodyPr>
          <a:lstStyle/>
          <a:p>
            <a:r>
              <a:rPr lang="en-US" sz="2400" dirty="0" smtClean="0"/>
              <a:t>Observations on the use of the past perfect in the 1960s in South Harlem</a:t>
            </a:r>
            <a:endParaRPr lang="en-US" sz="2400" dirty="0"/>
          </a:p>
        </p:txBody>
      </p:sp>
      <p:sp>
        <p:nvSpPr>
          <p:cNvPr id="3" name="TextBox 2"/>
          <p:cNvSpPr txBox="1"/>
          <p:nvPr/>
        </p:nvSpPr>
        <p:spPr>
          <a:xfrm>
            <a:off x="685800" y="1417638"/>
            <a:ext cx="7162800" cy="4401205"/>
          </a:xfrm>
          <a:prstGeom prst="rect">
            <a:avLst/>
          </a:prstGeom>
          <a:noFill/>
        </p:spPr>
        <p:txBody>
          <a:bodyPr wrap="square" rtlCol="0">
            <a:spAutoFit/>
          </a:bodyPr>
          <a:lstStyle/>
          <a:p>
            <a:r>
              <a:rPr lang="en-US" sz="2000" dirty="0" smtClean="0">
                <a:latin typeface="Times"/>
                <a:cs typeface="Times"/>
              </a:rPr>
              <a:t>At times, when a Standard English speaker would unhesitatingly use </a:t>
            </a:r>
            <a:r>
              <a:rPr lang="en-US" sz="2000" i="1" dirty="0" smtClean="0">
                <a:latin typeface="Times"/>
                <a:cs typeface="Times"/>
              </a:rPr>
              <a:t>have</a:t>
            </a:r>
            <a:r>
              <a:rPr lang="en-US" sz="2000" dirty="0" smtClean="0">
                <a:latin typeface="Times"/>
                <a:cs typeface="Times"/>
              </a:rPr>
              <a:t>, we find other members of the verbal paradigm appearing, and not always the same ones</a:t>
            </a:r>
          </a:p>
          <a:p>
            <a:endParaRPr lang="en-US" sz="2000" dirty="0" smtClean="0">
              <a:latin typeface="Times"/>
              <a:cs typeface="Times"/>
            </a:endParaRPr>
          </a:p>
          <a:p>
            <a:pPr marL="800100" lvl="1" indent="-342900">
              <a:buAutoNum type="arabicParenBoth" startAt="212"/>
            </a:pPr>
            <a:r>
              <a:rPr lang="en-US" sz="2000" dirty="0" smtClean="0">
                <a:latin typeface="Times"/>
                <a:cs typeface="Times"/>
              </a:rPr>
              <a:t> I </a:t>
            </a:r>
            <a:r>
              <a:rPr lang="en-US" sz="2000" dirty="0" smtClean="0">
                <a:latin typeface="Times"/>
                <a:cs typeface="Times"/>
              </a:rPr>
              <a:t>was been in Detroit.  [10, T-Birds, #498]</a:t>
            </a:r>
          </a:p>
          <a:p>
            <a:pPr marL="342900" indent="-342900">
              <a:buAutoNum type="arabicParenBoth" startAt="212"/>
            </a:pPr>
            <a:endParaRPr lang="en-US" sz="2000" dirty="0" smtClean="0">
              <a:latin typeface="Times"/>
              <a:cs typeface="Times"/>
            </a:endParaRPr>
          </a:p>
          <a:p>
            <a:pPr marL="342900" indent="-342900"/>
            <a:r>
              <a:rPr lang="en-US" sz="2000" dirty="0" smtClean="0">
                <a:latin typeface="Times"/>
                <a:cs typeface="Times"/>
              </a:rPr>
              <a:t>As far as the past perfect is concerned, </a:t>
            </a:r>
            <a:r>
              <a:rPr lang="en-US" sz="2000" dirty="0" smtClean="0">
                <a:latin typeface="Times"/>
                <a:cs typeface="Times"/>
              </a:rPr>
              <a:t>there </a:t>
            </a:r>
            <a:r>
              <a:rPr lang="en-US" sz="2000" dirty="0" smtClean="0">
                <a:latin typeface="Times"/>
                <a:cs typeface="Times"/>
              </a:rPr>
              <a:t>is no such variation. Pre-adolescent and pre-pre-adolescent speakers use the past perfect readily, with appropriate semantic force.</a:t>
            </a:r>
          </a:p>
          <a:p>
            <a:pPr marL="342900" indent="-342900"/>
            <a:endParaRPr lang="en-US" sz="2000" dirty="0" smtClean="0">
              <a:latin typeface="Times"/>
              <a:cs typeface="Times"/>
            </a:endParaRPr>
          </a:p>
          <a:p>
            <a:pPr marL="342900" indent="-342900"/>
            <a:r>
              <a:rPr lang="en-US" sz="2000" dirty="0" smtClean="0">
                <a:latin typeface="Times"/>
                <a:cs typeface="Times"/>
              </a:rPr>
              <a:t>(213) How did the fight start?]</a:t>
            </a:r>
          </a:p>
          <a:p>
            <a:pPr marL="342900" indent="-342900"/>
            <a:r>
              <a:rPr lang="en-US" sz="2000" dirty="0" smtClean="0">
                <a:latin typeface="Times"/>
                <a:cs typeface="Times"/>
              </a:rPr>
              <a:t>	   I had came over. . . 		[8, T-Birds, #983]</a:t>
            </a:r>
          </a:p>
          <a:p>
            <a:pPr marL="342900" indent="-342900"/>
            <a:endParaRPr lang="en-US" sz="2000" dirty="0" smtClean="0">
              <a:latin typeface="Times"/>
              <a:cs typeface="Times"/>
            </a:endParaRPr>
          </a:p>
          <a:p>
            <a:pPr marL="342900" indent="-342900"/>
            <a:r>
              <a:rPr lang="en-US" sz="2000" dirty="0" smtClean="0">
                <a:latin typeface="Times"/>
                <a:cs typeface="Times"/>
              </a:rPr>
              <a:t>						--Labov, Cohen and Robins 1968, </a:t>
            </a:r>
            <a:r>
              <a:rPr lang="en-US" sz="2000" dirty="0" err="1" smtClean="0">
                <a:latin typeface="Times"/>
                <a:cs typeface="Times"/>
              </a:rPr>
              <a:t>Vol</a:t>
            </a:r>
            <a:r>
              <a:rPr lang="en-US" sz="2000" dirty="0" smtClean="0">
                <a:latin typeface="Times"/>
                <a:cs typeface="Times"/>
              </a:rPr>
              <a:t> 1: 254.</a:t>
            </a:r>
            <a:endParaRPr lang="en-US" sz="2000" dirty="0">
              <a:latin typeface="Times"/>
              <a:cs typeface="Time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762000" y="152400"/>
            <a:ext cx="7772400" cy="685800"/>
          </a:xfrm>
        </p:spPr>
        <p:txBody>
          <a:bodyPr>
            <a:normAutofit fontScale="90000"/>
          </a:bodyPr>
          <a:lstStyle/>
          <a:p>
            <a:pPr eaLnBrk="1" hangingPunct="1"/>
            <a:r>
              <a:rPr lang="en-US" sz="2800" dirty="0" err="1">
                <a:latin typeface="Palatino" pitchFamily="-65" charset="0"/>
                <a:ea typeface="Palatino" pitchFamily="-65" charset="0"/>
                <a:cs typeface="Palatino" pitchFamily="-65" charset="0"/>
              </a:rPr>
              <a:t>Tyreke</a:t>
            </a:r>
            <a:r>
              <a:rPr lang="en-US" sz="2800" dirty="0">
                <a:latin typeface="Palatino" pitchFamily="-65" charset="0"/>
                <a:ea typeface="Palatino" pitchFamily="-65" charset="0"/>
                <a:cs typeface="Palatino" pitchFamily="-65" charset="0"/>
              </a:rPr>
              <a:t>, age 7: asleep in his brother’s </a:t>
            </a:r>
            <a:r>
              <a:rPr lang="en-US" sz="2800" dirty="0" smtClean="0">
                <a:latin typeface="Palatino" pitchFamily="-65" charset="0"/>
                <a:ea typeface="Palatino" pitchFamily="-65" charset="0"/>
                <a:cs typeface="Palatino" pitchFamily="-65" charset="0"/>
              </a:rPr>
              <a:t>bed (Philadelphia, 2001)</a:t>
            </a:r>
            <a:endParaRPr lang="en-US" sz="2800" dirty="0">
              <a:latin typeface="Palatino" pitchFamily="-65" charset="0"/>
              <a:ea typeface="Palatino" pitchFamily="-65" charset="0"/>
              <a:cs typeface="Palatino" pitchFamily="-65" charset="0"/>
            </a:endParaRPr>
          </a:p>
        </p:txBody>
      </p:sp>
      <p:sp>
        <p:nvSpPr>
          <p:cNvPr id="62467" name="Text Box 3"/>
          <p:cNvSpPr txBox="1">
            <a:spLocks noChangeArrowheads="1"/>
          </p:cNvSpPr>
          <p:nvPr/>
        </p:nvSpPr>
        <p:spPr bwMode="auto">
          <a:xfrm>
            <a:off x="457200" y="1752600"/>
            <a:ext cx="7696200" cy="2782888"/>
          </a:xfrm>
          <a:prstGeom prst="rect">
            <a:avLst/>
          </a:prstGeom>
          <a:noFill/>
          <a:ln w="9525">
            <a:noFill/>
            <a:miter lim="800000"/>
            <a:headEnd/>
            <a:tailEnd/>
          </a:ln>
        </p:spPr>
        <p:txBody>
          <a:bodyPr>
            <a:prstTxWarp prst="textNoShape">
              <a:avLst/>
            </a:prstTxWarp>
            <a:spAutoFit/>
          </a:bodyPr>
          <a:lstStyle/>
          <a:p>
            <a:pPr>
              <a:lnSpc>
                <a:spcPct val="130000"/>
              </a:lnSpc>
            </a:pPr>
            <a:r>
              <a:rPr lang="en-US" sz="2400">
                <a:latin typeface="Times New Roman" pitchFamily="-65" charset="0"/>
                <a:ea typeface="ＭＳ 明朝" pitchFamily="-65" charset="-128"/>
                <a:cs typeface="ＭＳ 明朝" pitchFamily="-65" charset="-128"/>
              </a:rPr>
              <a:t>I was sleep in my brother's bed, and when they's all downstairs, my whole family's downstairs with the cake ‘cuz, it's my birthday, then I HAD woke up, it was this monster, then I HAD got the Super Nintendo, hit him with the head, but that didn't work, then I ran downstairs, then I woke up.</a:t>
            </a:r>
          </a:p>
          <a:p>
            <a:pPr>
              <a:lnSpc>
                <a:spcPct val="130000"/>
              </a:lnSpc>
            </a:pPr>
            <a:endParaRPr lang="en-US" sz="1600">
              <a:solidFill>
                <a:srgbClr val="000000"/>
              </a:solidFill>
              <a:latin typeface="Geneva" pitchFamily="-65"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304800"/>
            <a:ext cx="7772400" cy="685800"/>
          </a:xfrm>
        </p:spPr>
        <p:txBody>
          <a:bodyPr>
            <a:normAutofit fontScale="90000"/>
          </a:bodyPr>
          <a:lstStyle/>
          <a:p>
            <a:pPr eaLnBrk="1" hangingPunct="1"/>
            <a:r>
              <a:rPr lang="en-US" sz="2800" dirty="0" err="1">
                <a:latin typeface="Times" pitchFamily="-65" charset="0"/>
              </a:rPr>
              <a:t>Sharya</a:t>
            </a:r>
            <a:r>
              <a:rPr lang="en-US" sz="2800" dirty="0">
                <a:latin typeface="Times" pitchFamily="-65" charset="0"/>
              </a:rPr>
              <a:t>, 8: the fight with a girl bigger than </a:t>
            </a:r>
            <a:r>
              <a:rPr lang="en-US" sz="2800" dirty="0" smtClean="0">
                <a:latin typeface="Times" pitchFamily="-65" charset="0"/>
              </a:rPr>
              <a:t>her (Philadelphia, 2001)</a:t>
            </a:r>
            <a:endParaRPr lang="en-US" sz="2800" dirty="0">
              <a:latin typeface="Times" pitchFamily="-65" charset="0"/>
            </a:endParaRPr>
          </a:p>
        </p:txBody>
      </p:sp>
      <p:sp>
        <p:nvSpPr>
          <p:cNvPr id="64515" name="Text Box 3"/>
          <p:cNvSpPr txBox="1">
            <a:spLocks noChangeArrowheads="1"/>
          </p:cNvSpPr>
          <p:nvPr/>
        </p:nvSpPr>
        <p:spPr bwMode="auto">
          <a:xfrm>
            <a:off x="381000" y="1295400"/>
            <a:ext cx="8077200" cy="4656138"/>
          </a:xfrm>
          <a:prstGeom prst="rect">
            <a:avLst/>
          </a:prstGeom>
          <a:noFill/>
          <a:ln w="9525">
            <a:noFill/>
            <a:miter lim="800000"/>
            <a:headEnd/>
            <a:tailEnd/>
          </a:ln>
        </p:spPr>
        <p:txBody>
          <a:bodyPr>
            <a:prstTxWarp prst="textNoShape">
              <a:avLst/>
            </a:prstTxWarp>
            <a:spAutoFit/>
          </a:bodyPr>
          <a:lstStyle/>
          <a:p>
            <a:r>
              <a:rPr lang="en-US" sz="2400">
                <a:latin typeface="Times New Roman" pitchFamily="-65" charset="0"/>
              </a:rPr>
              <a:t>Well, I was like, at my grandma's house, and I went back home, cuz my mom, me and Sabrina was here, and then I went back home. And I said, "Sabrina, you got a rope that we can play with Sinquetta an’ em</a:t>
            </a:r>
            <a:r>
              <a:rPr lang="en-US" sz="2400">
                <a:latin typeface="Lucida Grande" pitchFamily="-65" charset="0"/>
              </a:rPr>
              <a:t>”</a:t>
            </a:r>
            <a:r>
              <a:rPr lang="en-US" sz="2400">
                <a:latin typeface="Times New Roman" pitchFamily="-65" charset="0"/>
              </a:rPr>
              <a:t> and she HAD said "Yeah</a:t>
            </a:r>
            <a:r>
              <a:rPr lang="en-US" sz="2400">
                <a:latin typeface="Lucida Grande" pitchFamily="-65" charset="0"/>
              </a:rPr>
              <a:t>”</a:t>
            </a:r>
            <a:r>
              <a:rPr lang="en-US" sz="2400">
                <a:latin typeface="Times New Roman" pitchFamily="-65" charset="0"/>
              </a:rPr>
              <a:t> so then Sinquetta and them had to go back in the house, la, la, la, blah, blah, blah, then some other big girl. We was playin' rope right, then she gon jump in and she say "You might jump better, and not be 'flicted." I said "It's not going to be ‘flicted, cuz I know how to turn." And then she only got up to ten. She was mad at me, and she HAD hit me,</a:t>
            </a:r>
            <a:r>
              <a:rPr lang="en-US" sz="2400">
                <a:latin typeface="Times New Roman" pitchFamily="-65" charset="0"/>
                <a:ea typeface="ＭＳ 明朝" pitchFamily="-65" charset="-128"/>
                <a:cs typeface="ＭＳ 明朝" pitchFamily="-65" charset="-128"/>
              </a:rPr>
              <a:t> so I hit her right back. Sabrina jumped in it. And start hittin' her. </a:t>
            </a:r>
            <a:endParaRPr lang="en-US" sz="2400">
              <a:latin typeface="Times New Roman" pitchFamily="-65" charset="0"/>
            </a:endParaRPr>
          </a:p>
          <a:p>
            <a:pPr>
              <a:spcBef>
                <a:spcPct val="50000"/>
              </a:spcBef>
            </a:pPr>
            <a:endParaRPr lang="en-US" sz="2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1143000"/>
          </a:xfrm>
        </p:spPr>
        <p:txBody>
          <a:bodyPr>
            <a:normAutofit/>
          </a:bodyPr>
          <a:lstStyle/>
          <a:p>
            <a:r>
              <a:rPr lang="en-US" sz="3200" dirty="0" smtClean="0">
                <a:latin typeface="Palatino"/>
                <a:cs typeface="Palatino"/>
              </a:rPr>
              <a:t>The size of the speech community</a:t>
            </a:r>
            <a:endParaRPr lang="en-US" sz="3200" dirty="0">
              <a:latin typeface="Palatino"/>
              <a:cs typeface="Palatino"/>
            </a:endParaRPr>
          </a:p>
        </p:txBody>
      </p:sp>
      <p:sp>
        <p:nvSpPr>
          <p:cNvPr id="4" name="TextBox 3"/>
          <p:cNvSpPr txBox="1"/>
          <p:nvPr/>
        </p:nvSpPr>
        <p:spPr>
          <a:xfrm>
            <a:off x="1676400" y="1600200"/>
            <a:ext cx="5257800" cy="3831818"/>
          </a:xfrm>
          <a:prstGeom prst="rect">
            <a:avLst/>
          </a:prstGeom>
          <a:noFill/>
        </p:spPr>
        <p:txBody>
          <a:bodyPr wrap="square" rtlCol="0">
            <a:spAutoFit/>
          </a:bodyPr>
          <a:lstStyle/>
          <a:p>
            <a:pPr>
              <a:spcAft>
                <a:spcPts val="1800"/>
              </a:spcAft>
            </a:pPr>
            <a:r>
              <a:rPr lang="en-US" sz="2800" dirty="0" smtClean="0">
                <a:latin typeface="Palatino"/>
                <a:cs typeface="Palatino"/>
              </a:rPr>
              <a:t>The neighborhood</a:t>
            </a:r>
          </a:p>
          <a:p>
            <a:pPr>
              <a:spcAft>
                <a:spcPts val="1800"/>
              </a:spcAft>
            </a:pPr>
            <a:r>
              <a:rPr lang="en-US" sz="2800" dirty="0" smtClean="0">
                <a:latin typeface="Palatino"/>
                <a:cs typeface="Palatino"/>
              </a:rPr>
              <a:t>The metropolis</a:t>
            </a:r>
          </a:p>
          <a:p>
            <a:pPr>
              <a:spcAft>
                <a:spcPts val="1800"/>
              </a:spcAft>
            </a:pPr>
            <a:r>
              <a:rPr lang="en-US" sz="2800" dirty="0" smtClean="0">
                <a:latin typeface="Palatino"/>
                <a:cs typeface="Palatino"/>
              </a:rPr>
              <a:t>The dialect region</a:t>
            </a:r>
          </a:p>
          <a:p>
            <a:pPr>
              <a:spcAft>
                <a:spcPts val="1800"/>
              </a:spcAft>
            </a:pPr>
            <a:r>
              <a:rPr lang="en-US" sz="2800" dirty="0" smtClean="0">
                <a:latin typeface="Palatino"/>
                <a:cs typeface="Palatino"/>
              </a:rPr>
              <a:t>The nation state</a:t>
            </a:r>
          </a:p>
          <a:p>
            <a:pPr>
              <a:spcAft>
                <a:spcPts val="1800"/>
              </a:spcAft>
            </a:pPr>
            <a:r>
              <a:rPr lang="en-US" sz="2800" dirty="0" smtClean="0">
                <a:latin typeface="Palatino"/>
                <a:cs typeface="Palatino"/>
              </a:rPr>
              <a:t>The continent</a:t>
            </a:r>
          </a:p>
          <a:p>
            <a:pPr>
              <a:spcAft>
                <a:spcPts val="1800"/>
              </a:spcAft>
            </a:pPr>
            <a:r>
              <a:rPr lang="en-US" sz="2800" dirty="0" smtClean="0">
                <a:latin typeface="Palatino"/>
                <a:cs typeface="Palatino"/>
              </a:rPr>
              <a:t>The language</a:t>
            </a:r>
          </a:p>
        </p:txBody>
      </p:sp>
      <p:cxnSp>
        <p:nvCxnSpPr>
          <p:cNvPr id="6" name="Straight Arrow Connector 5"/>
          <p:cNvCxnSpPr/>
          <p:nvPr/>
        </p:nvCxnSpPr>
        <p:spPr>
          <a:xfrm rot="5400000">
            <a:off x="4037806" y="3582194"/>
            <a:ext cx="3352800" cy="1588"/>
          </a:xfrm>
          <a:prstGeom prst="straightConnector1">
            <a:avLst/>
          </a:prstGeom>
          <a:ln w="76200" cmpd="sng">
            <a:solidFill>
              <a:schemeClr val="accent1">
                <a:lumMod val="50000"/>
              </a:schemeClr>
            </a:solidFill>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Palatino"/>
                <a:cs typeface="Palatino"/>
              </a:rPr>
              <a:t>Enigma variations</a:t>
            </a:r>
            <a:endParaRPr lang="en-US" sz="2800" dirty="0">
              <a:latin typeface="Palatino"/>
              <a:cs typeface="Palatino"/>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p>
            <a:r>
              <a:rPr lang="en-US" sz="3200" dirty="0" smtClean="0"/>
              <a:t>Is </a:t>
            </a:r>
            <a:r>
              <a:rPr lang="en-US" sz="3200" dirty="0" smtClean="0"/>
              <a:t>uniformity</a:t>
            </a:r>
            <a:r>
              <a:rPr lang="en-US" sz="3200" dirty="0" smtClean="0"/>
              <a:t> the </a:t>
            </a:r>
            <a:r>
              <a:rPr lang="en-US" sz="3200" dirty="0" smtClean="0"/>
              <a:t>result of</a:t>
            </a:r>
            <a:endParaRPr lang="en-US" sz="3200" dirty="0"/>
          </a:p>
        </p:txBody>
      </p:sp>
      <p:sp>
        <p:nvSpPr>
          <p:cNvPr id="4" name="TextBox 3"/>
          <p:cNvSpPr txBox="1"/>
          <p:nvPr/>
        </p:nvSpPr>
        <p:spPr>
          <a:xfrm>
            <a:off x="762000" y="1676400"/>
            <a:ext cx="7162800" cy="3108544"/>
          </a:xfrm>
          <a:prstGeom prst="rect">
            <a:avLst/>
          </a:prstGeom>
          <a:noFill/>
        </p:spPr>
        <p:txBody>
          <a:bodyPr wrap="square" rtlCol="0">
            <a:spAutoFit/>
          </a:bodyPr>
          <a:lstStyle/>
          <a:p>
            <a:r>
              <a:rPr lang="en-US" sz="2800" dirty="0" smtClean="0"/>
              <a:t>Transmission					Diffusion</a:t>
            </a:r>
          </a:p>
          <a:p>
            <a:endParaRPr lang="en-US" sz="2800" dirty="0" smtClean="0"/>
          </a:p>
          <a:p>
            <a:r>
              <a:rPr lang="en-US" sz="2800" dirty="0" smtClean="0"/>
              <a:t>Child learning					Adult learning</a:t>
            </a:r>
          </a:p>
          <a:p>
            <a:endParaRPr lang="en-US" sz="2800" dirty="0" smtClean="0"/>
          </a:p>
          <a:p>
            <a:r>
              <a:rPr lang="en-US" sz="2800" dirty="0" smtClean="0"/>
              <a:t>Family tree model				Wave model</a:t>
            </a:r>
          </a:p>
          <a:p>
            <a:endParaRPr lang="en-US" sz="2800" dirty="0" smtClean="0"/>
          </a:p>
          <a:p>
            <a:endParaRPr lang="en-US" sz="2800" dirty="0"/>
          </a:p>
        </p:txBody>
      </p:sp>
      <p:cxnSp>
        <p:nvCxnSpPr>
          <p:cNvPr id="6" name="Straight Connector 5"/>
          <p:cNvCxnSpPr/>
          <p:nvPr/>
        </p:nvCxnSpPr>
        <p:spPr>
          <a:xfrm rot="5400000">
            <a:off x="1181100" y="4000500"/>
            <a:ext cx="1066800" cy="990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16200000" flipH="1">
            <a:off x="2209800" y="3962400"/>
            <a:ext cx="1066800" cy="1066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a:off x="2062728" y="4501128"/>
            <a:ext cx="675144" cy="381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4838700" y="3924301"/>
            <a:ext cx="1066800" cy="99060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H="1">
            <a:off x="5867400" y="3886201"/>
            <a:ext cx="1066800" cy="106680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5720328" y="4424929"/>
            <a:ext cx="675144" cy="38100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990600" y="5029200"/>
            <a:ext cx="2743200" cy="369332"/>
          </a:xfrm>
          <a:prstGeom prst="rect">
            <a:avLst/>
          </a:prstGeom>
          <a:noFill/>
        </p:spPr>
        <p:txBody>
          <a:bodyPr wrap="square" rtlCol="0">
            <a:spAutoFit/>
          </a:bodyPr>
          <a:lstStyle/>
          <a:p>
            <a:r>
              <a:rPr lang="en-US" dirty="0" smtClean="0"/>
              <a:t>A                  B                    C</a:t>
            </a:r>
            <a:endParaRPr lang="en-US" dirty="0"/>
          </a:p>
        </p:txBody>
      </p:sp>
      <p:sp>
        <p:nvSpPr>
          <p:cNvPr id="15" name="TextBox 14"/>
          <p:cNvSpPr txBox="1"/>
          <p:nvPr/>
        </p:nvSpPr>
        <p:spPr>
          <a:xfrm>
            <a:off x="4648200" y="5029200"/>
            <a:ext cx="2743200" cy="369332"/>
          </a:xfrm>
          <a:prstGeom prst="rect">
            <a:avLst/>
          </a:prstGeom>
          <a:noFill/>
        </p:spPr>
        <p:txBody>
          <a:bodyPr wrap="square" rtlCol="0">
            <a:spAutoFit/>
          </a:bodyPr>
          <a:lstStyle/>
          <a:p>
            <a:r>
              <a:rPr lang="en-US" dirty="0" smtClean="0"/>
              <a:t>A      ) ) )      B      (  (  (      C</a:t>
            </a:r>
            <a:endParaRPr lang="en-US" dirty="0"/>
          </a:p>
        </p:txBody>
      </p:sp>
      <p:sp>
        <p:nvSpPr>
          <p:cNvPr id="17" name="TextBox 16"/>
          <p:cNvSpPr txBox="1"/>
          <p:nvPr/>
        </p:nvSpPr>
        <p:spPr>
          <a:xfrm>
            <a:off x="6477000" y="6096000"/>
            <a:ext cx="2209800" cy="381000"/>
          </a:xfrm>
          <a:prstGeom prst="rect">
            <a:avLst/>
          </a:prstGeom>
          <a:noFill/>
        </p:spPr>
        <p:txBody>
          <a:bodyPr wrap="square" rtlCol="0">
            <a:spAutoFit/>
          </a:bodyPr>
          <a:lstStyle/>
          <a:p>
            <a:r>
              <a:rPr lang="en-US" dirty="0" smtClean="0"/>
              <a:t>Labov 2007</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uniform distribution</a:t>
            </a:r>
            <a:endParaRPr lang="en-US" dirty="0"/>
          </a:p>
        </p:txBody>
      </p:sp>
      <p:pic>
        <p:nvPicPr>
          <p:cNvPr id="3" name="Picture 2" descr="EU.base.png"/>
          <p:cNvPicPr>
            <a:picLocks noChangeAspect="1"/>
          </p:cNvPicPr>
          <p:nvPr/>
        </p:nvPicPr>
        <p:blipFill>
          <a:blip r:embed="rId2"/>
          <a:stretch>
            <a:fillRect/>
          </a:stretch>
        </p:blipFill>
        <p:spPr>
          <a:xfrm>
            <a:off x="1242268" y="838200"/>
            <a:ext cx="6758732" cy="5045883"/>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t>Uniformity through mass media</a:t>
            </a:r>
            <a:endParaRPr lang="en-US" sz="3200" dirty="0"/>
          </a:p>
        </p:txBody>
      </p:sp>
      <p:pic>
        <p:nvPicPr>
          <p:cNvPr id="3" name="Picture 2" descr="EU.media.png"/>
          <p:cNvPicPr>
            <a:picLocks noChangeAspect="1"/>
          </p:cNvPicPr>
          <p:nvPr/>
        </p:nvPicPr>
        <p:blipFill>
          <a:blip r:embed="rId2"/>
          <a:stretch>
            <a:fillRect/>
          </a:stretch>
        </p:blipFill>
        <p:spPr>
          <a:xfrm>
            <a:off x="1295400" y="953226"/>
            <a:ext cx="7010400" cy="5297006"/>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a:xfrm>
            <a:off x="609600" y="228600"/>
            <a:ext cx="7772400" cy="914400"/>
          </a:xfrm>
        </p:spPr>
        <p:txBody>
          <a:bodyPr>
            <a:noAutofit/>
          </a:bodyPr>
          <a:lstStyle/>
          <a:p>
            <a:pPr eaLnBrk="1" hangingPunct="1"/>
            <a:r>
              <a:rPr lang="en-US" sz="2400" dirty="0" smtClean="0">
                <a:latin typeface="Arial" pitchFamily="-65" charset="0"/>
                <a:ea typeface="Arial" pitchFamily="-65" charset="0"/>
                <a:cs typeface="Arial" pitchFamily="-65" charset="0"/>
              </a:rPr>
              <a:t>Strength of the norm: change in per cent R-</a:t>
            </a:r>
            <a:r>
              <a:rPr lang="en-US" sz="2400" dirty="0" err="1" smtClean="0">
                <a:latin typeface="Arial" pitchFamily="-65" charset="0"/>
                <a:ea typeface="Arial" pitchFamily="-65" charset="0"/>
                <a:cs typeface="Arial" pitchFamily="-65" charset="0"/>
              </a:rPr>
              <a:t>lessness</a:t>
            </a:r>
            <a:r>
              <a:rPr lang="en-US" sz="2400" dirty="0" smtClean="0">
                <a:latin typeface="Arial" pitchFamily="-65" charset="0"/>
                <a:ea typeface="Arial" pitchFamily="-65" charset="0"/>
                <a:cs typeface="Arial" pitchFamily="-65" charset="0"/>
              </a:rPr>
              <a:t> </a:t>
            </a:r>
            <a:br>
              <a:rPr lang="en-US" sz="2400" dirty="0" smtClean="0">
                <a:latin typeface="Arial" pitchFamily="-65" charset="0"/>
                <a:ea typeface="Arial" pitchFamily="-65" charset="0"/>
                <a:cs typeface="Arial" pitchFamily="-65" charset="0"/>
              </a:rPr>
            </a:br>
            <a:r>
              <a:rPr lang="en-US" sz="2400" dirty="0" smtClean="0">
                <a:latin typeface="Arial" pitchFamily="-65" charset="0"/>
                <a:ea typeface="Arial" pitchFamily="-65" charset="0"/>
                <a:cs typeface="Arial" pitchFamily="-65" charset="0"/>
              </a:rPr>
              <a:t>with “stardom” in movie role </a:t>
            </a:r>
            <a:r>
              <a:rPr lang="en-US" sz="2000" dirty="0" smtClean="0">
                <a:latin typeface="Arial" pitchFamily="-65" charset="0"/>
                <a:ea typeface="Arial" pitchFamily="-65" charset="0"/>
                <a:cs typeface="Arial" pitchFamily="-65" charset="0"/>
              </a:rPr>
              <a:t>(</a:t>
            </a:r>
            <a:r>
              <a:rPr lang="en-US" sz="2000" i="1" dirty="0" smtClean="0">
                <a:latin typeface="Arial" pitchFamily="-65" charset="0"/>
                <a:ea typeface="Arial" pitchFamily="-65" charset="0"/>
                <a:cs typeface="Arial" pitchFamily="-65" charset="0"/>
              </a:rPr>
              <a:t>A Star is Born</a:t>
            </a:r>
            <a:r>
              <a:rPr lang="en-US" sz="2000" dirty="0" smtClean="0">
                <a:latin typeface="Arial" pitchFamily="-65" charset="0"/>
                <a:ea typeface="Arial" pitchFamily="-65" charset="0"/>
                <a:cs typeface="Arial" pitchFamily="-65" charset="0"/>
              </a:rPr>
              <a:t>, 1937 – 1976)</a:t>
            </a:r>
            <a:endParaRPr lang="en-US" sz="2400" dirty="0" smtClean="0">
              <a:latin typeface="Arial" pitchFamily="-65" charset="0"/>
              <a:ea typeface="Arial" pitchFamily="-65" charset="0"/>
              <a:cs typeface="Arial" pitchFamily="-65" charset="0"/>
            </a:endParaRPr>
          </a:p>
        </p:txBody>
      </p:sp>
      <p:graphicFrame>
        <p:nvGraphicFramePr>
          <p:cNvPr id="9" name="Chart 8"/>
          <p:cNvGraphicFramePr/>
          <p:nvPr/>
        </p:nvGraphicFramePr>
        <p:xfrm>
          <a:off x="1828800" y="1447800"/>
          <a:ext cx="5638800" cy="3898900"/>
        </p:xfrm>
        <a:graphic>
          <a:graphicData uri="http://schemas.openxmlformats.org/drawingml/2006/chart">
            <c:chart xmlns:c="http://schemas.openxmlformats.org/drawingml/2006/chart" xmlns:r="http://schemas.openxmlformats.org/officeDocument/2006/relationships" r:id="rId2"/>
          </a:graphicData>
        </a:graphic>
      </p:graphicFrame>
      <p:sp>
        <p:nvSpPr>
          <p:cNvPr id="19460" name="TextBox 9"/>
          <p:cNvSpPr txBox="1">
            <a:spLocks noChangeArrowheads="1"/>
          </p:cNvSpPr>
          <p:nvPr/>
        </p:nvSpPr>
        <p:spPr bwMode="auto">
          <a:xfrm>
            <a:off x="6324600" y="1828800"/>
            <a:ext cx="1974850" cy="338138"/>
          </a:xfrm>
          <a:prstGeom prst="rect">
            <a:avLst/>
          </a:prstGeom>
          <a:noFill/>
          <a:ln w="9525">
            <a:solidFill>
              <a:schemeClr val="tx1"/>
            </a:solidFill>
            <a:miter lim="800000"/>
            <a:headEnd/>
            <a:tailEnd/>
          </a:ln>
        </p:spPr>
        <p:txBody>
          <a:bodyPr wrap="none">
            <a:prstTxWarp prst="textNoShape">
              <a:avLst/>
            </a:prstTxWarp>
            <a:spAutoFit/>
          </a:bodyPr>
          <a:lstStyle/>
          <a:p>
            <a:r>
              <a:rPr lang="en-US" sz="1600">
                <a:ea typeface="Arial" pitchFamily="-65" charset="0"/>
                <a:cs typeface="Arial" pitchFamily="-65" charset="0"/>
              </a:rPr>
              <a:t>Janet Gaynor, 1937</a:t>
            </a:r>
          </a:p>
        </p:txBody>
      </p:sp>
      <p:sp>
        <p:nvSpPr>
          <p:cNvPr id="19461" name="TextBox 10"/>
          <p:cNvSpPr txBox="1">
            <a:spLocks noChangeArrowheads="1"/>
          </p:cNvSpPr>
          <p:nvPr/>
        </p:nvSpPr>
        <p:spPr bwMode="auto">
          <a:xfrm>
            <a:off x="6242050" y="3384550"/>
            <a:ext cx="1976438" cy="338138"/>
          </a:xfrm>
          <a:prstGeom prst="rect">
            <a:avLst/>
          </a:prstGeom>
          <a:noFill/>
          <a:ln w="9525">
            <a:solidFill>
              <a:schemeClr val="tx1"/>
            </a:solidFill>
            <a:miter lim="800000"/>
            <a:headEnd/>
            <a:tailEnd/>
          </a:ln>
        </p:spPr>
        <p:txBody>
          <a:bodyPr wrap="none">
            <a:prstTxWarp prst="textNoShape">
              <a:avLst/>
            </a:prstTxWarp>
            <a:spAutoFit/>
          </a:bodyPr>
          <a:lstStyle/>
          <a:p>
            <a:r>
              <a:rPr lang="en-US" sz="1600">
                <a:ea typeface="Arial" pitchFamily="-65" charset="0"/>
                <a:cs typeface="Arial" pitchFamily="-65" charset="0"/>
              </a:rPr>
              <a:t>Judy Garland, 1954</a:t>
            </a:r>
          </a:p>
        </p:txBody>
      </p:sp>
      <p:sp>
        <p:nvSpPr>
          <p:cNvPr id="12" name="TextBox 11"/>
          <p:cNvSpPr txBox="1"/>
          <p:nvPr/>
        </p:nvSpPr>
        <p:spPr>
          <a:xfrm>
            <a:off x="6172200" y="4267200"/>
            <a:ext cx="2294819" cy="615553"/>
          </a:xfrm>
          <a:prstGeom prst="rect">
            <a:avLst/>
          </a:prstGeom>
          <a:noFill/>
        </p:spPr>
        <p:txBody>
          <a:bodyPr wrap="none">
            <a:spAutoFit/>
          </a:bodyPr>
          <a:lstStyle/>
          <a:p>
            <a:pPr>
              <a:defRPr/>
            </a:pPr>
            <a:r>
              <a:rPr lang="en-US" sz="1600" dirty="0">
                <a:solidFill>
                  <a:srgbClr val="FF0000"/>
                </a:solidFill>
                <a:latin typeface="Arial" charset="0"/>
                <a:ea typeface="ＭＳ Ｐゴシック" charset="-128"/>
                <a:cs typeface="ＭＳ Ｐゴシック" charset="-128"/>
              </a:rPr>
              <a:t>Barbra Streisand, 1976</a:t>
            </a:r>
          </a:p>
          <a:p>
            <a:pPr>
              <a:defRPr/>
            </a:pPr>
            <a:endParaRPr lang="en-US" sz="1800" dirty="0">
              <a:ln>
                <a:solidFill>
                  <a:srgbClr val="FF0000"/>
                </a:solidFill>
              </a:ln>
              <a:solidFill>
                <a:srgbClr val="FF0000"/>
              </a:solidFill>
              <a:latin typeface="+mn-lt"/>
              <a:ea typeface="ＭＳ Ｐゴシック" charset="-128"/>
              <a:cs typeface="ＭＳ Ｐゴシック" charset="-128"/>
            </a:endParaRPr>
          </a:p>
        </p:txBody>
      </p:sp>
      <p:sp>
        <p:nvSpPr>
          <p:cNvPr id="19463" name="TextBox 12"/>
          <p:cNvSpPr txBox="1">
            <a:spLocks noChangeArrowheads="1"/>
          </p:cNvSpPr>
          <p:nvPr/>
        </p:nvSpPr>
        <p:spPr bwMode="auto">
          <a:xfrm>
            <a:off x="2743200" y="4953000"/>
            <a:ext cx="1905000" cy="584200"/>
          </a:xfrm>
          <a:prstGeom prst="rect">
            <a:avLst/>
          </a:prstGeom>
          <a:solidFill>
            <a:schemeClr val="bg1"/>
          </a:solidFill>
          <a:ln w="9525">
            <a:noFill/>
            <a:miter lim="800000"/>
            <a:headEnd/>
            <a:tailEnd/>
          </a:ln>
        </p:spPr>
        <p:txBody>
          <a:bodyPr>
            <a:prstTxWarp prst="textNoShape">
              <a:avLst/>
            </a:prstTxWarp>
            <a:spAutoFit/>
          </a:bodyPr>
          <a:lstStyle/>
          <a:p>
            <a:pPr algn="ctr"/>
            <a:r>
              <a:rPr lang="en-US" sz="1600">
                <a:ea typeface="Arial" pitchFamily="-65" charset="0"/>
                <a:cs typeface="Arial" pitchFamily="-65" charset="0"/>
              </a:rPr>
              <a:t>“Struggling actress”</a:t>
            </a:r>
          </a:p>
        </p:txBody>
      </p:sp>
      <p:sp>
        <p:nvSpPr>
          <p:cNvPr id="19464" name="TextBox 13"/>
          <p:cNvSpPr txBox="1">
            <a:spLocks noChangeArrowheads="1"/>
          </p:cNvSpPr>
          <p:nvPr/>
        </p:nvSpPr>
        <p:spPr bwMode="auto">
          <a:xfrm>
            <a:off x="5257800" y="4972050"/>
            <a:ext cx="1524000" cy="585788"/>
          </a:xfrm>
          <a:prstGeom prst="rect">
            <a:avLst/>
          </a:prstGeom>
          <a:solidFill>
            <a:schemeClr val="bg1"/>
          </a:solidFill>
          <a:ln w="9525">
            <a:noFill/>
            <a:miter lim="800000"/>
            <a:headEnd/>
            <a:tailEnd/>
          </a:ln>
        </p:spPr>
        <p:txBody>
          <a:bodyPr>
            <a:prstTxWarp prst="textNoShape">
              <a:avLst/>
            </a:prstTxWarp>
            <a:spAutoFit/>
          </a:bodyPr>
          <a:lstStyle/>
          <a:p>
            <a:pPr algn="ctr"/>
            <a:r>
              <a:rPr lang="en-US" sz="1600">
                <a:ea typeface="Arial" pitchFamily="-65" charset="0"/>
                <a:cs typeface="Arial" pitchFamily="-65" charset="0"/>
              </a:rPr>
              <a:t>“After stardom”</a:t>
            </a:r>
          </a:p>
        </p:txBody>
      </p:sp>
      <p:sp>
        <p:nvSpPr>
          <p:cNvPr id="15" name="TextBox 14"/>
          <p:cNvSpPr txBox="1"/>
          <p:nvPr/>
        </p:nvSpPr>
        <p:spPr>
          <a:xfrm>
            <a:off x="6400800" y="2590800"/>
            <a:ext cx="1447800" cy="461963"/>
          </a:xfrm>
          <a:prstGeom prst="rect">
            <a:avLst/>
          </a:prstGeom>
          <a:noFill/>
          <a:ln>
            <a:solidFill>
              <a:srgbClr val="000000"/>
            </a:solidFill>
          </a:ln>
        </p:spPr>
        <p:txBody>
          <a:bodyPr>
            <a:spAutoFit/>
          </a:bodyPr>
          <a:lstStyle/>
          <a:p>
            <a:pPr algn="ctr">
              <a:defRPr/>
            </a:pPr>
            <a:r>
              <a:rPr lang="en-US" sz="1200" dirty="0">
                <a:solidFill>
                  <a:srgbClr val="000000"/>
                </a:solidFill>
                <a:latin typeface="+mn-lt"/>
                <a:ea typeface="ＭＳ Ｐゴシック" charset="-128"/>
                <a:cs typeface="ＭＳ Ｐゴシック" charset="-128"/>
              </a:rPr>
              <a:t>FROM RHOTIC DIALECTS</a:t>
            </a:r>
          </a:p>
        </p:txBody>
      </p:sp>
      <p:sp>
        <p:nvSpPr>
          <p:cNvPr id="19466" name="Up Arrow 15"/>
          <p:cNvSpPr>
            <a:spLocks noChangeArrowheads="1"/>
          </p:cNvSpPr>
          <p:nvPr/>
        </p:nvSpPr>
        <p:spPr bwMode="auto">
          <a:xfrm flipH="1">
            <a:off x="6934200" y="2209800"/>
            <a:ext cx="152400" cy="304800"/>
          </a:xfrm>
          <a:prstGeom prst="upArrow">
            <a:avLst>
              <a:gd name="adj1" fmla="val 50000"/>
              <a:gd name="adj2" fmla="val 50000"/>
            </a:avLst>
          </a:prstGeom>
          <a:solidFill>
            <a:srgbClr val="FF0000"/>
          </a:solidFill>
          <a:ln w="9525">
            <a:solidFill>
              <a:schemeClr val="tx1"/>
            </a:solidFill>
            <a:round/>
            <a:headEnd/>
            <a:tailEnd/>
          </a:ln>
        </p:spPr>
        <p:txBody>
          <a:bodyPr>
            <a:prstTxWarp prst="textNoShape">
              <a:avLst/>
            </a:prstTxWarp>
          </a:bodyPr>
          <a:lstStyle/>
          <a:p>
            <a:endParaRPr lang="en-US"/>
          </a:p>
        </p:txBody>
      </p:sp>
      <p:sp>
        <p:nvSpPr>
          <p:cNvPr id="19467" name="Up Arrow 16"/>
          <p:cNvSpPr>
            <a:spLocks noChangeArrowheads="1"/>
          </p:cNvSpPr>
          <p:nvPr/>
        </p:nvSpPr>
        <p:spPr bwMode="auto">
          <a:xfrm flipH="1" flipV="1">
            <a:off x="6942138" y="3067050"/>
            <a:ext cx="152400" cy="304800"/>
          </a:xfrm>
          <a:prstGeom prst="upArrow">
            <a:avLst>
              <a:gd name="adj1" fmla="val 50000"/>
              <a:gd name="adj2" fmla="val 50000"/>
            </a:avLst>
          </a:prstGeom>
          <a:solidFill>
            <a:srgbClr val="FF0000"/>
          </a:solidFill>
          <a:ln w="9525">
            <a:solidFill>
              <a:schemeClr val="tx1"/>
            </a:solidFill>
            <a:round/>
            <a:headEnd/>
            <a:tailEnd/>
          </a:ln>
        </p:spPr>
        <p:txBody>
          <a:bodyPr>
            <a:prstTxWarp prst="textNoShape">
              <a:avLst/>
            </a:prstTxWarp>
          </a:bodyPr>
          <a:lstStyle/>
          <a:p>
            <a:endParaRPr lang="en-US"/>
          </a:p>
        </p:txBody>
      </p:sp>
      <p:sp>
        <p:nvSpPr>
          <p:cNvPr id="18" name="TextBox 17"/>
          <p:cNvSpPr txBox="1"/>
          <p:nvPr/>
        </p:nvSpPr>
        <p:spPr>
          <a:xfrm>
            <a:off x="6245225" y="4641850"/>
            <a:ext cx="2060575" cy="277813"/>
          </a:xfrm>
          <a:prstGeom prst="rect">
            <a:avLst/>
          </a:prstGeom>
          <a:solidFill>
            <a:schemeClr val="bg1"/>
          </a:solidFill>
          <a:ln>
            <a:solidFill>
              <a:srgbClr val="FF0000"/>
            </a:solidFill>
          </a:ln>
        </p:spPr>
        <p:txBody>
          <a:bodyPr>
            <a:spAutoFit/>
          </a:bodyPr>
          <a:lstStyle/>
          <a:p>
            <a:pPr algn="ctr">
              <a:defRPr/>
            </a:pPr>
            <a:r>
              <a:rPr lang="en-US" sz="1200" dirty="0">
                <a:solidFill>
                  <a:srgbClr val="FF0000"/>
                </a:solidFill>
                <a:latin typeface="+mn-lt"/>
                <a:ea typeface="ＭＳ Ｐゴシック" charset="-128"/>
                <a:cs typeface="ＭＳ Ｐゴシック" charset="-128"/>
              </a:rPr>
              <a:t>FROM R-LESS DIALECT</a:t>
            </a:r>
          </a:p>
        </p:txBody>
      </p:sp>
      <p:cxnSp>
        <p:nvCxnSpPr>
          <p:cNvPr id="19" name="Straight Connector 18"/>
          <p:cNvCxnSpPr/>
          <p:nvPr/>
        </p:nvCxnSpPr>
        <p:spPr bwMode="auto">
          <a:xfrm flipV="1">
            <a:off x="6019800" y="4038600"/>
            <a:ext cx="2438400" cy="1588"/>
          </a:xfrm>
          <a:prstGeom prst="line">
            <a:avLst/>
          </a:prstGeom>
          <a:solidFill>
            <a:schemeClr val="accent1"/>
          </a:solidFill>
          <a:ln w="25400" cap="flat" cmpd="sng" algn="ctr">
            <a:solidFill>
              <a:schemeClr val="bg2">
                <a:lumMod val="75000"/>
              </a:schemeClr>
            </a:solidFill>
            <a:prstDash val="dash"/>
            <a:round/>
            <a:headEnd type="none" w="med" len="med"/>
            <a:tailEnd type="none" w="med" len="med"/>
          </a:ln>
          <a:effectLst/>
        </p:spPr>
      </p:cxnSp>
      <p:sp>
        <p:nvSpPr>
          <p:cNvPr id="22" name="Rectangle 21"/>
          <p:cNvSpPr/>
          <p:nvPr/>
        </p:nvSpPr>
        <p:spPr>
          <a:xfrm>
            <a:off x="1066800" y="5943600"/>
            <a:ext cx="7162800" cy="461963"/>
          </a:xfrm>
          <a:prstGeom prst="rect">
            <a:avLst/>
          </a:prstGeom>
        </p:spPr>
        <p:txBody>
          <a:bodyPr>
            <a:spAutoFit/>
          </a:bodyPr>
          <a:lstStyle/>
          <a:p>
            <a:pPr>
              <a:defRPr/>
            </a:pPr>
            <a:r>
              <a:rPr lang="en-US" sz="1200" dirty="0">
                <a:solidFill>
                  <a:srgbClr val="000000"/>
                </a:solidFill>
                <a:latin typeface="Arial"/>
                <a:ea typeface="ＭＳ Ｐゴシック" charset="-128"/>
                <a:cs typeface="Arial"/>
              </a:rPr>
              <a:t>-- from Elliott, Nancy C. 2000. </a:t>
            </a:r>
            <a:r>
              <a:rPr lang="en-US" sz="1200" dirty="0" err="1">
                <a:latin typeface="Arial" charset="0"/>
                <a:ea typeface="ＭＳ Ｐゴシック" charset="-128"/>
                <a:cs typeface="ＭＳ Ｐゴシック" charset="-128"/>
              </a:rPr>
              <a:t>Rhoticity</a:t>
            </a:r>
            <a:r>
              <a:rPr lang="en-US" sz="1200" dirty="0">
                <a:latin typeface="Arial" charset="0"/>
                <a:ea typeface="ＭＳ Ｐゴシック" charset="-128"/>
                <a:cs typeface="ＭＳ Ｐゴシック" charset="-128"/>
              </a:rPr>
              <a:t> in the Accents of American Film Actors: A Sociolinguistic Study. </a:t>
            </a:r>
            <a:r>
              <a:rPr lang="en-US" sz="1200" i="1" dirty="0">
                <a:solidFill>
                  <a:srgbClr val="000000"/>
                </a:solidFill>
                <a:latin typeface="Arial" charset="0"/>
                <a:ea typeface="ＭＳ Ｐゴシック" charset="-128"/>
                <a:cs typeface="ＭＳ Ｐゴシック" charset="-128"/>
              </a:rPr>
              <a:t>Standard Speech </a:t>
            </a:r>
            <a:r>
              <a:rPr lang="en-US" sz="1200" dirty="0">
                <a:latin typeface="Arial" charset="0"/>
                <a:ea typeface="ＭＳ Ｐゴシック" charset="-128"/>
                <a:cs typeface="ＭＳ Ｐゴシック" charset="-128"/>
              </a:rPr>
              <a:t>: </a:t>
            </a:r>
            <a:r>
              <a:rPr lang="en-US" sz="1200" i="1" dirty="0">
                <a:latin typeface="Arial" charset="0"/>
                <a:ea typeface="ＭＳ Ｐゴシック" charset="-128"/>
                <a:cs typeface="ＭＳ Ｐゴシック" charset="-128"/>
              </a:rPr>
              <a:t>Voice and Speech Review </a:t>
            </a:r>
            <a:r>
              <a:rPr lang="en-US" sz="1200" dirty="0">
                <a:latin typeface="Arial" charset="0"/>
                <a:ea typeface="ＭＳ Ｐゴシック" charset="-128"/>
                <a:cs typeface="ＭＳ Ｐゴシック" charset="-128"/>
              </a:rPr>
              <a:t>2000, pp.103-130.</a:t>
            </a:r>
            <a:endParaRPr lang="en-US" sz="1200" dirty="0">
              <a:latin typeface="+mn-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228600"/>
            <a:ext cx="7772400" cy="762000"/>
          </a:xfrm>
        </p:spPr>
        <p:txBody>
          <a:bodyPr>
            <a:noAutofit/>
          </a:bodyPr>
          <a:lstStyle/>
          <a:p>
            <a:pPr eaLnBrk="1" hangingPunct="1"/>
            <a:r>
              <a:rPr lang="en-US" sz="2400" dirty="0" smtClean="0">
                <a:latin typeface="Arial" pitchFamily="-65" charset="0"/>
                <a:ea typeface="Arial" pitchFamily="-65" charset="0"/>
                <a:cs typeface="Arial" pitchFamily="-65" charset="0"/>
              </a:rPr>
              <a:t>R-</a:t>
            </a:r>
            <a:r>
              <a:rPr lang="en-US" sz="2400" dirty="0" err="1" smtClean="0">
                <a:latin typeface="Arial" pitchFamily="-65" charset="0"/>
                <a:ea typeface="Arial" pitchFamily="-65" charset="0"/>
                <a:cs typeface="Arial" pitchFamily="-65" charset="0"/>
              </a:rPr>
              <a:t>lessness</a:t>
            </a:r>
            <a:r>
              <a:rPr lang="en-US" sz="2400" dirty="0" smtClean="0">
                <a:latin typeface="Arial" pitchFamily="-65" charset="0"/>
                <a:ea typeface="Arial" pitchFamily="-65" charset="0"/>
                <a:cs typeface="Arial" pitchFamily="-65" charset="0"/>
              </a:rPr>
              <a:t> of “good girls” and “bad girls”, 1944-1947</a:t>
            </a:r>
          </a:p>
        </p:txBody>
      </p:sp>
      <p:graphicFrame>
        <p:nvGraphicFramePr>
          <p:cNvPr id="8" name="Chart 7"/>
          <p:cNvGraphicFramePr/>
          <p:nvPr/>
        </p:nvGraphicFramePr>
        <p:xfrm>
          <a:off x="2590800" y="1752600"/>
          <a:ext cx="5105400" cy="4381500"/>
        </p:xfrm>
        <a:graphic>
          <a:graphicData uri="http://schemas.openxmlformats.org/drawingml/2006/chart">
            <c:chart xmlns:c="http://schemas.openxmlformats.org/drawingml/2006/chart" xmlns:r="http://schemas.openxmlformats.org/officeDocument/2006/relationships" r:id="rId2"/>
          </a:graphicData>
        </a:graphic>
      </p:graphicFrame>
      <p:sp>
        <p:nvSpPr>
          <p:cNvPr id="20484" name="TextBox 8"/>
          <p:cNvSpPr txBox="1">
            <a:spLocks noChangeArrowheads="1"/>
          </p:cNvSpPr>
          <p:nvPr/>
        </p:nvSpPr>
        <p:spPr bwMode="auto">
          <a:xfrm>
            <a:off x="2438400" y="1447800"/>
            <a:ext cx="800100" cy="276225"/>
          </a:xfrm>
          <a:prstGeom prst="rect">
            <a:avLst/>
          </a:prstGeom>
          <a:noFill/>
          <a:ln w="9525">
            <a:solidFill>
              <a:schemeClr val="tx1"/>
            </a:solidFill>
            <a:miter lim="800000"/>
            <a:headEnd/>
            <a:tailEnd/>
          </a:ln>
        </p:spPr>
        <p:txBody>
          <a:bodyPr wrap="none">
            <a:prstTxWarp prst="textNoShape">
              <a:avLst/>
            </a:prstTxWarp>
            <a:spAutoFit/>
          </a:bodyPr>
          <a:lstStyle/>
          <a:p>
            <a:r>
              <a:rPr lang="en-US" sz="1200"/>
              <a:t>% R-less</a:t>
            </a:r>
          </a:p>
        </p:txBody>
      </p:sp>
      <p:sp>
        <p:nvSpPr>
          <p:cNvPr id="20485" name="TextBox 9"/>
          <p:cNvSpPr txBox="1">
            <a:spLocks noChangeArrowheads="1"/>
          </p:cNvSpPr>
          <p:nvPr/>
        </p:nvSpPr>
        <p:spPr bwMode="auto">
          <a:xfrm>
            <a:off x="831850" y="3167063"/>
            <a:ext cx="1301750" cy="460375"/>
          </a:xfrm>
          <a:prstGeom prst="rect">
            <a:avLst/>
          </a:prstGeom>
          <a:noFill/>
          <a:ln w="9525">
            <a:solidFill>
              <a:srgbClr val="FF0000"/>
            </a:solidFill>
            <a:miter lim="800000"/>
            <a:headEnd/>
            <a:tailEnd/>
          </a:ln>
        </p:spPr>
        <p:txBody>
          <a:bodyPr>
            <a:prstTxWarp prst="textNoShape">
              <a:avLst/>
            </a:prstTxWarp>
            <a:spAutoFit/>
          </a:bodyPr>
          <a:lstStyle/>
          <a:p>
            <a:r>
              <a:rPr lang="en-US" sz="1200">
                <a:solidFill>
                  <a:srgbClr val="FF0000"/>
                </a:solidFill>
              </a:rPr>
              <a:t>Actresses from r-less dialects</a:t>
            </a:r>
          </a:p>
        </p:txBody>
      </p:sp>
      <p:sp>
        <p:nvSpPr>
          <p:cNvPr id="20486" name="TextBox 10"/>
          <p:cNvSpPr txBox="1">
            <a:spLocks noChangeArrowheads="1"/>
          </p:cNvSpPr>
          <p:nvPr/>
        </p:nvSpPr>
        <p:spPr bwMode="auto">
          <a:xfrm>
            <a:off x="6400800" y="2895600"/>
            <a:ext cx="1171575" cy="276225"/>
          </a:xfrm>
          <a:prstGeom prst="rect">
            <a:avLst/>
          </a:prstGeom>
          <a:noFill/>
          <a:ln w="9525">
            <a:solidFill>
              <a:schemeClr val="tx1"/>
            </a:solidFill>
            <a:miter lim="800000"/>
            <a:headEnd/>
            <a:tailEnd/>
          </a:ln>
        </p:spPr>
        <p:txBody>
          <a:bodyPr wrap="none">
            <a:prstTxWarp prst="textNoShape">
              <a:avLst/>
            </a:prstTxWarp>
            <a:spAutoFit/>
          </a:bodyPr>
          <a:lstStyle/>
          <a:p>
            <a:r>
              <a:rPr lang="en-US" sz="1200"/>
              <a:t>“bad girl” roles</a:t>
            </a:r>
          </a:p>
        </p:txBody>
      </p:sp>
      <p:sp>
        <p:nvSpPr>
          <p:cNvPr id="20487" name="TextBox 11"/>
          <p:cNvSpPr txBox="1">
            <a:spLocks noChangeArrowheads="1"/>
          </p:cNvSpPr>
          <p:nvPr/>
        </p:nvSpPr>
        <p:spPr bwMode="auto">
          <a:xfrm>
            <a:off x="6400800" y="4724400"/>
            <a:ext cx="1254125" cy="276225"/>
          </a:xfrm>
          <a:prstGeom prst="rect">
            <a:avLst/>
          </a:prstGeom>
          <a:noFill/>
          <a:ln w="9525">
            <a:solidFill>
              <a:schemeClr val="tx1"/>
            </a:solidFill>
            <a:miter lim="800000"/>
            <a:headEnd/>
            <a:tailEnd/>
          </a:ln>
        </p:spPr>
        <p:txBody>
          <a:bodyPr wrap="none">
            <a:prstTxWarp prst="textNoShape">
              <a:avLst/>
            </a:prstTxWarp>
            <a:spAutoFit/>
          </a:bodyPr>
          <a:lstStyle/>
          <a:p>
            <a:r>
              <a:rPr lang="en-US" sz="1200"/>
              <a:t>“good girl” roles</a:t>
            </a:r>
          </a:p>
        </p:txBody>
      </p:sp>
      <p:sp>
        <p:nvSpPr>
          <p:cNvPr id="13" name="TextBox 12"/>
          <p:cNvSpPr txBox="1"/>
          <p:nvPr/>
        </p:nvSpPr>
        <p:spPr>
          <a:xfrm>
            <a:off x="3776663" y="2914650"/>
            <a:ext cx="1182687" cy="754063"/>
          </a:xfrm>
          <a:prstGeom prst="rect">
            <a:avLst/>
          </a:prstGeom>
          <a:solidFill>
            <a:schemeClr val="bg1"/>
          </a:solidFill>
          <a:ln>
            <a:noFill/>
          </a:ln>
        </p:spPr>
        <p:txBody>
          <a:bodyPr>
            <a:spAutoFit/>
          </a:bodyPr>
          <a:lstStyle/>
          <a:p>
            <a:pPr>
              <a:spcAft>
                <a:spcPts val="600"/>
              </a:spcAft>
              <a:defRPr/>
            </a:pPr>
            <a:r>
              <a:rPr lang="en-US" sz="1100" dirty="0">
                <a:solidFill>
                  <a:srgbClr val="FF0000"/>
                </a:solidFill>
                <a:latin typeface="+mn-lt"/>
                <a:ea typeface="ＭＳ Ｐゴシック" charset="-128"/>
                <a:cs typeface="ＭＳ Ｐゴシック" charset="-128"/>
              </a:rPr>
              <a:t>Dvorak, Ann</a:t>
            </a:r>
          </a:p>
          <a:p>
            <a:pPr>
              <a:spcAft>
                <a:spcPts val="600"/>
              </a:spcAft>
              <a:defRPr/>
            </a:pPr>
            <a:r>
              <a:rPr lang="en-US" sz="1100" dirty="0">
                <a:solidFill>
                  <a:srgbClr val="FF0000"/>
                </a:solidFill>
                <a:latin typeface="+mn-lt"/>
                <a:ea typeface="ＭＳ Ｐゴシック" charset="-128"/>
                <a:cs typeface="ＭＳ Ｐゴシック" charset="-128"/>
              </a:rPr>
              <a:t>Patrick, Gail</a:t>
            </a:r>
          </a:p>
          <a:p>
            <a:pPr>
              <a:spcAft>
                <a:spcPts val="600"/>
              </a:spcAft>
              <a:defRPr/>
            </a:pPr>
            <a:r>
              <a:rPr lang="en-US" sz="1100" dirty="0">
                <a:solidFill>
                  <a:srgbClr val="FF0000"/>
                </a:solidFill>
                <a:latin typeface="+mn-lt"/>
                <a:ea typeface="ＭＳ Ｐゴシック" charset="-128"/>
                <a:cs typeface="ＭＳ Ｐゴシック" charset="-128"/>
              </a:rPr>
              <a:t>Hayworth, Rita</a:t>
            </a:r>
          </a:p>
        </p:txBody>
      </p:sp>
      <p:sp>
        <p:nvSpPr>
          <p:cNvPr id="20489" name="Oval 13"/>
          <p:cNvSpPr>
            <a:spLocks noChangeArrowheads="1"/>
          </p:cNvSpPr>
          <p:nvPr/>
        </p:nvSpPr>
        <p:spPr bwMode="auto">
          <a:xfrm>
            <a:off x="3352800" y="2895600"/>
            <a:ext cx="1828800" cy="838200"/>
          </a:xfrm>
          <a:prstGeom prst="ellipse">
            <a:avLst/>
          </a:prstGeom>
          <a:noFill/>
          <a:ln w="9525">
            <a:solidFill>
              <a:srgbClr val="FF0000"/>
            </a:solidFill>
            <a:round/>
            <a:headEnd/>
            <a:tailEnd/>
          </a:ln>
        </p:spPr>
        <p:txBody>
          <a:bodyPr>
            <a:prstTxWarp prst="textNoShape">
              <a:avLst/>
            </a:prstTxWarp>
          </a:bodyPr>
          <a:lstStyle/>
          <a:p>
            <a:endParaRPr lang="en-US"/>
          </a:p>
        </p:txBody>
      </p:sp>
      <p:cxnSp>
        <p:nvCxnSpPr>
          <p:cNvPr id="20490" name="Straight Arrow Connector 15"/>
          <p:cNvCxnSpPr>
            <a:cxnSpLocks noChangeShapeType="1"/>
          </p:cNvCxnSpPr>
          <p:nvPr/>
        </p:nvCxnSpPr>
        <p:spPr bwMode="auto">
          <a:xfrm>
            <a:off x="2133600" y="3276600"/>
            <a:ext cx="1447800" cy="1588"/>
          </a:xfrm>
          <a:prstGeom prst="straightConnector1">
            <a:avLst/>
          </a:prstGeom>
          <a:noFill/>
          <a:ln w="9525">
            <a:solidFill>
              <a:srgbClr val="FF0000"/>
            </a:solidFill>
            <a:round/>
            <a:headEnd/>
            <a:tailEnd type="arrow" w="med" len="med"/>
          </a:ln>
        </p:spPr>
      </p:cxnSp>
      <p:sp>
        <p:nvSpPr>
          <p:cNvPr id="17" name="Rectangle 16"/>
          <p:cNvSpPr/>
          <p:nvPr/>
        </p:nvSpPr>
        <p:spPr>
          <a:xfrm>
            <a:off x="1066800" y="6248400"/>
            <a:ext cx="7162800" cy="461963"/>
          </a:xfrm>
          <a:prstGeom prst="rect">
            <a:avLst/>
          </a:prstGeom>
        </p:spPr>
        <p:txBody>
          <a:bodyPr>
            <a:spAutoFit/>
          </a:bodyPr>
          <a:lstStyle/>
          <a:p>
            <a:pPr>
              <a:defRPr/>
            </a:pPr>
            <a:r>
              <a:rPr lang="en-US" sz="1200" dirty="0">
                <a:solidFill>
                  <a:srgbClr val="000000"/>
                </a:solidFill>
                <a:latin typeface="Arial"/>
                <a:ea typeface="ＭＳ Ｐゴシック" charset="-128"/>
                <a:cs typeface="Arial"/>
              </a:rPr>
              <a:t>-- from Elliott, Nancy C. 2000. </a:t>
            </a:r>
            <a:r>
              <a:rPr lang="en-US" sz="1200" dirty="0" err="1">
                <a:latin typeface="Arial" charset="0"/>
                <a:ea typeface="ＭＳ Ｐゴシック" charset="-128"/>
                <a:cs typeface="ＭＳ Ｐゴシック" charset="-128"/>
              </a:rPr>
              <a:t>Rhoticity</a:t>
            </a:r>
            <a:r>
              <a:rPr lang="en-US" sz="1200" dirty="0">
                <a:latin typeface="Arial" charset="0"/>
                <a:ea typeface="ＭＳ Ｐゴシック" charset="-128"/>
                <a:cs typeface="ＭＳ Ｐゴシック" charset="-128"/>
              </a:rPr>
              <a:t> in the Accents of American Film Actors: A Sociolinguistic Study. </a:t>
            </a:r>
            <a:r>
              <a:rPr lang="en-US" sz="1200" i="1" dirty="0">
                <a:solidFill>
                  <a:srgbClr val="000000"/>
                </a:solidFill>
                <a:latin typeface="Arial" charset="0"/>
                <a:ea typeface="ＭＳ Ｐゴシック" charset="-128"/>
                <a:cs typeface="ＭＳ Ｐゴシック" charset="-128"/>
              </a:rPr>
              <a:t>Standard Speech </a:t>
            </a:r>
            <a:r>
              <a:rPr lang="en-US" sz="1200" dirty="0">
                <a:latin typeface="Arial" charset="0"/>
                <a:ea typeface="ＭＳ Ｐゴシック" charset="-128"/>
                <a:cs typeface="ＭＳ Ｐゴシック" charset="-128"/>
              </a:rPr>
              <a:t>: </a:t>
            </a:r>
            <a:r>
              <a:rPr lang="en-US" sz="1200" i="1" dirty="0">
                <a:latin typeface="Arial" charset="0"/>
                <a:ea typeface="ＭＳ Ｐゴシック" charset="-128"/>
                <a:cs typeface="ＭＳ Ｐゴシック" charset="-128"/>
              </a:rPr>
              <a:t>Voice and Speech Review </a:t>
            </a:r>
            <a:r>
              <a:rPr lang="en-US" sz="1200" dirty="0">
                <a:latin typeface="Arial" charset="0"/>
                <a:ea typeface="ＭＳ Ｐゴシック" charset="-128"/>
                <a:cs typeface="ＭＳ Ｐゴシック" charset="-128"/>
              </a:rPr>
              <a:t>2000, pp.103-130.</a:t>
            </a:r>
            <a:endParaRPr lang="en-US" sz="1200" dirty="0">
              <a:latin typeface="+mn-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a:xfrm>
            <a:off x="304800" y="228600"/>
            <a:ext cx="8077200" cy="685800"/>
          </a:xfrm>
        </p:spPr>
        <p:txBody>
          <a:bodyPr>
            <a:noAutofit/>
          </a:bodyPr>
          <a:lstStyle/>
          <a:p>
            <a:pPr eaLnBrk="1" hangingPunct="1"/>
            <a:r>
              <a:rPr lang="en-US" sz="2400" dirty="0" smtClean="0">
                <a:latin typeface="Arial" pitchFamily="-65" charset="0"/>
                <a:ea typeface="Arial" pitchFamily="-65" charset="0"/>
                <a:cs typeface="Arial" pitchFamily="-65" charset="0"/>
              </a:rPr>
              <a:t>Percent </a:t>
            </a:r>
            <a:r>
              <a:rPr lang="en-US" sz="2400" dirty="0" err="1" smtClean="0">
                <a:latin typeface="Arial" pitchFamily="-65" charset="0"/>
                <a:ea typeface="Arial" pitchFamily="-65" charset="0"/>
                <a:cs typeface="Arial" pitchFamily="-65" charset="0"/>
              </a:rPr>
              <a:t>r-lessness</a:t>
            </a:r>
            <a:r>
              <a:rPr lang="en-US" sz="2400" dirty="0" smtClean="0">
                <a:latin typeface="Arial" pitchFamily="-65" charset="0"/>
                <a:ea typeface="Arial" pitchFamily="-65" charset="0"/>
                <a:cs typeface="Arial" pitchFamily="-65" charset="0"/>
              </a:rPr>
              <a:t> in actors’ film speech by decade</a:t>
            </a:r>
          </a:p>
        </p:txBody>
      </p:sp>
      <p:graphicFrame>
        <p:nvGraphicFramePr>
          <p:cNvPr id="7" name="Chart 6"/>
          <p:cNvGraphicFramePr/>
          <p:nvPr/>
        </p:nvGraphicFramePr>
        <p:xfrm>
          <a:off x="4701822" y="1933222"/>
          <a:ext cx="41021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Rectangle 11"/>
          <p:cNvSpPr>
            <a:spLocks noChangeArrowheads="1"/>
          </p:cNvSpPr>
          <p:nvPr/>
        </p:nvSpPr>
        <p:spPr bwMode="auto">
          <a:xfrm>
            <a:off x="5334000" y="1371600"/>
            <a:ext cx="3119438" cy="400050"/>
          </a:xfrm>
          <a:prstGeom prst="rect">
            <a:avLst/>
          </a:prstGeom>
          <a:noFill/>
          <a:ln w="9525">
            <a:noFill/>
            <a:miter lim="800000"/>
            <a:headEnd/>
            <a:tailEnd/>
          </a:ln>
        </p:spPr>
        <p:txBody>
          <a:bodyPr wrap="none">
            <a:prstTxWarp prst="textNoShape">
              <a:avLst/>
            </a:prstTxWarp>
            <a:spAutoFit/>
          </a:bodyPr>
          <a:lstStyle/>
          <a:p>
            <a:r>
              <a:rPr lang="en-US" sz="2000">
                <a:ea typeface="Arial" pitchFamily="-65" charset="0"/>
                <a:cs typeface="Arial" pitchFamily="-65" charset="0"/>
              </a:rPr>
              <a:t>Actors from rhotic regions</a:t>
            </a:r>
          </a:p>
        </p:txBody>
      </p:sp>
      <p:sp>
        <p:nvSpPr>
          <p:cNvPr id="18437" name="Rectangle 12"/>
          <p:cNvSpPr>
            <a:spLocks noChangeArrowheads="1"/>
          </p:cNvSpPr>
          <p:nvPr/>
        </p:nvSpPr>
        <p:spPr bwMode="auto">
          <a:xfrm>
            <a:off x="1219200" y="1371600"/>
            <a:ext cx="3119438" cy="400050"/>
          </a:xfrm>
          <a:prstGeom prst="rect">
            <a:avLst/>
          </a:prstGeom>
          <a:noFill/>
          <a:ln w="9525">
            <a:noFill/>
            <a:miter lim="800000"/>
            <a:headEnd/>
            <a:tailEnd/>
          </a:ln>
        </p:spPr>
        <p:txBody>
          <a:bodyPr wrap="none">
            <a:prstTxWarp prst="textNoShape">
              <a:avLst/>
            </a:prstTxWarp>
            <a:spAutoFit/>
          </a:bodyPr>
          <a:lstStyle/>
          <a:p>
            <a:r>
              <a:rPr lang="en-US" sz="2000">
                <a:ea typeface="Arial" pitchFamily="-65" charset="0"/>
                <a:cs typeface="Arial" pitchFamily="-65" charset="0"/>
              </a:rPr>
              <a:t>Actors from r-less regions</a:t>
            </a:r>
          </a:p>
        </p:txBody>
      </p:sp>
      <p:graphicFrame>
        <p:nvGraphicFramePr>
          <p:cNvPr id="15" name="Chart 14"/>
          <p:cNvGraphicFramePr/>
          <p:nvPr/>
        </p:nvGraphicFramePr>
        <p:xfrm>
          <a:off x="304800" y="1938867"/>
          <a:ext cx="41275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8439" name="Rectangle 15"/>
          <p:cNvSpPr>
            <a:spLocks noChangeArrowheads="1"/>
          </p:cNvSpPr>
          <p:nvPr/>
        </p:nvSpPr>
        <p:spPr bwMode="auto">
          <a:xfrm>
            <a:off x="838200" y="5715000"/>
            <a:ext cx="7620000" cy="523220"/>
          </a:xfrm>
          <a:prstGeom prst="rect">
            <a:avLst/>
          </a:prstGeom>
          <a:noFill/>
          <a:ln w="9525">
            <a:noFill/>
            <a:miter lim="800000"/>
            <a:headEnd/>
            <a:tailEnd/>
          </a:ln>
        </p:spPr>
        <p:txBody>
          <a:bodyPr>
            <a:prstTxWarp prst="textNoShape">
              <a:avLst/>
            </a:prstTxWarp>
            <a:spAutoFit/>
          </a:bodyPr>
          <a:lstStyle/>
          <a:p>
            <a:r>
              <a:rPr lang="en-US" sz="1400" dirty="0">
                <a:solidFill>
                  <a:srgbClr val="000000"/>
                </a:solidFill>
                <a:ea typeface="Arial" pitchFamily="-65" charset="0"/>
                <a:cs typeface="Arial" pitchFamily="-65" charset="0"/>
              </a:rPr>
              <a:t>Elliott, Nancy C. 2000. </a:t>
            </a:r>
            <a:r>
              <a:rPr lang="en-US" sz="1400" i="1" dirty="0">
                <a:solidFill>
                  <a:srgbClr val="000000"/>
                </a:solidFill>
                <a:ea typeface="Arial" pitchFamily="-65" charset="0"/>
                <a:cs typeface="Arial" pitchFamily="-65" charset="0"/>
              </a:rPr>
              <a:t>A sociolinguistic study of </a:t>
            </a:r>
            <a:r>
              <a:rPr lang="en-US" sz="1400" i="1" dirty="0" err="1">
                <a:solidFill>
                  <a:srgbClr val="000000"/>
                </a:solidFill>
                <a:ea typeface="Arial" pitchFamily="-65" charset="0"/>
                <a:cs typeface="Arial" pitchFamily="-65" charset="0"/>
              </a:rPr>
              <a:t>rhoticity</a:t>
            </a:r>
            <a:r>
              <a:rPr lang="en-US" sz="1400" i="1" dirty="0">
                <a:solidFill>
                  <a:srgbClr val="000000"/>
                </a:solidFill>
                <a:ea typeface="Arial" pitchFamily="-65" charset="0"/>
                <a:cs typeface="Arial" pitchFamily="-65" charset="0"/>
              </a:rPr>
              <a:t> in American film speech from the 1930s to the 1970s</a:t>
            </a:r>
            <a:r>
              <a:rPr lang="en-US" sz="1400" dirty="0">
                <a:solidFill>
                  <a:srgbClr val="000000"/>
                </a:solidFill>
                <a:ea typeface="Arial" pitchFamily="-65" charset="0"/>
                <a:cs typeface="Arial" pitchFamily="-65" charset="0"/>
              </a:rPr>
              <a:t>. Ph.D. dissertation, University of Indiana</a:t>
            </a:r>
            <a:endParaRPr lang="en-US" sz="1400" dirty="0">
              <a:ea typeface="Arial" pitchFamily="-65" charset="0"/>
              <a:cs typeface="Arial" pitchFamily="-65" charset="0"/>
            </a:endParaRPr>
          </a:p>
        </p:txBody>
      </p:sp>
      <p:cxnSp>
        <p:nvCxnSpPr>
          <p:cNvPr id="18" name="Straight Connector 17"/>
          <p:cNvCxnSpPr/>
          <p:nvPr/>
        </p:nvCxnSpPr>
        <p:spPr bwMode="auto">
          <a:xfrm rot="5400000">
            <a:off x="1943101" y="3314700"/>
            <a:ext cx="1752600" cy="3175"/>
          </a:xfrm>
          <a:prstGeom prst="line">
            <a:avLst/>
          </a:prstGeom>
          <a:solidFill>
            <a:schemeClr val="accent1"/>
          </a:solidFill>
          <a:ln w="25400" cap="flat" cmpd="sng" algn="ctr">
            <a:solidFill>
              <a:schemeClr val="bg2">
                <a:lumMod val="75000"/>
              </a:schemeClr>
            </a:solidFill>
            <a:prstDash val="dash"/>
            <a:round/>
            <a:headEnd type="none" w="med" len="med"/>
            <a:tailEnd type="none" w="med" len="med"/>
          </a:ln>
          <a:effectLst/>
        </p:spPr>
      </p:cxnSp>
      <p:cxnSp>
        <p:nvCxnSpPr>
          <p:cNvPr id="20" name="Straight Connector 19"/>
          <p:cNvCxnSpPr/>
          <p:nvPr/>
        </p:nvCxnSpPr>
        <p:spPr bwMode="auto">
          <a:xfrm rot="5400000">
            <a:off x="6287294" y="3390106"/>
            <a:ext cx="1752600" cy="1588"/>
          </a:xfrm>
          <a:prstGeom prst="line">
            <a:avLst/>
          </a:prstGeom>
          <a:solidFill>
            <a:schemeClr val="accent1"/>
          </a:solidFill>
          <a:ln w="25400" cap="flat" cmpd="sng" algn="ctr">
            <a:solidFill>
              <a:schemeClr val="bg2">
                <a:lumMod val="75000"/>
              </a:schemeClr>
            </a:solidFill>
            <a:prstDash val="dash"/>
            <a:round/>
            <a:headEnd type="none" w="med" len="med"/>
            <a:tailEnd type="none" w="med" len="med"/>
          </a:ln>
          <a:effectLst/>
        </p:spPr>
      </p:cxnSp>
      <p:cxnSp>
        <p:nvCxnSpPr>
          <p:cNvPr id="24" name="Straight Arrow Connector 23"/>
          <p:cNvCxnSpPr/>
          <p:nvPr/>
        </p:nvCxnSpPr>
        <p:spPr bwMode="auto">
          <a:xfrm rot="10800000">
            <a:off x="2819400" y="3962400"/>
            <a:ext cx="1752600" cy="1143000"/>
          </a:xfrm>
          <a:prstGeom prst="straightConnector1">
            <a:avLst/>
          </a:prstGeom>
          <a:solidFill>
            <a:schemeClr val="accent1"/>
          </a:solidFill>
          <a:ln w="9525" cap="flat" cmpd="sng" algn="ctr">
            <a:solidFill>
              <a:schemeClr val="tx2">
                <a:lumMod val="85000"/>
                <a:lumOff val="15000"/>
              </a:schemeClr>
            </a:solidFill>
            <a:prstDash val="solid"/>
            <a:round/>
            <a:headEnd type="none" w="med" len="med"/>
            <a:tailEnd type="arrow"/>
          </a:ln>
          <a:effectLst/>
        </p:spPr>
      </p:cxnSp>
      <p:cxnSp>
        <p:nvCxnSpPr>
          <p:cNvPr id="26" name="Straight Arrow Connector 25"/>
          <p:cNvCxnSpPr/>
          <p:nvPr/>
        </p:nvCxnSpPr>
        <p:spPr bwMode="auto">
          <a:xfrm flipV="1">
            <a:off x="4572000" y="3886200"/>
            <a:ext cx="2590800" cy="1219200"/>
          </a:xfrm>
          <a:prstGeom prst="straightConnector1">
            <a:avLst/>
          </a:prstGeom>
          <a:solidFill>
            <a:schemeClr val="accent1"/>
          </a:solidFill>
          <a:ln w="9525" cap="flat" cmpd="sng" algn="ctr">
            <a:solidFill>
              <a:schemeClr val="tx2">
                <a:lumMod val="85000"/>
                <a:lumOff val="15000"/>
              </a:schemeClr>
            </a:solidFill>
            <a:prstDash val="solid"/>
            <a:round/>
            <a:headEnd type="none" w="med" len="med"/>
            <a:tailEnd type="arrow"/>
          </a:ln>
          <a:effectLst/>
        </p:spPr>
      </p:cxnSp>
      <p:sp>
        <p:nvSpPr>
          <p:cNvPr id="18444" name="Rectangle 28"/>
          <p:cNvSpPr>
            <a:spLocks noChangeArrowheads="1"/>
          </p:cNvSpPr>
          <p:nvPr/>
        </p:nvSpPr>
        <p:spPr bwMode="auto">
          <a:xfrm>
            <a:off x="3886200" y="5029200"/>
            <a:ext cx="1550988" cy="307975"/>
          </a:xfrm>
          <a:prstGeom prst="rect">
            <a:avLst/>
          </a:prstGeom>
          <a:solidFill>
            <a:schemeClr val="bg1"/>
          </a:solidFill>
          <a:ln w="9525">
            <a:solidFill>
              <a:schemeClr val="tx1"/>
            </a:solidFill>
            <a:miter lim="800000"/>
            <a:headEnd/>
            <a:tailEnd/>
          </a:ln>
        </p:spPr>
        <p:txBody>
          <a:bodyPr wrap="none">
            <a:prstTxWarp prst="textNoShape">
              <a:avLst/>
            </a:prstTxWarp>
            <a:spAutoFit/>
          </a:bodyPr>
          <a:lstStyle/>
          <a:p>
            <a:r>
              <a:rPr lang="en-US" sz="1400">
                <a:ea typeface="Arial" pitchFamily="-65" charset="0"/>
                <a:cs typeface="Arial" pitchFamily="-65" charset="0"/>
              </a:rPr>
              <a:t>Reversal of norm</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Uniformity through networking</a:t>
            </a:r>
            <a:endParaRPr lang="en-US" sz="3200" dirty="0"/>
          </a:p>
        </p:txBody>
      </p:sp>
      <p:pic>
        <p:nvPicPr>
          <p:cNvPr id="3" name="Picture 2" descr="EU.network.png"/>
          <p:cNvPicPr>
            <a:picLocks noChangeAspect="1"/>
          </p:cNvPicPr>
          <p:nvPr/>
        </p:nvPicPr>
        <p:blipFill>
          <a:blip r:embed="rId2"/>
          <a:stretch>
            <a:fillRect/>
          </a:stretch>
        </p:blipFill>
        <p:spPr>
          <a:xfrm>
            <a:off x="762000" y="0"/>
            <a:ext cx="8833530" cy="6324600"/>
          </a:xfrm>
          <a:prstGeom prst="rect">
            <a:avLst/>
          </a:prstGeom>
        </p:spPr>
      </p:pic>
      <p:sp>
        <p:nvSpPr>
          <p:cNvPr id="8" name="TextBox 7"/>
          <p:cNvSpPr txBox="1"/>
          <p:nvPr/>
        </p:nvSpPr>
        <p:spPr>
          <a:xfrm>
            <a:off x="1371600" y="533400"/>
            <a:ext cx="6553200" cy="584776"/>
          </a:xfrm>
          <a:prstGeom prst="rect">
            <a:avLst/>
          </a:prstGeom>
          <a:solidFill>
            <a:schemeClr val="bg1"/>
          </a:solidFill>
        </p:spPr>
        <p:txBody>
          <a:bodyPr wrap="square" rtlCol="0">
            <a:spAutoFit/>
          </a:bodyPr>
          <a:lstStyle/>
          <a:p>
            <a:r>
              <a:rPr lang="en-US" sz="3200" dirty="0" smtClean="0"/>
              <a:t>Uniformity through global networking</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914400" y="533400"/>
            <a:ext cx="7391400" cy="4708981"/>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sz="2400" dirty="0">
              <a:latin typeface="Times" pitchFamily="-65" charset="0"/>
            </a:endParaRPr>
          </a:p>
          <a:p>
            <a:pPr>
              <a:spcBef>
                <a:spcPct val="50000"/>
              </a:spcBef>
            </a:pPr>
            <a:endParaRPr lang="en-US" sz="2400" dirty="0">
              <a:latin typeface="Times" pitchFamily="-65" charset="0"/>
            </a:endParaRPr>
          </a:p>
          <a:p>
            <a:pPr>
              <a:spcBef>
                <a:spcPct val="50000"/>
              </a:spcBef>
            </a:pPr>
            <a:r>
              <a:rPr lang="en-US" sz="2400" dirty="0">
                <a:latin typeface="Times" pitchFamily="-65" charset="0"/>
              </a:rPr>
              <a:t>Combines answers to questions about the density of communication on the block:</a:t>
            </a:r>
          </a:p>
          <a:p>
            <a:pPr>
              <a:spcBef>
                <a:spcPct val="50000"/>
              </a:spcBef>
            </a:pPr>
            <a:r>
              <a:rPr lang="en-US" sz="2400" dirty="0">
                <a:latin typeface="Times" pitchFamily="-65" charset="0"/>
              </a:rPr>
              <a:t>     How many people on the block do you</a:t>
            </a:r>
          </a:p>
          <a:p>
            <a:pPr>
              <a:spcBef>
                <a:spcPct val="50000"/>
              </a:spcBef>
            </a:pPr>
            <a:r>
              <a:rPr lang="en-US" sz="2400" dirty="0">
                <a:latin typeface="Times" pitchFamily="-65" charset="0"/>
              </a:rPr>
              <a:t>           </a:t>
            </a:r>
            <a:r>
              <a:rPr lang="en-US" sz="2400" i="1" dirty="0">
                <a:latin typeface="Times" pitchFamily="-65" charset="0"/>
              </a:rPr>
              <a:t>say hello to?</a:t>
            </a:r>
          </a:p>
          <a:p>
            <a:pPr>
              <a:spcBef>
                <a:spcPct val="50000"/>
              </a:spcBef>
            </a:pPr>
            <a:r>
              <a:rPr lang="en-US" sz="2400" i="1" dirty="0">
                <a:latin typeface="Times" pitchFamily="-65" charset="0"/>
              </a:rPr>
              <a:t>           have coffee with?</a:t>
            </a:r>
          </a:p>
          <a:p>
            <a:pPr>
              <a:spcBef>
                <a:spcPct val="50000"/>
              </a:spcBef>
            </a:pPr>
            <a:r>
              <a:rPr lang="en-US" sz="2400" i="1" dirty="0">
                <a:latin typeface="Times" pitchFamily="-65" charset="0"/>
              </a:rPr>
              <a:t>           ask for advice?. . .</a:t>
            </a:r>
          </a:p>
          <a:p>
            <a:pPr>
              <a:spcBef>
                <a:spcPct val="50000"/>
              </a:spcBef>
            </a:pPr>
            <a:r>
              <a:rPr lang="en-US" sz="2400" dirty="0">
                <a:latin typeface="Times" pitchFamily="-65" charset="0"/>
              </a:rPr>
              <a:t>with the proportion of friends who live </a:t>
            </a:r>
            <a:r>
              <a:rPr lang="en-US" sz="2400" i="1" dirty="0">
                <a:latin typeface="Times" pitchFamily="-65" charset="0"/>
              </a:rPr>
              <a:t>off </a:t>
            </a:r>
            <a:r>
              <a:rPr lang="en-US" sz="2400" dirty="0">
                <a:latin typeface="Times" pitchFamily="-65" charset="0"/>
              </a:rPr>
              <a:t>the block.</a:t>
            </a:r>
          </a:p>
        </p:txBody>
      </p:sp>
      <p:sp>
        <p:nvSpPr>
          <p:cNvPr id="19459" name="Rectangle 3"/>
          <p:cNvSpPr>
            <a:spLocks noGrp="1" noChangeArrowheads="1"/>
          </p:cNvSpPr>
          <p:nvPr>
            <p:ph type="title"/>
          </p:nvPr>
        </p:nvSpPr>
        <p:spPr>
          <a:xfrm>
            <a:off x="685800" y="0"/>
            <a:ext cx="7772400" cy="1143000"/>
          </a:xfrm>
        </p:spPr>
        <p:txBody>
          <a:bodyPr/>
          <a:lstStyle/>
          <a:p>
            <a:r>
              <a:rPr lang="en-US" sz="2400">
                <a:solidFill>
                  <a:schemeClr val="tx1"/>
                </a:solidFill>
              </a:rPr>
              <a:t>The communication index C5</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0482" name="Object 2"/>
          <p:cNvGraphicFramePr>
            <a:graphicFrameLocks noChangeAspect="1"/>
          </p:cNvGraphicFramePr>
          <p:nvPr/>
        </p:nvGraphicFramePr>
        <p:xfrm>
          <a:off x="914400" y="1069975"/>
          <a:ext cx="7391400" cy="4767263"/>
        </p:xfrm>
        <a:graphic>
          <a:graphicData uri="http://schemas.openxmlformats.org/presentationml/2006/ole">
            <p:oleObj spid="_x0000_s276482" name="Worksheet" r:id="rId4" imgW="5689600" imgH="3670300" progId="Excel.Sheet.8">
              <p:embed/>
            </p:oleObj>
          </a:graphicData>
        </a:graphic>
      </p:graphicFrame>
      <p:sp>
        <p:nvSpPr>
          <p:cNvPr id="20483" name="Text Box 3"/>
          <p:cNvSpPr txBox="1">
            <a:spLocks noChangeArrowheads="1"/>
          </p:cNvSpPr>
          <p:nvPr/>
        </p:nvSpPr>
        <p:spPr bwMode="auto">
          <a:xfrm>
            <a:off x="685800" y="0"/>
            <a:ext cx="7696200" cy="457200"/>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a:latin typeface="Times" pitchFamily="-65" charset="0"/>
            </a:endParaRPr>
          </a:p>
        </p:txBody>
      </p:sp>
      <p:sp>
        <p:nvSpPr>
          <p:cNvPr id="20484" name="Rectangle 4"/>
          <p:cNvSpPr>
            <a:spLocks noGrp="1" noChangeArrowheads="1"/>
          </p:cNvSpPr>
          <p:nvPr>
            <p:ph type="title"/>
          </p:nvPr>
        </p:nvSpPr>
        <p:spPr>
          <a:xfrm>
            <a:off x="685800" y="0"/>
            <a:ext cx="7772400" cy="1143000"/>
          </a:xfrm>
        </p:spPr>
        <p:txBody>
          <a:bodyPr/>
          <a:lstStyle/>
          <a:p>
            <a:r>
              <a:rPr lang="en-US" sz="2400">
                <a:solidFill>
                  <a:schemeClr val="tx1"/>
                </a:solidFill>
              </a:rPr>
              <a:t>Scattergram of the fronting of (aw) by the communication index C5 for women in four Philadelphia neighborhoods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6138"/>
            <a:ext cx="8229600" cy="1516062"/>
          </a:xfrm>
        </p:spPr>
        <p:txBody>
          <a:bodyPr>
            <a:noAutofit/>
          </a:bodyPr>
          <a:lstStyle/>
          <a:p>
            <a:r>
              <a:rPr lang="en-US" sz="2800" dirty="0" smtClean="0">
                <a:latin typeface="Palatino"/>
                <a:cs typeface="Palatino"/>
              </a:rPr>
              <a:t>Enigmas of uniformity 1</a:t>
            </a:r>
            <a:br>
              <a:rPr lang="en-US" sz="2800" dirty="0" smtClean="0">
                <a:latin typeface="Palatino"/>
                <a:cs typeface="Palatino"/>
              </a:rPr>
            </a:br>
            <a:r>
              <a:rPr lang="en-US" sz="2800" dirty="0" smtClean="0">
                <a:latin typeface="Palatino"/>
                <a:cs typeface="Palatino"/>
              </a:rPr>
              <a:t/>
            </a:r>
            <a:br>
              <a:rPr lang="en-US" sz="2800" dirty="0" smtClean="0">
                <a:latin typeface="Palatino"/>
                <a:cs typeface="Palatino"/>
              </a:rPr>
            </a:br>
            <a:r>
              <a:rPr lang="en-US" sz="2800" dirty="0" smtClean="0">
                <a:latin typeface="Palatino"/>
                <a:cs typeface="Palatino"/>
              </a:rPr>
              <a:t>The </a:t>
            </a:r>
            <a:r>
              <a:rPr lang="en-US" sz="2800" dirty="0" smtClean="0">
                <a:latin typeface="Palatino"/>
                <a:cs typeface="Palatino"/>
              </a:rPr>
              <a:t>geographic</a:t>
            </a:r>
            <a:r>
              <a:rPr lang="en-US" sz="2800" dirty="0" smtClean="0">
                <a:latin typeface="Palatino"/>
                <a:cs typeface="Palatino"/>
              </a:rPr>
              <a:t> unity of New </a:t>
            </a:r>
            <a:r>
              <a:rPr lang="en-US" sz="2800" dirty="0" smtClean="0">
                <a:latin typeface="Palatino"/>
                <a:cs typeface="Palatino"/>
              </a:rPr>
              <a:t>York </a:t>
            </a:r>
            <a:r>
              <a:rPr lang="en-US" sz="2800" dirty="0" smtClean="0">
                <a:latin typeface="Palatino"/>
                <a:cs typeface="Palatino"/>
              </a:rPr>
              <a:t>City</a:t>
            </a:r>
            <a:endParaRPr lang="en-US" sz="2800" dirty="0">
              <a:latin typeface="Palatino"/>
              <a:cs typeface="Palatino"/>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304800"/>
          </a:xfrm>
          <a:solidFill>
            <a:schemeClr val="bg1"/>
          </a:solidFill>
        </p:spPr>
        <p:txBody>
          <a:bodyPr>
            <a:normAutofit fontScale="90000"/>
          </a:bodyPr>
          <a:lstStyle/>
          <a:p>
            <a:r>
              <a:rPr lang="en-US" sz="2000">
                <a:solidFill>
                  <a:schemeClr val="bg1"/>
                </a:solidFill>
              </a:rPr>
              <a:t>Fronting of (awc) by communicaton index</a:t>
            </a:r>
          </a:p>
        </p:txBody>
      </p:sp>
      <p:pic>
        <p:nvPicPr>
          <p:cNvPr id="32771" name="Picture 3"/>
          <p:cNvPicPr>
            <a:picLocks noChangeAspect="1" noChangeArrowheads="1"/>
          </p:cNvPicPr>
          <p:nvPr/>
        </p:nvPicPr>
        <mc:AlternateContent xmlns:ma="http://schemas.microsoft.com/office/mac/drawingml/2008/main">
          <mc:Choice Requires="ma">
            <p:blipFill>
              <a:blip r:embed="rId3"/>
              <a:srcRect/>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4"/>
              <a:srcRect/>
              <a:stretch>
                <a:fillRect/>
              </a:stretch>
            </p:blipFill>
          </mc:Fallback>
        </mc:AlternateContent>
        <p:spPr bwMode="auto">
          <a:xfrm>
            <a:off x="762000" y="304800"/>
            <a:ext cx="10134600" cy="5924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6" name="Picture 2"/>
          <p:cNvPicPr>
            <a:picLocks noChangeAspect="1" noChangeArrowheads="1"/>
          </p:cNvPicPr>
          <p:nvPr/>
        </p:nvPicPr>
        <mc:AlternateContent xmlns:ma="http://schemas.microsoft.com/office/mac/drawingml/2008/main">
          <mc:Choice Requires="ma">
            <p:blipFill>
              <a:blip r:embed="rId3"/>
              <a:srcRect/>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4"/>
              <a:srcRect/>
              <a:stretch>
                <a:fillRect/>
              </a:stretch>
            </p:blipFill>
          </mc:Fallback>
        </mc:AlternateContent>
        <p:spPr bwMode="auto">
          <a:xfrm>
            <a:off x="2057400" y="1371600"/>
            <a:ext cx="5029200" cy="4894263"/>
          </a:xfrm>
          <a:prstGeom prst="rect">
            <a:avLst/>
          </a:prstGeom>
          <a:noFill/>
          <a:ln w="9525">
            <a:noFill/>
            <a:miter lim="800000"/>
            <a:headEnd/>
            <a:tailEnd/>
          </a:ln>
          <a:effectLst/>
        </p:spPr>
      </p:pic>
      <p:sp>
        <p:nvSpPr>
          <p:cNvPr id="21507" name="Text Box 3"/>
          <p:cNvSpPr txBox="1">
            <a:spLocks noChangeArrowheads="1"/>
          </p:cNvSpPr>
          <p:nvPr/>
        </p:nvSpPr>
        <p:spPr bwMode="auto">
          <a:xfrm>
            <a:off x="685800" y="152400"/>
            <a:ext cx="8001000" cy="457200"/>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a:latin typeface="Times" pitchFamily="-65" charset="0"/>
            </a:endParaRPr>
          </a:p>
        </p:txBody>
      </p:sp>
      <p:sp>
        <p:nvSpPr>
          <p:cNvPr id="21508" name="Rectangle 4"/>
          <p:cNvSpPr>
            <a:spLocks noGrp="1" noChangeArrowheads="1"/>
          </p:cNvSpPr>
          <p:nvPr>
            <p:ph type="title"/>
          </p:nvPr>
        </p:nvSpPr>
        <p:spPr>
          <a:xfrm>
            <a:off x="609600" y="0"/>
            <a:ext cx="8153400" cy="1143000"/>
          </a:xfrm>
        </p:spPr>
        <p:txBody>
          <a:bodyPr/>
          <a:lstStyle/>
          <a:p>
            <a:r>
              <a:rPr lang="en-US" sz="2400">
                <a:solidFill>
                  <a:schemeClr val="tx1"/>
                </a:solidFill>
              </a:rPr>
              <a:t>Sociometric position of Celeste S. in the Clark St. network</a:t>
            </a:r>
            <a:br>
              <a:rPr lang="en-US" sz="2400">
                <a:solidFill>
                  <a:schemeClr val="tx1"/>
                </a:solidFill>
              </a:rPr>
            </a:br>
            <a:r>
              <a:rPr lang="en-US" sz="2400">
                <a:solidFill>
                  <a:schemeClr val="tx1"/>
                </a:solidFill>
              </a:rPr>
              <a:t>(Upper figure: advancement of change, lower figure, C5 index).</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1026"/>
          <p:cNvSpPr>
            <a:spLocks noGrp="1" noChangeArrowheads="1"/>
          </p:cNvSpPr>
          <p:nvPr>
            <p:ph type="title"/>
          </p:nvPr>
        </p:nvSpPr>
        <p:spPr>
          <a:xfrm>
            <a:off x="0" y="381000"/>
            <a:ext cx="8458200" cy="1143000"/>
          </a:xfrm>
        </p:spPr>
        <p:txBody>
          <a:bodyPr>
            <a:normAutofit fontScale="90000"/>
          </a:bodyPr>
          <a:lstStyle/>
          <a:p>
            <a:r>
              <a:rPr lang="en-US" sz="2667" dirty="0"/>
              <a:t>Percent of fashion leadership by status and gregariousness.</a:t>
            </a:r>
            <a:br>
              <a:rPr lang="en-US" sz="2667" dirty="0"/>
            </a:br>
            <a:r>
              <a:rPr lang="en-US" sz="2667" dirty="0"/>
              <a:t>	[Source: Katz and </a:t>
            </a:r>
            <a:r>
              <a:rPr lang="en-US" sz="2667" dirty="0" err="1"/>
              <a:t>Lazarsfeld</a:t>
            </a:r>
            <a:r>
              <a:rPr lang="en-US" sz="2667" dirty="0"/>
              <a:t> 1955: Table 32]</a:t>
            </a:r>
            <a:r>
              <a:rPr lang="en-US" sz="2400" dirty="0"/>
              <a:t/>
            </a:r>
            <a:br>
              <a:rPr lang="en-US" sz="2400" dirty="0"/>
            </a:br>
            <a:endParaRPr lang="en-US" sz="2400" dirty="0"/>
          </a:p>
        </p:txBody>
      </p:sp>
      <p:sp>
        <p:nvSpPr>
          <p:cNvPr id="72709" name="Text Box 1029"/>
          <p:cNvSpPr txBox="1">
            <a:spLocks noChangeArrowheads="1"/>
          </p:cNvSpPr>
          <p:nvPr/>
        </p:nvSpPr>
        <p:spPr bwMode="auto">
          <a:xfrm>
            <a:off x="319088" y="1752600"/>
            <a:ext cx="8458200" cy="3539431"/>
          </a:xfrm>
          <a:prstGeom prst="rect">
            <a:avLst/>
          </a:prstGeom>
          <a:noFill/>
          <a:ln w="9525">
            <a:noFill/>
            <a:miter lim="800000"/>
            <a:headEnd/>
            <a:tailEnd/>
          </a:ln>
        </p:spPr>
        <p:txBody>
          <a:bodyPr>
            <a:prstTxWarp prst="textNoShape">
              <a:avLst/>
            </a:prstTxWarp>
            <a:spAutoFit/>
          </a:bodyPr>
          <a:lstStyle/>
          <a:p>
            <a:r>
              <a:rPr lang="en-US" sz="2800" dirty="0"/>
              <a:t>					   </a:t>
            </a:r>
            <a:r>
              <a:rPr lang="en-US" sz="2800" dirty="0" smtClean="0"/>
              <a:t> 				</a:t>
            </a:r>
            <a:r>
              <a:rPr lang="en-US" sz="2800" i="1" dirty="0" smtClean="0"/>
              <a:t>Status</a:t>
            </a:r>
          </a:p>
          <a:p>
            <a:r>
              <a:rPr lang="en-US" sz="2800" i="1" dirty="0" smtClean="0"/>
              <a:t>Gregariousness	</a:t>
            </a:r>
            <a:r>
              <a:rPr lang="en-US" sz="2800" i="1" dirty="0"/>
              <a:t>High	        Middle 	          </a:t>
            </a:r>
            <a:r>
              <a:rPr lang="en-US" sz="2800" i="1" dirty="0" smtClean="0"/>
              <a:t>Low</a:t>
            </a:r>
          </a:p>
          <a:p>
            <a:endParaRPr lang="en-US" sz="2800" i="1" dirty="0" smtClean="0"/>
          </a:p>
          <a:p>
            <a:r>
              <a:rPr lang="en-US" sz="2800" dirty="0"/>
              <a:t>		High	</a:t>
            </a:r>
            <a:r>
              <a:rPr lang="en-US" sz="2800" dirty="0" smtClean="0"/>
              <a:t>		22</a:t>
            </a:r>
            <a:r>
              <a:rPr lang="en-US" sz="2800" dirty="0"/>
              <a:t>%	</a:t>
            </a:r>
            <a:r>
              <a:rPr lang="en-US" sz="2800" dirty="0" smtClean="0"/>
              <a:t>		</a:t>
            </a:r>
            <a:r>
              <a:rPr lang="en-US" sz="2800" b="1" dirty="0" smtClean="0">
                <a:solidFill>
                  <a:srgbClr val="FF0000"/>
                </a:solidFill>
              </a:rPr>
              <a:t>36</a:t>
            </a:r>
            <a:r>
              <a:rPr lang="en-US" sz="2800" b="1" dirty="0">
                <a:solidFill>
                  <a:srgbClr val="FF0000"/>
                </a:solidFill>
              </a:rPr>
              <a:t>%</a:t>
            </a:r>
            <a:r>
              <a:rPr lang="en-US" sz="2800" dirty="0"/>
              <a:t>	</a:t>
            </a:r>
            <a:r>
              <a:rPr lang="en-US" sz="2800" dirty="0" smtClean="0"/>
              <a:t>		24</a:t>
            </a:r>
            <a:r>
              <a:rPr lang="en-US" sz="2800" dirty="0"/>
              <a:t>%</a:t>
            </a:r>
          </a:p>
          <a:p>
            <a:r>
              <a:rPr lang="en-US" sz="2800" dirty="0"/>
              <a:t>	</a:t>
            </a:r>
            <a:r>
              <a:rPr lang="en-US" sz="2800" dirty="0" smtClean="0"/>
              <a:t>	</a:t>
            </a:r>
          </a:p>
          <a:p>
            <a:r>
              <a:rPr lang="en-US" sz="2800" dirty="0" smtClean="0"/>
              <a:t>		Medium		31</a:t>
            </a:r>
            <a:r>
              <a:rPr lang="en-US" sz="2800" dirty="0"/>
              <a:t>%	</a:t>
            </a:r>
            <a:r>
              <a:rPr lang="en-US" sz="2800" dirty="0" smtClean="0"/>
              <a:t>		24</a:t>
            </a:r>
            <a:r>
              <a:rPr lang="en-US" sz="2800" dirty="0"/>
              <a:t>%	</a:t>
            </a:r>
            <a:r>
              <a:rPr lang="en-US" sz="2800" dirty="0" smtClean="0"/>
              <a:t>		17</a:t>
            </a:r>
            <a:r>
              <a:rPr lang="en-US" sz="2800" dirty="0"/>
              <a:t>%</a:t>
            </a:r>
          </a:p>
          <a:p>
            <a:r>
              <a:rPr lang="en-US" sz="2800" dirty="0"/>
              <a:t>	</a:t>
            </a:r>
            <a:r>
              <a:rPr lang="en-US" sz="2800" dirty="0" smtClean="0"/>
              <a:t>	</a:t>
            </a:r>
          </a:p>
          <a:p>
            <a:r>
              <a:rPr lang="en-US" sz="2800" dirty="0" smtClean="0"/>
              <a:t>		Low</a:t>
            </a:r>
            <a:r>
              <a:rPr lang="en-US" sz="2800" dirty="0"/>
              <a:t>	</a:t>
            </a:r>
            <a:r>
              <a:rPr lang="en-US" sz="2800" dirty="0" smtClean="0"/>
              <a:t>		21</a:t>
            </a:r>
            <a:r>
              <a:rPr lang="en-US" sz="2800" dirty="0"/>
              <a:t>%	</a:t>
            </a:r>
            <a:r>
              <a:rPr lang="en-US" sz="2800" dirty="0" smtClean="0"/>
              <a:t>		17</a:t>
            </a:r>
            <a:r>
              <a:rPr lang="en-US" sz="2800" dirty="0"/>
              <a:t>%	</a:t>
            </a:r>
            <a:r>
              <a:rPr lang="en-US" sz="2800" dirty="0" smtClean="0"/>
              <a:t>		</a:t>
            </a:r>
            <a:r>
              <a:rPr lang="en-US" sz="2800" b="1" dirty="0" smtClean="0"/>
              <a:t>11%</a:t>
            </a:r>
            <a:endParaRPr lang="en-US" sz="2800" b="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914400" y="304800"/>
            <a:ext cx="6248400" cy="1004888"/>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a:latin typeface="Times" pitchFamily="-65" charset="0"/>
            </a:endParaRPr>
          </a:p>
          <a:p>
            <a:pPr>
              <a:spcBef>
                <a:spcPct val="50000"/>
              </a:spcBef>
            </a:pPr>
            <a:r>
              <a:rPr lang="en-US">
                <a:latin typeface="Times" pitchFamily="-65" charset="0"/>
              </a:rPr>
              <a:t>        (Katz and Lazarsfeld, </a:t>
            </a:r>
            <a:r>
              <a:rPr lang="en-US" i="1">
                <a:latin typeface="Times" pitchFamily="-65" charset="0"/>
              </a:rPr>
              <a:t>Personal Influence)</a:t>
            </a:r>
            <a:endParaRPr lang="en-US">
              <a:latin typeface="Times" pitchFamily="-65" charset="0"/>
            </a:endParaRPr>
          </a:p>
        </p:txBody>
      </p:sp>
      <p:pic>
        <p:nvPicPr>
          <p:cNvPr id="22531" name="Picture 3"/>
          <p:cNvPicPr>
            <a:picLocks noChangeAspect="1" noChangeArrowheads="1"/>
          </p:cNvPicPr>
          <p:nvPr/>
        </p:nvPicPr>
        <mc:AlternateContent xmlns:ma="http://schemas.microsoft.com/office/mac/drawingml/2008/main">
          <mc:Choice Requires="ma">
            <p:blipFill>
              <a:blip r:embed="rId3"/>
              <a:srcRect/>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4"/>
              <a:srcRect/>
              <a:stretch>
                <a:fillRect/>
              </a:stretch>
            </p:blipFill>
          </mc:Fallback>
        </mc:AlternateContent>
        <p:spPr bwMode="auto">
          <a:xfrm>
            <a:off x="2743200" y="1524000"/>
            <a:ext cx="3670300" cy="4697413"/>
          </a:xfrm>
          <a:prstGeom prst="rect">
            <a:avLst/>
          </a:prstGeom>
          <a:noFill/>
          <a:ln w="9525">
            <a:noFill/>
            <a:miter lim="800000"/>
            <a:headEnd/>
            <a:tailEnd/>
          </a:ln>
          <a:effectLst/>
        </p:spPr>
      </p:pic>
      <p:sp>
        <p:nvSpPr>
          <p:cNvPr id="22532" name="Rectangle 4"/>
          <p:cNvSpPr>
            <a:spLocks noGrp="1" noChangeArrowheads="1"/>
          </p:cNvSpPr>
          <p:nvPr>
            <p:ph type="title"/>
          </p:nvPr>
        </p:nvSpPr>
        <p:spPr>
          <a:xfrm>
            <a:off x="762000" y="0"/>
            <a:ext cx="7772400" cy="1143000"/>
          </a:xfrm>
        </p:spPr>
        <p:txBody>
          <a:bodyPr/>
          <a:lstStyle/>
          <a:p>
            <a:r>
              <a:rPr lang="en-US" sz="2400">
                <a:solidFill>
                  <a:schemeClr val="tx1"/>
                </a:solidFill>
              </a:rPr>
              <a:t>The two-step flow of communication</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srcRect/>
          <a:stretch>
            <a:fillRect/>
          </a:stretch>
        </p:blipFill>
        <p:spPr bwMode="auto">
          <a:xfrm>
            <a:off x="0" y="755650"/>
            <a:ext cx="9144000" cy="6102350"/>
          </a:xfrm>
          <a:prstGeom prst="rect">
            <a:avLst/>
          </a:prstGeom>
          <a:noFill/>
        </p:spPr>
      </p:pic>
      <p:sp>
        <p:nvSpPr>
          <p:cNvPr id="26627" name="Text Box 3"/>
          <p:cNvSpPr txBox="1">
            <a:spLocks noChangeArrowheads="1"/>
          </p:cNvSpPr>
          <p:nvPr/>
        </p:nvSpPr>
        <p:spPr bwMode="auto">
          <a:xfrm>
            <a:off x="4800600" y="1371600"/>
            <a:ext cx="1371600" cy="27463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solidFill>
                  <a:schemeClr val="bg1"/>
                </a:solidFill>
                <a:latin typeface="Geneva" pitchFamily="-65" charset="0"/>
              </a:rPr>
              <a:t>Celeste S.</a:t>
            </a:r>
            <a:endParaRPr lang="en-US">
              <a:latin typeface="Times" pitchFamily="-65" charset="0"/>
            </a:endParaRPr>
          </a:p>
        </p:txBody>
      </p:sp>
      <p:sp>
        <p:nvSpPr>
          <p:cNvPr id="26628" name="Text Box 4"/>
          <p:cNvSpPr txBox="1">
            <a:spLocks noChangeArrowheads="1"/>
          </p:cNvSpPr>
          <p:nvPr/>
        </p:nvSpPr>
        <p:spPr bwMode="auto">
          <a:xfrm>
            <a:off x="1524000" y="762000"/>
            <a:ext cx="1371600" cy="27463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solidFill>
                  <a:schemeClr val="bg1"/>
                </a:solidFill>
                <a:latin typeface="Geneva" pitchFamily="-65" charset="0"/>
              </a:rPr>
              <a:t>Teresa M.</a:t>
            </a:r>
            <a:endParaRPr lang="en-US">
              <a:latin typeface="Times" pitchFamily="-65" charset="0"/>
            </a:endParaRPr>
          </a:p>
        </p:txBody>
      </p:sp>
      <p:sp>
        <p:nvSpPr>
          <p:cNvPr id="26629" name="Rectangle 5"/>
          <p:cNvSpPr>
            <a:spLocks noGrp="1" noChangeArrowheads="1"/>
          </p:cNvSpPr>
          <p:nvPr>
            <p:ph type="title"/>
          </p:nvPr>
        </p:nvSpPr>
        <p:spPr>
          <a:xfrm>
            <a:off x="609600" y="0"/>
            <a:ext cx="7772400" cy="762000"/>
          </a:xfrm>
        </p:spPr>
        <p:txBody>
          <a:bodyPr>
            <a:normAutofit/>
          </a:bodyPr>
          <a:lstStyle/>
          <a:p>
            <a:r>
              <a:rPr lang="en-US" sz="2000" dirty="0" smtClean="0">
                <a:solidFill>
                  <a:srgbClr val="FFFFFF"/>
                </a:solidFill>
                <a:latin typeface="Rockwell" pitchFamily="-65" charset="0"/>
              </a:rPr>
              <a:t>Two leaders of linguistic change in the fronting </a:t>
            </a:r>
            <a:r>
              <a:rPr lang="en-US" sz="2000" dirty="0">
                <a:solidFill>
                  <a:srgbClr val="FFFFFF"/>
                </a:solidFill>
                <a:latin typeface="Rockwell" pitchFamily="-65" charset="0"/>
              </a:rPr>
              <a:t>of (aw)</a:t>
            </a:r>
            <a:r>
              <a:rPr lang="en-US" sz="2000" dirty="0" smtClean="0">
                <a:solidFill>
                  <a:srgbClr val="FFFFFF"/>
                </a:solidFill>
                <a:latin typeface="Rockwell" pitchFamily="-65" charset="0"/>
              </a:rPr>
              <a:t> for </a:t>
            </a:r>
            <a:r>
              <a:rPr lang="en-US" sz="2000" dirty="0">
                <a:solidFill>
                  <a:srgbClr val="FFFFFF"/>
                </a:solidFill>
                <a:latin typeface="Rockwell" pitchFamily="-65" charset="0"/>
              </a:rPr>
              <a:t>SEC in Philadelphia Neighborhood Study [N=112]</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1026"/>
          <p:cNvSpPr>
            <a:spLocks noGrp="1" noChangeArrowheads="1"/>
          </p:cNvSpPr>
          <p:nvPr>
            <p:ph type="title"/>
          </p:nvPr>
        </p:nvSpPr>
        <p:spPr>
          <a:xfrm>
            <a:off x="381000" y="609600"/>
            <a:ext cx="8305800" cy="1143000"/>
          </a:xfrm>
        </p:spPr>
        <p:txBody>
          <a:bodyPr/>
          <a:lstStyle/>
          <a:p>
            <a:r>
              <a:rPr lang="en-US" sz="2000">
                <a:solidFill>
                  <a:schemeClr val="tx1"/>
                </a:solidFill>
              </a:rPr>
              <a:t>Parallels between the leaders of linguistic change and fashion leaders</a:t>
            </a:r>
            <a:br>
              <a:rPr lang="en-US" sz="2000">
                <a:solidFill>
                  <a:schemeClr val="tx1"/>
                </a:solidFill>
              </a:rPr>
            </a:br>
            <a:endParaRPr lang="en-US" sz="2000">
              <a:solidFill>
                <a:schemeClr val="tx1"/>
              </a:solidFill>
            </a:endParaRPr>
          </a:p>
        </p:txBody>
      </p:sp>
      <p:sp>
        <p:nvSpPr>
          <p:cNvPr id="73731" name="Text Box 1027"/>
          <p:cNvSpPr txBox="1">
            <a:spLocks noChangeArrowheads="1"/>
          </p:cNvSpPr>
          <p:nvPr/>
        </p:nvSpPr>
        <p:spPr bwMode="auto">
          <a:xfrm>
            <a:off x="381000" y="1752600"/>
            <a:ext cx="8077200" cy="4247317"/>
          </a:xfrm>
          <a:prstGeom prst="rect">
            <a:avLst/>
          </a:prstGeom>
          <a:noFill/>
          <a:ln w="9525">
            <a:noFill/>
            <a:miter lim="800000"/>
            <a:headEnd/>
            <a:tailEnd/>
          </a:ln>
        </p:spPr>
        <p:txBody>
          <a:bodyPr>
            <a:prstTxWarp prst="textNoShape">
              <a:avLst/>
            </a:prstTxWarp>
            <a:spAutoFit/>
          </a:bodyPr>
          <a:lstStyle/>
          <a:p>
            <a:pPr>
              <a:spcBef>
                <a:spcPts val="1200"/>
              </a:spcBef>
            </a:pPr>
            <a:r>
              <a:rPr lang="en-US" sz="2000" dirty="0"/>
              <a:t>	1. The leaders are women; men play no significant role.</a:t>
            </a:r>
          </a:p>
          <a:p>
            <a:pPr>
              <a:spcBef>
                <a:spcPts val="1200"/>
              </a:spcBef>
            </a:pPr>
            <a:r>
              <a:rPr lang="en-US" sz="2000" dirty="0"/>
              <a:t>	2. The highest concentration of leaders is in the groups centrally located in the socioeconomic hierarchy, that is, leadership forms a curvilinear pattern.</a:t>
            </a:r>
          </a:p>
          <a:p>
            <a:pPr>
              <a:spcBef>
                <a:spcPts val="1200"/>
              </a:spcBef>
            </a:pPr>
            <a:r>
              <a:rPr lang="en-US" sz="2000" dirty="0"/>
              <a:t>	3. The leaders are people with intimate contacts throughout their local groups, who influence first people most like themselves.</a:t>
            </a:r>
          </a:p>
          <a:p>
            <a:pPr>
              <a:spcBef>
                <a:spcPts val="1200"/>
              </a:spcBef>
            </a:pPr>
            <a:r>
              <a:rPr lang="en-US" sz="2000" dirty="0"/>
              <a:t>	4. The leaders are people who are not limited to their local networks, but have intimate friends in the wider neighborhood. </a:t>
            </a:r>
          </a:p>
          <a:p>
            <a:pPr>
              <a:spcBef>
                <a:spcPts val="1200"/>
              </a:spcBef>
            </a:pPr>
            <a:r>
              <a:rPr lang="en-US" sz="2000" dirty="0"/>
              <a:t>	5. These wider contacts include people of different social statuses, so that influence spreads downward and upward from the central group.</a:t>
            </a:r>
          </a:p>
          <a:p>
            <a:pPr>
              <a:spcBef>
                <a:spcPts val="1200"/>
              </a:spcBef>
            </a:pPr>
            <a:endParaRPr lang="en-US" sz="20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networks</a:t>
            </a:r>
            <a:endParaRPr lang="en-US" dirty="0"/>
          </a:p>
        </p:txBody>
      </p:sp>
      <p:pic>
        <p:nvPicPr>
          <p:cNvPr id="3" name="Picture 2" descr="EU.local network.png"/>
          <p:cNvPicPr>
            <a:picLocks noChangeAspect="1"/>
          </p:cNvPicPr>
          <p:nvPr/>
        </p:nvPicPr>
        <p:blipFill>
          <a:blip r:embed="rId2"/>
          <a:stretch>
            <a:fillRect/>
          </a:stretch>
        </p:blipFill>
        <p:spPr>
          <a:xfrm>
            <a:off x="1066800" y="0"/>
            <a:ext cx="8494096" cy="6081571"/>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2800" dirty="0" smtClean="0"/>
              <a:t>Local networks connected through weak ties</a:t>
            </a:r>
            <a:endParaRPr lang="en-US" sz="2800" dirty="0"/>
          </a:p>
        </p:txBody>
      </p:sp>
      <p:pic>
        <p:nvPicPr>
          <p:cNvPr id="3" name="Picture 2" descr="EU.weak ties.png"/>
          <p:cNvPicPr>
            <a:picLocks noChangeAspect="1"/>
          </p:cNvPicPr>
          <p:nvPr/>
        </p:nvPicPr>
        <p:blipFill>
          <a:blip r:embed="rId2"/>
          <a:stretch>
            <a:fillRect/>
          </a:stretch>
        </p:blipFill>
        <p:spPr>
          <a:xfrm>
            <a:off x="457200" y="152400"/>
            <a:ext cx="8605496" cy="6161330"/>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Autofit/>
          </a:bodyPr>
          <a:lstStyle/>
          <a:p>
            <a:r>
              <a:rPr lang="en-US" sz="3200" dirty="0" smtClean="0"/>
              <a:t>Is </a:t>
            </a:r>
            <a:r>
              <a:rPr lang="en-US" sz="3200" dirty="0" smtClean="0"/>
              <a:t>uniformity</a:t>
            </a:r>
            <a:r>
              <a:rPr lang="en-US" sz="3200" dirty="0" smtClean="0"/>
              <a:t> the </a:t>
            </a:r>
            <a:r>
              <a:rPr lang="en-US" sz="3200" dirty="0" smtClean="0"/>
              <a:t>result of</a:t>
            </a:r>
            <a:endParaRPr lang="en-US" sz="3200" dirty="0"/>
          </a:p>
        </p:txBody>
      </p:sp>
      <p:sp>
        <p:nvSpPr>
          <p:cNvPr id="4" name="TextBox 3"/>
          <p:cNvSpPr txBox="1"/>
          <p:nvPr/>
        </p:nvSpPr>
        <p:spPr>
          <a:xfrm>
            <a:off x="762000" y="1676400"/>
            <a:ext cx="7162800" cy="3108544"/>
          </a:xfrm>
          <a:prstGeom prst="rect">
            <a:avLst/>
          </a:prstGeom>
          <a:noFill/>
        </p:spPr>
        <p:txBody>
          <a:bodyPr wrap="square" rtlCol="0">
            <a:spAutoFit/>
          </a:bodyPr>
          <a:lstStyle/>
          <a:p>
            <a:r>
              <a:rPr lang="en-US" sz="2800" dirty="0" smtClean="0"/>
              <a:t>Transmission					Diffusion</a:t>
            </a:r>
          </a:p>
          <a:p>
            <a:endParaRPr lang="en-US" sz="2800" dirty="0" smtClean="0"/>
          </a:p>
          <a:p>
            <a:r>
              <a:rPr lang="en-US" sz="2800" dirty="0" smtClean="0"/>
              <a:t>Child learning					Adult learning</a:t>
            </a:r>
          </a:p>
          <a:p>
            <a:endParaRPr lang="en-US" sz="2800" dirty="0" smtClean="0"/>
          </a:p>
          <a:p>
            <a:r>
              <a:rPr lang="en-US" sz="2800" dirty="0" smtClean="0"/>
              <a:t>Family tree model				Wave model</a:t>
            </a:r>
          </a:p>
          <a:p>
            <a:endParaRPr lang="en-US" sz="2800" dirty="0" smtClean="0"/>
          </a:p>
          <a:p>
            <a:endParaRPr lang="en-US" sz="2800" dirty="0"/>
          </a:p>
        </p:txBody>
      </p:sp>
      <p:cxnSp>
        <p:nvCxnSpPr>
          <p:cNvPr id="6" name="Straight Connector 5"/>
          <p:cNvCxnSpPr/>
          <p:nvPr/>
        </p:nvCxnSpPr>
        <p:spPr>
          <a:xfrm rot="5400000">
            <a:off x="1181100" y="4000500"/>
            <a:ext cx="1066800" cy="9906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16200000" flipH="1">
            <a:off x="2209800" y="3962400"/>
            <a:ext cx="1066800" cy="10668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a:off x="2062728" y="4501128"/>
            <a:ext cx="675144" cy="381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4838700" y="3924301"/>
            <a:ext cx="1066800" cy="99060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H="1">
            <a:off x="5867400" y="3886201"/>
            <a:ext cx="1066800" cy="106680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5720328" y="4424929"/>
            <a:ext cx="675144" cy="38100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990600" y="5029200"/>
            <a:ext cx="2743200" cy="369332"/>
          </a:xfrm>
          <a:prstGeom prst="rect">
            <a:avLst/>
          </a:prstGeom>
          <a:noFill/>
        </p:spPr>
        <p:txBody>
          <a:bodyPr wrap="square" rtlCol="0">
            <a:spAutoFit/>
          </a:bodyPr>
          <a:lstStyle/>
          <a:p>
            <a:r>
              <a:rPr lang="en-US" dirty="0" smtClean="0"/>
              <a:t>A                  B                    C</a:t>
            </a:r>
            <a:endParaRPr lang="en-US" dirty="0"/>
          </a:p>
        </p:txBody>
      </p:sp>
      <p:sp>
        <p:nvSpPr>
          <p:cNvPr id="15" name="TextBox 14"/>
          <p:cNvSpPr txBox="1"/>
          <p:nvPr/>
        </p:nvSpPr>
        <p:spPr>
          <a:xfrm>
            <a:off x="4648200" y="5029200"/>
            <a:ext cx="2743200" cy="369332"/>
          </a:xfrm>
          <a:prstGeom prst="rect">
            <a:avLst/>
          </a:prstGeom>
          <a:noFill/>
        </p:spPr>
        <p:txBody>
          <a:bodyPr wrap="square" rtlCol="0">
            <a:spAutoFit/>
          </a:bodyPr>
          <a:lstStyle/>
          <a:p>
            <a:r>
              <a:rPr lang="en-US" dirty="0" smtClean="0"/>
              <a:t>A      ) ) )      B      (  (  (      C</a:t>
            </a:r>
            <a:endParaRPr lang="en-US" dirty="0"/>
          </a:p>
        </p:txBody>
      </p:sp>
      <p:sp>
        <p:nvSpPr>
          <p:cNvPr id="17" name="TextBox 16"/>
          <p:cNvSpPr txBox="1"/>
          <p:nvPr/>
        </p:nvSpPr>
        <p:spPr>
          <a:xfrm>
            <a:off x="6477000" y="6096000"/>
            <a:ext cx="2209800" cy="381000"/>
          </a:xfrm>
          <a:prstGeom prst="rect">
            <a:avLst/>
          </a:prstGeom>
          <a:noFill/>
        </p:spPr>
        <p:txBody>
          <a:bodyPr wrap="square" rtlCol="0">
            <a:spAutoFit/>
          </a:bodyPr>
          <a:lstStyle/>
          <a:p>
            <a:r>
              <a:rPr lang="en-US" dirty="0" smtClean="0"/>
              <a:t>Labov 2007</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Settlement patterns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1905000" y="838200"/>
          <a:ext cx="5233988" cy="2819400"/>
        </p:xfrm>
        <a:graphic>
          <a:graphicData uri="http://schemas.openxmlformats.org/presentationml/2006/ole">
            <p:oleObj spid="_x0000_s10242" name="Document" r:id="rId3" imgW="5232400" imgH="2819400" progId="Word.Document.8">
              <p:embed/>
            </p:oleObj>
          </a:graphicData>
        </a:graphic>
      </p:graphicFrame>
      <p:sp>
        <p:nvSpPr>
          <p:cNvPr id="6147" name="Text Box 3"/>
          <p:cNvSpPr txBox="1">
            <a:spLocks noChangeArrowheads="1"/>
          </p:cNvSpPr>
          <p:nvPr/>
        </p:nvSpPr>
        <p:spPr bwMode="auto">
          <a:xfrm>
            <a:off x="1219200" y="0"/>
            <a:ext cx="6934200" cy="7016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b="1">
                <a:latin typeface="Lucida Sans" pitchFamily="-111" charset="0"/>
              </a:rPr>
              <a:t>Percent [r] in rapid and anonymous study of three New York City department stores, 1962</a:t>
            </a:r>
            <a:endParaRPr lang="en-US" b="1"/>
          </a:p>
        </p:txBody>
      </p:sp>
      <p:sp>
        <p:nvSpPr>
          <p:cNvPr id="6148" name="Text Box 4"/>
          <p:cNvSpPr txBox="1">
            <a:spLocks noChangeArrowheads="1"/>
          </p:cNvSpPr>
          <p:nvPr/>
        </p:nvSpPr>
        <p:spPr bwMode="auto">
          <a:xfrm>
            <a:off x="5638800" y="6553200"/>
            <a:ext cx="3505200" cy="3048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b="1">
                <a:latin typeface="Lucida Sans" pitchFamily="-111" charset="0"/>
              </a:rPr>
              <a:t>Source: Labov 1966</a:t>
            </a:r>
            <a:endParaRPr lang="en-US" b="1"/>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800" dirty="0" smtClean="0"/>
              <a:t>Uniformity from settlement patterns</a:t>
            </a:r>
            <a:endParaRPr lang="en-US" sz="2800" dirty="0"/>
          </a:p>
        </p:txBody>
      </p:sp>
      <p:pic>
        <p:nvPicPr>
          <p:cNvPr id="3" name="Picture 2" descr="EU,settlement.png"/>
          <p:cNvPicPr>
            <a:picLocks noChangeAspect="1"/>
          </p:cNvPicPr>
          <p:nvPr/>
        </p:nvPicPr>
        <p:blipFill>
          <a:blip r:embed="rId2"/>
          <a:stretch>
            <a:fillRect/>
          </a:stretch>
        </p:blipFill>
        <p:spPr>
          <a:xfrm>
            <a:off x="1048889" y="1600200"/>
            <a:ext cx="7637911" cy="3763963"/>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09600" y="533400"/>
            <a:ext cx="7772400" cy="609600"/>
          </a:xfrm>
        </p:spPr>
        <p:txBody>
          <a:bodyPr>
            <a:noAutofit/>
          </a:bodyPr>
          <a:lstStyle/>
          <a:p>
            <a:r>
              <a:rPr lang="en-US" sz="2800" dirty="0">
                <a:latin typeface="Century Schoolbook" pitchFamily="-111" charset="0"/>
              </a:rPr>
              <a:t>Community movement in the migration from New England</a:t>
            </a:r>
          </a:p>
        </p:txBody>
      </p:sp>
      <p:sp>
        <p:nvSpPr>
          <p:cNvPr id="13316" name="Text Box 4"/>
          <p:cNvSpPr txBox="1">
            <a:spLocks noChangeArrowheads="1"/>
          </p:cNvSpPr>
          <p:nvPr/>
        </p:nvSpPr>
        <p:spPr bwMode="auto">
          <a:xfrm>
            <a:off x="914400" y="1600200"/>
            <a:ext cx="7086600" cy="2308324"/>
          </a:xfrm>
          <a:prstGeom prst="rect">
            <a:avLst/>
          </a:prstGeom>
          <a:noFill/>
          <a:ln w="9525">
            <a:noFill/>
            <a:miter lim="800000"/>
            <a:headEnd/>
            <a:tailEnd/>
          </a:ln>
        </p:spPr>
        <p:txBody>
          <a:bodyPr>
            <a:prstTxWarp prst="textNoShape">
              <a:avLst/>
            </a:prstTxWarp>
            <a:spAutoFit/>
          </a:bodyPr>
          <a:lstStyle/>
          <a:p>
            <a:pPr>
              <a:spcBef>
                <a:spcPct val="50000"/>
              </a:spcBef>
            </a:pPr>
            <a:r>
              <a:rPr lang="en-US" sz="2400" dirty="0"/>
              <a:t>Mass migrations were indeed congenial to the Puritan tradition. Whole parishes, parson and all, had sometimes migrated from Old England. Lois Kimball Mathews mentioned 22 colonies in Illinois alone, all of which originated in New England or in New York, most of them planted between 1830 and 1840.</a:t>
            </a:r>
          </a:p>
        </p:txBody>
      </p:sp>
      <p:sp>
        <p:nvSpPr>
          <p:cNvPr id="13317" name="Text Box 5"/>
          <p:cNvSpPr txBox="1">
            <a:spLocks noChangeArrowheads="1"/>
          </p:cNvSpPr>
          <p:nvPr/>
        </p:nvSpPr>
        <p:spPr bwMode="auto">
          <a:xfrm>
            <a:off x="685800" y="4114800"/>
            <a:ext cx="7086600" cy="458788"/>
          </a:xfrm>
          <a:prstGeom prst="rect">
            <a:avLst/>
          </a:prstGeom>
          <a:noFill/>
          <a:ln w="9525">
            <a:noFill/>
            <a:miter lim="800000"/>
            <a:headEnd/>
            <a:tailEnd/>
          </a:ln>
        </p:spPr>
        <p:txBody>
          <a:bodyPr>
            <a:prstTxWarp prst="textNoShape">
              <a:avLst/>
            </a:prstTxWarp>
            <a:spAutoFit/>
          </a:bodyPr>
          <a:lstStyle/>
          <a:p>
            <a:pPr>
              <a:spcBef>
                <a:spcPct val="50000"/>
              </a:spcBef>
            </a:pPr>
            <a:endParaRPr lang="en-US"/>
          </a:p>
        </p:txBody>
      </p:sp>
      <p:sp>
        <p:nvSpPr>
          <p:cNvPr id="13318" name="Rectangle 6"/>
          <p:cNvSpPr>
            <a:spLocks noChangeArrowheads="1"/>
          </p:cNvSpPr>
          <p:nvPr/>
        </p:nvSpPr>
        <p:spPr bwMode="auto">
          <a:xfrm>
            <a:off x="3200400" y="4724400"/>
            <a:ext cx="4800600" cy="923330"/>
          </a:xfrm>
          <a:prstGeom prst="rect">
            <a:avLst/>
          </a:prstGeom>
          <a:noFill/>
          <a:ln w="9525">
            <a:noFill/>
            <a:miter lim="800000"/>
            <a:headEnd/>
            <a:tailEnd/>
          </a:ln>
        </p:spPr>
        <p:txBody>
          <a:bodyPr>
            <a:prstTxWarp prst="textNoShape">
              <a:avLst/>
            </a:prstTxWarp>
            <a:spAutoFit/>
          </a:bodyPr>
          <a:lstStyle/>
          <a:p>
            <a:r>
              <a:rPr lang="en-US" dirty="0">
                <a:solidFill>
                  <a:srgbClr val="000000"/>
                </a:solidFill>
              </a:rPr>
              <a:t>--Richard L. Power, </a:t>
            </a:r>
            <a:r>
              <a:rPr lang="en-US" i="1" dirty="0">
                <a:solidFill>
                  <a:srgbClr val="000000"/>
                </a:solidFill>
              </a:rPr>
              <a:t>Planting Corn Belt Culture: The Impress of the Upland Southerner and Yankee in the old Northwest</a:t>
            </a:r>
            <a:r>
              <a:rPr lang="en-US" dirty="0">
                <a:solidFill>
                  <a:srgbClr val="000000"/>
                </a:solidFill>
              </a:rPr>
              <a:t>, 1953. P. 14.</a:t>
            </a:r>
            <a:endParaRPr lang="en-US" sz="1600" dirty="0">
              <a:solidFill>
                <a:srgbClr val="000000"/>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609600"/>
            <a:ext cx="7772400" cy="762000"/>
          </a:xfrm>
        </p:spPr>
        <p:txBody>
          <a:bodyPr>
            <a:noAutofit/>
          </a:bodyPr>
          <a:lstStyle/>
          <a:p>
            <a:r>
              <a:rPr lang="en-US" sz="2400" dirty="0">
                <a:latin typeface="Century Schoolbook" pitchFamily="-111" charset="0"/>
              </a:rPr>
              <a:t>The </a:t>
            </a:r>
            <a:r>
              <a:rPr lang="en-US" sz="2400" dirty="0" smtClean="0">
                <a:latin typeface="Century Schoolbook" pitchFamily="-111" charset="0"/>
              </a:rPr>
              <a:t>individual movement </a:t>
            </a:r>
            <a:r>
              <a:rPr lang="en-US" sz="2400" dirty="0">
                <a:latin typeface="Century Schoolbook" pitchFamily="-111" charset="0"/>
              </a:rPr>
              <a:t>of the Upland </a:t>
            </a:r>
            <a:r>
              <a:rPr lang="en-US" sz="2400" dirty="0" smtClean="0">
                <a:latin typeface="Century Schoolbook" pitchFamily="-111" charset="0"/>
              </a:rPr>
              <a:t>Southerner settlement of the Midland</a:t>
            </a:r>
            <a:endParaRPr lang="en-US" sz="2400" dirty="0">
              <a:latin typeface="Century Schoolbook" pitchFamily="-111" charset="0"/>
            </a:endParaRPr>
          </a:p>
        </p:txBody>
      </p:sp>
      <p:sp>
        <p:nvSpPr>
          <p:cNvPr id="17413" name="Text Box 5"/>
          <p:cNvSpPr txBox="1">
            <a:spLocks noChangeArrowheads="1"/>
          </p:cNvSpPr>
          <p:nvPr/>
        </p:nvSpPr>
        <p:spPr bwMode="auto">
          <a:xfrm>
            <a:off x="838200" y="2133600"/>
            <a:ext cx="6934200" cy="2492990"/>
          </a:xfrm>
          <a:prstGeom prst="rect">
            <a:avLst/>
          </a:prstGeom>
          <a:noFill/>
          <a:ln w="9525">
            <a:noFill/>
            <a:miter lim="800000"/>
            <a:headEnd/>
            <a:tailEnd/>
          </a:ln>
        </p:spPr>
        <p:txBody>
          <a:bodyPr>
            <a:prstTxWarp prst="textNoShape">
              <a:avLst/>
            </a:prstTxWarp>
            <a:spAutoFit/>
          </a:bodyPr>
          <a:lstStyle/>
          <a:p>
            <a:pPr>
              <a:spcBef>
                <a:spcPct val="50000"/>
              </a:spcBef>
            </a:pPr>
            <a:r>
              <a:rPr lang="en-US" sz="2400" dirty="0"/>
              <a:t>The Upland Southerners left behind a loose social structure of rural “neighborhoods” based on kinship; when Upland Southerners migrated--as individuals or in individual families--the neighborhood was left behind.  </a:t>
            </a:r>
          </a:p>
          <a:p>
            <a:pPr>
              <a:spcBef>
                <a:spcPct val="50000"/>
              </a:spcBef>
            </a:pPr>
            <a:r>
              <a:rPr lang="en-US" sz="2400" dirty="0"/>
              <a:t> 	</a:t>
            </a:r>
          </a:p>
        </p:txBody>
      </p:sp>
      <p:sp>
        <p:nvSpPr>
          <p:cNvPr id="17417" name="Text Box 9"/>
          <p:cNvSpPr txBox="1">
            <a:spLocks noChangeArrowheads="1"/>
          </p:cNvSpPr>
          <p:nvPr/>
        </p:nvSpPr>
        <p:spPr bwMode="auto">
          <a:xfrm>
            <a:off x="2819400" y="4495800"/>
            <a:ext cx="4876800" cy="122396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a:t>Tim Frazer, </a:t>
            </a:r>
            <a:r>
              <a:rPr lang="en-US" sz="1800"/>
              <a:t>“</a:t>
            </a:r>
            <a:r>
              <a:rPr lang="en-US" sz="1800" i="1"/>
              <a:t>Heartland” English</a:t>
            </a:r>
            <a:r>
              <a:rPr lang="en-US" sz="1800"/>
              <a:t>., ed. T. Frazer, U. of Alabama Press, 1993. p. 63.</a:t>
            </a:r>
            <a:endParaRPr lang="en-US" sz="2000"/>
          </a:p>
          <a:p>
            <a:pPr>
              <a:spcBef>
                <a:spcPct val="50000"/>
              </a:spcBef>
            </a:pP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685800" y="609600"/>
            <a:ext cx="7772400" cy="609600"/>
          </a:xfrm>
        </p:spPr>
        <p:txBody>
          <a:bodyPr/>
          <a:lstStyle/>
          <a:p>
            <a:r>
              <a:rPr lang="en-US" sz="2400">
                <a:solidFill>
                  <a:schemeClr val="tx1"/>
                </a:solidFill>
                <a:latin typeface="Palatino" pitchFamily="-111" charset="0"/>
              </a:rPr>
              <a:t>Migration patterns of Yankees and Midlanders</a:t>
            </a:r>
          </a:p>
        </p:txBody>
      </p:sp>
      <p:sp>
        <p:nvSpPr>
          <p:cNvPr id="211973" name="Text Box 5"/>
          <p:cNvSpPr txBox="1">
            <a:spLocks noChangeArrowheads="1"/>
          </p:cNvSpPr>
          <p:nvPr/>
        </p:nvSpPr>
        <p:spPr bwMode="auto">
          <a:xfrm>
            <a:off x="762000" y="1600200"/>
            <a:ext cx="8153400" cy="3477875"/>
          </a:xfrm>
          <a:prstGeom prst="rect">
            <a:avLst/>
          </a:prstGeom>
          <a:noFill/>
          <a:ln w="9525">
            <a:noFill/>
            <a:miter lim="800000"/>
            <a:headEnd/>
            <a:tailEnd/>
          </a:ln>
          <a:effectLst/>
        </p:spPr>
        <p:txBody>
          <a:bodyPr>
            <a:prstTxWarp prst="textNoShape">
              <a:avLst/>
            </a:prstTxWarp>
            <a:spAutoFit/>
          </a:bodyPr>
          <a:lstStyle/>
          <a:p>
            <a:pPr>
              <a:lnSpc>
                <a:spcPct val="200000"/>
              </a:lnSpc>
            </a:pPr>
            <a:r>
              <a:rPr lang="en-US" sz="2000" dirty="0">
                <a:latin typeface="Palatino" pitchFamily="-111" charset="0"/>
              </a:rPr>
              <a:t>		</a:t>
            </a:r>
            <a:r>
              <a:rPr lang="en-US" sz="2000" dirty="0" smtClean="0">
                <a:latin typeface="Palatino" pitchFamily="-111" charset="0"/>
              </a:rPr>
              <a:t>			</a:t>
            </a:r>
            <a:r>
              <a:rPr lang="en-US" sz="2000" i="1" dirty="0" smtClean="0">
                <a:latin typeface="Palatino" pitchFamily="-111" charset="0"/>
              </a:rPr>
              <a:t>Yankee</a:t>
            </a:r>
            <a:r>
              <a:rPr lang="en-US" sz="2000" i="1" dirty="0">
                <a:latin typeface="Palatino" pitchFamily="-111" charset="0"/>
              </a:rPr>
              <a:t>	  	Midland/Upland South</a:t>
            </a:r>
          </a:p>
          <a:p>
            <a:pPr>
              <a:lnSpc>
                <a:spcPct val="200000"/>
              </a:lnSpc>
            </a:pPr>
            <a:r>
              <a:rPr lang="en-US" sz="2000" i="1" dirty="0">
                <a:latin typeface="Palatino" pitchFamily="-111" charset="0"/>
              </a:rPr>
              <a:t>Settlement</a:t>
            </a:r>
            <a:r>
              <a:rPr lang="en-US" sz="2000" dirty="0">
                <a:latin typeface="Palatino" pitchFamily="-111" charset="0"/>
              </a:rPr>
              <a:t>	</a:t>
            </a:r>
            <a:r>
              <a:rPr lang="en-US" sz="2000" dirty="0" smtClean="0">
                <a:latin typeface="Palatino" pitchFamily="-111" charset="0"/>
              </a:rPr>
              <a:t>		Towns</a:t>
            </a:r>
            <a:r>
              <a:rPr lang="en-US" sz="2000" dirty="0">
                <a:latin typeface="Palatino" pitchFamily="-111" charset="0"/>
              </a:rPr>
              <a:t>		Isolated clusters</a:t>
            </a:r>
          </a:p>
          <a:p>
            <a:pPr>
              <a:lnSpc>
                <a:spcPct val="200000"/>
              </a:lnSpc>
            </a:pPr>
            <a:r>
              <a:rPr lang="en-US" sz="2000" i="1" dirty="0">
                <a:latin typeface="Palatino" pitchFamily="-111" charset="0"/>
              </a:rPr>
              <a:t>House location	</a:t>
            </a:r>
            <a:r>
              <a:rPr lang="en-US" sz="2000" dirty="0">
                <a:latin typeface="Palatino" pitchFamily="-111" charset="0"/>
              </a:rPr>
              <a:t>	Roadside	Creek &amp; spring</a:t>
            </a:r>
          </a:p>
          <a:p>
            <a:pPr>
              <a:lnSpc>
                <a:spcPct val="200000"/>
              </a:lnSpc>
            </a:pPr>
            <a:r>
              <a:rPr lang="en-US" sz="2000" i="1" dirty="0">
                <a:latin typeface="Palatino" pitchFamily="-111" charset="0"/>
              </a:rPr>
              <a:t>Internal migration</a:t>
            </a:r>
            <a:r>
              <a:rPr lang="en-US" sz="2000" dirty="0">
                <a:latin typeface="Palatino" pitchFamily="-111" charset="0"/>
              </a:rPr>
              <a:t>	Low		Very high </a:t>
            </a:r>
          </a:p>
          <a:p>
            <a:endParaRPr lang="en-US" sz="2000" dirty="0">
              <a:latin typeface="Palatino" pitchFamily="-111" charset="0"/>
            </a:endParaRPr>
          </a:p>
          <a:p>
            <a:r>
              <a:rPr lang="en-US" sz="2000" dirty="0">
                <a:latin typeface="Palatino" pitchFamily="-111" charset="0"/>
              </a:rPr>
              <a:t>	</a:t>
            </a:r>
            <a:r>
              <a:rPr lang="en-US" sz="2000" dirty="0">
                <a:solidFill>
                  <a:srgbClr val="000000"/>
                </a:solidFill>
              </a:rPr>
              <a:t>David Hackett Fischer 1989. </a:t>
            </a:r>
            <a:r>
              <a:rPr lang="en-US" sz="2000" i="1" dirty="0">
                <a:solidFill>
                  <a:srgbClr val="000000"/>
                </a:solidFill>
              </a:rPr>
              <a:t>Albion's Seed: Four British 	</a:t>
            </a:r>
            <a:r>
              <a:rPr lang="en-US" sz="2000" i="1" dirty="0" smtClean="0">
                <a:solidFill>
                  <a:srgbClr val="000000"/>
                </a:solidFill>
              </a:rPr>
              <a:t>	</a:t>
            </a:r>
          </a:p>
          <a:p>
            <a:r>
              <a:rPr lang="en-US" sz="2000" i="1" dirty="0" smtClean="0">
                <a:solidFill>
                  <a:srgbClr val="000000"/>
                </a:solidFill>
              </a:rPr>
              <a:t>	Folkways </a:t>
            </a:r>
            <a:r>
              <a:rPr lang="en-US" sz="2000" i="1" dirty="0">
                <a:solidFill>
                  <a:srgbClr val="000000"/>
                </a:solidFill>
              </a:rPr>
              <a:t>in America</a:t>
            </a:r>
            <a:r>
              <a:rPr lang="en-US" sz="2000" dirty="0">
                <a:solidFill>
                  <a:srgbClr val="000000"/>
                </a:solidFill>
              </a:rPr>
              <a:t>. Oxford: Oxford University Press, </a:t>
            </a:r>
            <a:r>
              <a:rPr lang="en-US" sz="2000" dirty="0" err="1">
                <a:solidFill>
                  <a:srgbClr val="000000"/>
                </a:solidFill>
              </a:rPr>
              <a:t>p</a:t>
            </a:r>
            <a:r>
              <a:rPr lang="en-US" sz="2000" dirty="0">
                <a:solidFill>
                  <a:srgbClr val="000000"/>
                </a:solidFill>
              </a:rPr>
              <a:t>. 814.</a:t>
            </a:r>
            <a:endParaRPr lang="en-US" sz="1800" dirty="0">
              <a:solidFill>
                <a:srgbClr val="000000"/>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3890" name="Rectangle 1026"/>
          <p:cNvSpPr>
            <a:spLocks noGrp="1" noChangeArrowheads="1"/>
          </p:cNvSpPr>
          <p:nvPr>
            <p:ph type="title"/>
          </p:nvPr>
        </p:nvSpPr>
        <p:spPr>
          <a:xfrm>
            <a:off x="685800" y="381000"/>
            <a:ext cx="7772400" cy="990600"/>
          </a:xfrm>
        </p:spPr>
        <p:txBody>
          <a:bodyPr/>
          <a:lstStyle/>
          <a:p>
            <a:r>
              <a:rPr lang="en-US" sz="2400">
                <a:latin typeface="Arial" pitchFamily="-65" charset="0"/>
              </a:rPr>
              <a:t>The Erie Canal, constructed 1817-1825</a:t>
            </a:r>
            <a:endParaRPr lang="en-US" sz="2400">
              <a:latin typeface="Century Schoolbook" pitchFamily="-65" charset="0"/>
            </a:endParaRPr>
          </a:p>
        </p:txBody>
      </p:sp>
      <p:pic>
        <p:nvPicPr>
          <p:cNvPr id="293891" name="Picture 1027" descr="F13 Erie Canal"/>
          <p:cNvPicPr>
            <a:picLocks noChangeAspect="1" noChangeArrowheads="1"/>
          </p:cNvPicPr>
          <p:nvPr/>
        </p:nvPicPr>
        <p:blipFill>
          <a:blip r:embed="rId3"/>
          <a:srcRect/>
          <a:stretch>
            <a:fillRect/>
          </a:stretch>
        </p:blipFill>
        <p:spPr bwMode="auto">
          <a:xfrm>
            <a:off x="457200" y="1600200"/>
            <a:ext cx="8305800" cy="3719513"/>
          </a:xfrm>
          <a:prstGeom prst="rect">
            <a:avLst/>
          </a:prstGeom>
          <a:noFill/>
        </p:spPr>
      </p:pic>
      <p:sp>
        <p:nvSpPr>
          <p:cNvPr id="293892" name="Oval 1028"/>
          <p:cNvSpPr>
            <a:spLocks noChangeArrowheads="1"/>
          </p:cNvSpPr>
          <p:nvPr/>
        </p:nvSpPr>
        <p:spPr bwMode="auto">
          <a:xfrm>
            <a:off x="4648200" y="3657600"/>
            <a:ext cx="457200" cy="381000"/>
          </a:xfrm>
          <a:prstGeom prst="ellipse">
            <a:avLst/>
          </a:prstGeom>
          <a:noFill/>
          <a:ln w="25400">
            <a:solidFill>
              <a:srgbClr val="FF0000"/>
            </a:solidFill>
            <a:round/>
            <a:headEnd/>
            <a:tailEnd/>
          </a:ln>
          <a:effectLst/>
        </p:spPr>
        <p:txBody>
          <a:bodyPr wrap="none" anchor="ctr">
            <a:prstTxWarp prst="textNoShape">
              <a:avLst/>
            </a:prstTxWarp>
          </a:bodyPr>
          <a:lstStyle/>
          <a:p>
            <a:endParaRPr lang="en-US"/>
          </a:p>
        </p:txBody>
      </p:sp>
      <p:sp>
        <p:nvSpPr>
          <p:cNvPr id="293893" name="Oval 1029"/>
          <p:cNvSpPr>
            <a:spLocks noChangeArrowheads="1"/>
          </p:cNvSpPr>
          <p:nvPr/>
        </p:nvSpPr>
        <p:spPr bwMode="auto">
          <a:xfrm>
            <a:off x="838200" y="3962400"/>
            <a:ext cx="457200" cy="381000"/>
          </a:xfrm>
          <a:prstGeom prst="ellipse">
            <a:avLst/>
          </a:prstGeom>
          <a:noFill/>
          <a:ln w="25400">
            <a:solidFill>
              <a:srgbClr val="FF0000"/>
            </a:solidFill>
            <a:round/>
            <a:headEnd/>
            <a:tailEnd/>
          </a:ln>
          <a:effectLst/>
        </p:spPr>
        <p:txBody>
          <a:bodyPr wrap="none" anchor="ctr">
            <a:prstTxWarp prst="textNoShape">
              <a:avLst/>
            </a:prstTxWarp>
          </a:bodyPr>
          <a:lstStyle/>
          <a:p>
            <a:endParaRPr lang="en-US"/>
          </a:p>
        </p:txBody>
      </p:sp>
      <p:sp>
        <p:nvSpPr>
          <p:cNvPr id="293894" name="Oval 1030"/>
          <p:cNvSpPr>
            <a:spLocks noChangeArrowheads="1"/>
          </p:cNvSpPr>
          <p:nvPr/>
        </p:nvSpPr>
        <p:spPr bwMode="auto">
          <a:xfrm>
            <a:off x="2590800" y="3429000"/>
            <a:ext cx="457200" cy="381000"/>
          </a:xfrm>
          <a:prstGeom prst="ellipse">
            <a:avLst/>
          </a:prstGeom>
          <a:noFill/>
          <a:ln w="25400">
            <a:solidFill>
              <a:srgbClr val="FF0000"/>
            </a:solidFill>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38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38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38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2" grpId="0" animBg="1"/>
      <p:bldP spid="293893" grpId="0" animBg="1"/>
      <p:bldP spid="293894" grpId="0" animBg="1"/>
    </p:bld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5938" name="Rectangle 1026"/>
          <p:cNvSpPr>
            <a:spLocks noGrp="1" noChangeArrowheads="1"/>
          </p:cNvSpPr>
          <p:nvPr>
            <p:ph type="ctrTitle"/>
          </p:nvPr>
        </p:nvSpPr>
        <p:spPr>
          <a:xfrm>
            <a:off x="533400" y="457200"/>
            <a:ext cx="7772400" cy="533400"/>
          </a:xfrm>
        </p:spPr>
        <p:txBody>
          <a:bodyPr/>
          <a:lstStyle/>
          <a:p>
            <a:r>
              <a:rPr lang="en-US" sz="2400">
                <a:latin typeface="Arial" pitchFamily="-65" charset="0"/>
              </a:rPr>
              <a:t>The impact of the Erie Canal</a:t>
            </a:r>
          </a:p>
        </p:txBody>
      </p:sp>
      <p:sp>
        <p:nvSpPr>
          <p:cNvPr id="295939" name="Text Box 1027"/>
          <p:cNvSpPr txBox="1">
            <a:spLocks noChangeArrowheads="1"/>
          </p:cNvSpPr>
          <p:nvPr/>
        </p:nvSpPr>
        <p:spPr bwMode="auto">
          <a:xfrm>
            <a:off x="533400" y="1600200"/>
            <a:ext cx="7848600" cy="2225675"/>
          </a:xfrm>
          <a:prstGeom prst="rect">
            <a:avLst/>
          </a:prstGeom>
          <a:noFill/>
          <a:ln w="9525">
            <a:noFill/>
            <a:miter lim="800000"/>
            <a:headEnd/>
            <a:tailEnd/>
          </a:ln>
        </p:spPr>
        <p:txBody>
          <a:bodyPr>
            <a:prstTxWarp prst="textNoShape">
              <a:avLst/>
            </a:prstTxWarp>
            <a:spAutoFit/>
          </a:bodyPr>
          <a:lstStyle/>
          <a:p>
            <a:r>
              <a:rPr lang="en-US" sz="2000">
                <a:solidFill>
                  <a:srgbClr val="333333"/>
                </a:solidFill>
                <a:latin typeface="Goudy Old Style" pitchFamily="-65" charset="0"/>
              </a:rPr>
              <a:t>The impact on the rest of the State can be seen by looking at a modern map.  With the exception of Binghamton and Elmira, every major city in New York falls along the trade route established by the Erie Canal, from New York City to Albany, through Schenectady, Utica and Syracuse, to Rochester and Buffalo.  Nearly 80% of upstate New York's population lives within 25 miles of the Erie Canal.</a:t>
            </a:r>
          </a:p>
          <a:p>
            <a:r>
              <a:rPr lang="en-US" sz="2000">
                <a:solidFill>
                  <a:srgbClr val="333333"/>
                </a:solidFill>
                <a:latin typeface="Goudy Old Style" pitchFamily="-65" charset="0"/>
              </a:rPr>
              <a:t>				</a:t>
            </a:r>
            <a:r>
              <a:rPr lang="en-US" sz="2000" i="1">
                <a:solidFill>
                  <a:srgbClr val="333333"/>
                </a:solidFill>
                <a:latin typeface="Goudy Old Style" pitchFamily="-65" charset="0"/>
              </a:rPr>
              <a:t>The Erie Canal:  A Brief History</a:t>
            </a:r>
            <a:endParaRPr lang="en-US" sz="2000">
              <a:latin typeface="Goudy Old Style" pitchFamily="-65" charset="0"/>
            </a:endParaRPr>
          </a:p>
        </p:txBody>
      </p:sp>
      <p:sp>
        <p:nvSpPr>
          <p:cNvPr id="295940" name="Text Box 1028"/>
          <p:cNvSpPr txBox="1">
            <a:spLocks noChangeArrowheads="1"/>
          </p:cNvSpPr>
          <p:nvPr/>
        </p:nvSpPr>
        <p:spPr bwMode="auto">
          <a:xfrm>
            <a:off x="533400" y="4419600"/>
            <a:ext cx="7696200" cy="1768475"/>
          </a:xfrm>
          <a:prstGeom prst="rect">
            <a:avLst/>
          </a:prstGeom>
          <a:noFill/>
          <a:ln w="9525">
            <a:noFill/>
            <a:miter lim="800000"/>
            <a:headEnd/>
            <a:tailEnd/>
          </a:ln>
        </p:spPr>
        <p:txBody>
          <a:bodyPr>
            <a:prstTxWarp prst="textNoShape">
              <a:avLst/>
            </a:prstTxWarp>
            <a:spAutoFit/>
          </a:bodyPr>
          <a:lstStyle/>
          <a:p>
            <a:r>
              <a:rPr lang="en-US" sz="2000">
                <a:solidFill>
                  <a:srgbClr val="333333"/>
                </a:solidFill>
                <a:latin typeface="Goudy Old Style" pitchFamily="-65" charset="0"/>
              </a:rPr>
              <a:t>No established village had ever mushroomed so rapidly [as Rochester], growing from 1507 to 9207 within a ten year span</a:t>
            </a:r>
          </a:p>
          <a:p>
            <a:r>
              <a:rPr lang="en-US" sz="2000">
                <a:solidFill>
                  <a:srgbClr val="333333"/>
                </a:solidFill>
                <a:latin typeface="Goudy Old Style" pitchFamily="-65" charset="0"/>
              </a:rPr>
              <a:t>       -	Blake McKelvey, A Panoramic View of Rochester History. 		</a:t>
            </a:r>
            <a:r>
              <a:rPr lang="en-US" sz="2000" i="1">
                <a:solidFill>
                  <a:srgbClr val="333333"/>
                </a:solidFill>
                <a:latin typeface="Goudy Old Style" pitchFamily="-65" charset="0"/>
              </a:rPr>
              <a:t>Rochester History</a:t>
            </a:r>
            <a:r>
              <a:rPr lang="en-US" sz="2000">
                <a:solidFill>
                  <a:srgbClr val="333333"/>
                </a:solidFill>
                <a:latin typeface="Goudy Old Style" pitchFamily="-65" charset="0"/>
              </a:rPr>
              <a:t> 11:2-24.</a:t>
            </a:r>
          </a:p>
          <a:p>
            <a:pPr>
              <a:spcBef>
                <a:spcPct val="50000"/>
              </a:spcBef>
            </a:pPr>
            <a:endParaRPr lang="en-US" sz="2000">
              <a:latin typeface="Goudy Old Style" pitchFamily="-65"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59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59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9" grpId="0"/>
      <p:bldP spid="295940" grpId="0"/>
    </p:bld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986" name="Rectangle 1026"/>
          <p:cNvSpPr>
            <a:spLocks noGrp="1" noChangeArrowheads="1"/>
          </p:cNvSpPr>
          <p:nvPr>
            <p:ph type="title"/>
          </p:nvPr>
        </p:nvSpPr>
        <p:spPr>
          <a:xfrm>
            <a:off x="609600" y="0"/>
            <a:ext cx="7772400" cy="685800"/>
          </a:xfrm>
        </p:spPr>
        <p:txBody>
          <a:bodyPr/>
          <a:lstStyle/>
          <a:p>
            <a:r>
              <a:rPr lang="en-US" sz="2800">
                <a:latin typeface="Arial" pitchFamily="-65" charset="0"/>
              </a:rPr>
              <a:t>Growth of population along the Erie Canal</a:t>
            </a:r>
          </a:p>
        </p:txBody>
      </p:sp>
      <p:pic>
        <p:nvPicPr>
          <p:cNvPr id="297987" name="Picture 1027" descr="F14 Monroe growth"/>
          <p:cNvPicPr>
            <a:picLocks noChangeAspect="1" noChangeArrowheads="1"/>
          </p:cNvPicPr>
          <p:nvPr/>
        </p:nvPicPr>
        <p:blipFill>
          <a:blip r:embed="rId3"/>
          <a:srcRect/>
          <a:stretch>
            <a:fillRect/>
          </a:stretch>
        </p:blipFill>
        <p:spPr bwMode="auto">
          <a:xfrm>
            <a:off x="0" y="838200"/>
            <a:ext cx="9144000" cy="6051550"/>
          </a:xfrm>
          <a:prstGeom prst="rect">
            <a:avLst/>
          </a:prstGeom>
          <a:noFill/>
        </p:spPr>
      </p:pic>
      <p:sp>
        <p:nvSpPr>
          <p:cNvPr id="297988" name="Line 1028"/>
          <p:cNvSpPr>
            <a:spLocks noChangeShapeType="1"/>
          </p:cNvSpPr>
          <p:nvPr/>
        </p:nvSpPr>
        <p:spPr bwMode="auto">
          <a:xfrm>
            <a:off x="1447800" y="6553200"/>
            <a:ext cx="381000" cy="0"/>
          </a:xfrm>
          <a:prstGeom prst="line">
            <a:avLst/>
          </a:prstGeom>
          <a:noFill/>
          <a:ln w="9525">
            <a:solidFill>
              <a:srgbClr val="993300"/>
            </a:solidFill>
            <a:round/>
            <a:headEnd type="triangle" w="med" len="med"/>
            <a:tailEnd type="triangle" w="med" len="med"/>
          </a:ln>
        </p:spPr>
        <p:txBody>
          <a:bodyPr wrap="none" anchor="ctr">
            <a:prstTxWarp prst="textNoShape">
              <a:avLst/>
            </a:prstTxWarp>
          </a:bodyPr>
          <a:lstStyle/>
          <a:p>
            <a:endParaRPr lang="en-US"/>
          </a:p>
        </p:txBody>
      </p:sp>
      <p:sp>
        <p:nvSpPr>
          <p:cNvPr id="297989" name="Text Box 1029"/>
          <p:cNvSpPr txBox="1">
            <a:spLocks noChangeArrowheads="1"/>
          </p:cNvSpPr>
          <p:nvPr/>
        </p:nvSpPr>
        <p:spPr bwMode="auto">
          <a:xfrm>
            <a:off x="1219200" y="6629400"/>
            <a:ext cx="1371600"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a:latin typeface="Arial" pitchFamily="-65" charset="0"/>
              </a:rPr>
              <a:t>Erie canal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9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79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8" grpId="0" animBg="1"/>
      <p:bldP spid="297989" grpId="0"/>
    </p:bld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59778" name="Picture 2" descr="F14"/>
          <p:cNvPicPr>
            <a:picLocks noChangeAspect="1" noChangeArrowheads="1"/>
          </p:cNvPicPr>
          <p:nvPr/>
        </p:nvPicPr>
        <p:blipFill>
          <a:blip r:embed="rId3"/>
          <a:srcRect/>
          <a:stretch>
            <a:fillRect/>
          </a:stretch>
        </p:blipFill>
        <p:spPr bwMode="auto">
          <a:xfrm>
            <a:off x="990600" y="577850"/>
            <a:ext cx="6705600" cy="6280150"/>
          </a:xfrm>
          <a:prstGeom prst="rect">
            <a:avLst/>
          </a:prstGeom>
          <a:noFill/>
        </p:spPr>
      </p:pic>
      <p:sp>
        <p:nvSpPr>
          <p:cNvPr id="459779" name="Rectangle 3"/>
          <p:cNvSpPr>
            <a:spLocks noGrp="1" noChangeArrowheads="1"/>
          </p:cNvSpPr>
          <p:nvPr>
            <p:ph type="title"/>
          </p:nvPr>
        </p:nvSpPr>
        <p:spPr>
          <a:xfrm>
            <a:off x="228600" y="0"/>
            <a:ext cx="8686800" cy="457200"/>
          </a:xfrm>
          <a:noFill/>
          <a:ln/>
        </p:spPr>
        <p:txBody>
          <a:bodyPr/>
          <a:lstStyle/>
          <a:p>
            <a:r>
              <a:rPr lang="en-US" sz="2000">
                <a:latin typeface="Arial" pitchFamily="-65" charset="0"/>
              </a:rPr>
              <a:t>Settlement patterns, 1840-1860, as reflected in house construction</a:t>
            </a:r>
            <a:r>
              <a:rPr lang="en-US" sz="1600">
                <a:latin typeface="Arial" pitchFamily="-65" charset="0"/>
              </a:rPr>
              <a:t> </a:t>
            </a:r>
          </a:p>
        </p:txBody>
      </p:sp>
      <p:sp>
        <p:nvSpPr>
          <p:cNvPr id="459780" name="Text Box 4"/>
          <p:cNvSpPr txBox="1">
            <a:spLocks noChangeArrowheads="1"/>
          </p:cNvSpPr>
          <p:nvPr/>
        </p:nvSpPr>
        <p:spPr bwMode="auto">
          <a:xfrm>
            <a:off x="5791200" y="6172200"/>
            <a:ext cx="2057400" cy="517525"/>
          </a:xfrm>
          <a:prstGeom prst="rect">
            <a:avLst/>
          </a:prstGeom>
          <a:noFill/>
          <a:ln w="9525">
            <a:noFill/>
            <a:miter lim="800000"/>
            <a:headEnd/>
            <a:tailEnd/>
          </a:ln>
        </p:spPr>
        <p:txBody>
          <a:bodyPr>
            <a:prstTxWarp prst="textNoShape">
              <a:avLst/>
            </a:prstTxWarp>
            <a:spAutoFit/>
          </a:bodyPr>
          <a:lstStyle/>
          <a:p>
            <a:pPr>
              <a:spcBef>
                <a:spcPct val="50000"/>
              </a:spcBef>
            </a:pPr>
            <a:r>
              <a:rPr lang="en-US" sz="1400"/>
              <a:t>Kniffen &amp; Glassie 1966. Fig. 27</a:t>
            </a:r>
          </a:p>
        </p:txBody>
      </p:sp>
      <p:sp>
        <p:nvSpPr>
          <p:cNvPr id="459782" name="Text Box 6"/>
          <p:cNvSpPr txBox="1">
            <a:spLocks noChangeArrowheads="1"/>
          </p:cNvSpPr>
          <p:nvPr/>
        </p:nvSpPr>
        <p:spPr bwMode="auto">
          <a:xfrm>
            <a:off x="1219200" y="3124200"/>
            <a:ext cx="1066800" cy="376238"/>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pPr>
              <a:spcBef>
                <a:spcPct val="50000"/>
              </a:spcBef>
            </a:pPr>
            <a:r>
              <a:rPr lang="en-US" sz="1800">
                <a:latin typeface="Arial" pitchFamily="-65" charset="0"/>
              </a:rPr>
              <a:t>Midland</a:t>
            </a:r>
          </a:p>
        </p:txBody>
      </p:sp>
      <p:sp>
        <p:nvSpPr>
          <p:cNvPr id="459783" name="Text Box 7"/>
          <p:cNvSpPr txBox="1">
            <a:spLocks noChangeArrowheads="1"/>
          </p:cNvSpPr>
          <p:nvPr/>
        </p:nvSpPr>
        <p:spPr bwMode="auto">
          <a:xfrm>
            <a:off x="1219200" y="2514600"/>
            <a:ext cx="908050" cy="406400"/>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pPr>
              <a:spcBef>
                <a:spcPct val="50000"/>
              </a:spcBef>
            </a:pPr>
            <a:r>
              <a:rPr lang="en-US" sz="2000">
                <a:latin typeface="Arial" pitchFamily="-65" charset="0"/>
              </a:rPr>
              <a:t>North</a:t>
            </a:r>
          </a:p>
        </p:txBody>
      </p:sp>
      <p:sp>
        <p:nvSpPr>
          <p:cNvPr id="459784" name="Text Box 8"/>
          <p:cNvSpPr txBox="1">
            <a:spLocks noChangeArrowheads="1"/>
          </p:cNvSpPr>
          <p:nvPr/>
        </p:nvSpPr>
        <p:spPr bwMode="auto">
          <a:xfrm>
            <a:off x="1219200" y="3733800"/>
            <a:ext cx="1600200" cy="376238"/>
          </a:xfrm>
          <a:prstGeom prst="rect">
            <a:avLst/>
          </a:prstGeom>
          <a:solidFill>
            <a:schemeClr val="bg1"/>
          </a:solidFill>
          <a:ln w="9525">
            <a:solidFill>
              <a:schemeClr val="tx1"/>
            </a:solidFill>
            <a:miter lim="800000"/>
            <a:headEnd/>
            <a:tailEnd/>
          </a:ln>
          <a:effectLst/>
        </p:spPr>
        <p:txBody>
          <a:bodyPr>
            <a:prstTxWarp prst="textNoShape">
              <a:avLst/>
            </a:prstTxWarp>
            <a:spAutoFit/>
          </a:bodyPr>
          <a:lstStyle/>
          <a:p>
            <a:pPr>
              <a:spcBef>
                <a:spcPct val="50000"/>
              </a:spcBef>
            </a:pPr>
            <a:r>
              <a:rPr lang="en-US" sz="1800">
                <a:latin typeface="Arial" pitchFamily="-65" charset="0"/>
              </a:rPr>
              <a:t>Upland South</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3200" dirty="0" smtClean="0"/>
              <a:t>Uniformity from settlement patterns</a:t>
            </a:r>
            <a:endParaRPr lang="en-US" sz="3200" dirty="0"/>
          </a:p>
        </p:txBody>
      </p:sp>
      <p:pic>
        <p:nvPicPr>
          <p:cNvPr id="3" name="Picture 2" descr="EU.settlement.geog..png"/>
          <p:cNvPicPr>
            <a:picLocks noChangeAspect="1"/>
          </p:cNvPicPr>
          <p:nvPr/>
        </p:nvPicPr>
        <p:blipFill>
          <a:blip r:embed="rId2"/>
          <a:stretch>
            <a:fillRect/>
          </a:stretch>
        </p:blipFill>
        <p:spPr>
          <a:xfrm>
            <a:off x="403401" y="990600"/>
            <a:ext cx="8337198" cy="4876800"/>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487362"/>
          </a:xfrm>
        </p:spPr>
        <p:txBody>
          <a:bodyPr>
            <a:noAutofit/>
          </a:bodyPr>
          <a:lstStyle/>
          <a:p>
            <a:r>
              <a:rPr lang="en-US" sz="2800" dirty="0" err="1" smtClean="0"/>
              <a:t>Inmigration</a:t>
            </a:r>
            <a:r>
              <a:rPr lang="en-US" sz="2800" dirty="0" smtClean="0"/>
              <a:t> absorbed by First Effective Settlement</a:t>
            </a:r>
            <a:endParaRPr lang="en-US" sz="2800" dirty="0"/>
          </a:p>
        </p:txBody>
      </p:sp>
      <p:pic>
        <p:nvPicPr>
          <p:cNvPr id="3" name="Picture 2" descr="EU.inmigration.png"/>
          <p:cNvPicPr>
            <a:picLocks noChangeAspect="1"/>
          </p:cNvPicPr>
          <p:nvPr/>
        </p:nvPicPr>
        <p:blipFill>
          <a:blip r:embed="rId2"/>
          <a:stretch>
            <a:fillRect/>
          </a:stretch>
        </p:blipFill>
        <p:spPr>
          <a:xfrm>
            <a:off x="1191397" y="1066800"/>
            <a:ext cx="6657203" cy="465172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1905000" y="838200"/>
          <a:ext cx="5233988" cy="2819400"/>
        </p:xfrm>
        <a:graphic>
          <a:graphicData uri="http://schemas.openxmlformats.org/presentationml/2006/ole">
            <p:oleObj spid="_x0000_s11266" name="Document" r:id="rId3" imgW="5232400" imgH="2819400" progId="Word.Document.8">
              <p:embed/>
            </p:oleObj>
          </a:graphicData>
        </a:graphic>
      </p:graphicFrame>
      <p:graphicFrame>
        <p:nvGraphicFramePr>
          <p:cNvPr id="7171" name="Object 3"/>
          <p:cNvGraphicFramePr>
            <a:graphicFrameLocks noChangeAspect="1"/>
          </p:cNvGraphicFramePr>
          <p:nvPr/>
        </p:nvGraphicFramePr>
        <p:xfrm>
          <a:off x="1981200" y="3733800"/>
          <a:ext cx="5233988" cy="2819400"/>
        </p:xfrm>
        <a:graphic>
          <a:graphicData uri="http://schemas.openxmlformats.org/presentationml/2006/ole">
            <p:oleObj spid="_x0000_s11267" name="Document" r:id="rId4" imgW="5232400" imgH="2819400" progId="Word.Document.8">
              <p:embed/>
            </p:oleObj>
          </a:graphicData>
        </a:graphic>
      </p:graphicFrame>
      <p:sp>
        <p:nvSpPr>
          <p:cNvPr id="7172" name="Text Box 4"/>
          <p:cNvSpPr txBox="1">
            <a:spLocks noChangeArrowheads="1"/>
          </p:cNvSpPr>
          <p:nvPr/>
        </p:nvSpPr>
        <p:spPr bwMode="auto">
          <a:xfrm>
            <a:off x="1219200" y="0"/>
            <a:ext cx="6934200" cy="7016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b="1">
                <a:latin typeface="Lucida Sans" pitchFamily="-111" charset="0"/>
              </a:rPr>
              <a:t>Percent [r] in rapid and anonymous study of three New York City department stores, 1962 and 1986</a:t>
            </a:r>
            <a:endParaRPr lang="en-US" b="1"/>
          </a:p>
        </p:txBody>
      </p:sp>
      <p:sp>
        <p:nvSpPr>
          <p:cNvPr id="7173" name="Text Box 5"/>
          <p:cNvSpPr txBox="1">
            <a:spLocks noChangeArrowheads="1"/>
          </p:cNvSpPr>
          <p:nvPr/>
        </p:nvSpPr>
        <p:spPr bwMode="auto">
          <a:xfrm>
            <a:off x="5634038" y="6553200"/>
            <a:ext cx="3505200" cy="3048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b="1">
                <a:latin typeface="Lucida Sans" pitchFamily="-111" charset="0"/>
              </a:rPr>
              <a:t>Source: Labov 1966, Fowler 1986</a:t>
            </a:r>
            <a:endParaRPr lang="en-US" b="1"/>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72608" y="0"/>
            <a:ext cx="8229600" cy="641281"/>
          </a:xfrm>
        </p:spPr>
        <p:txBody>
          <a:bodyPr>
            <a:normAutofit/>
          </a:bodyPr>
          <a:lstStyle/>
          <a:p>
            <a:r>
              <a:rPr lang="en-US" sz="2800" dirty="0" smtClean="0"/>
              <a:t>The effect of uniform principles of chain shifting</a:t>
            </a:r>
            <a:endParaRPr lang="en-US" sz="2800" dirty="0"/>
          </a:p>
        </p:txBody>
      </p:sp>
      <p:pic>
        <p:nvPicPr>
          <p:cNvPr id="3" name="Picture 2" descr="EU.latest shift.png"/>
          <p:cNvPicPr>
            <a:picLocks noChangeAspect="1"/>
          </p:cNvPicPr>
          <p:nvPr/>
        </p:nvPicPr>
        <p:blipFill>
          <a:blip r:embed="rId2"/>
          <a:stretch>
            <a:fillRect/>
          </a:stretch>
        </p:blipFill>
        <p:spPr>
          <a:xfrm>
            <a:off x="1676400" y="641281"/>
            <a:ext cx="5032252" cy="5989640"/>
          </a:xfrm>
          <a:prstGeom prst="rect">
            <a:avLst/>
          </a:prstGeom>
        </p:spPr>
      </p:pic>
      <p:cxnSp>
        <p:nvCxnSpPr>
          <p:cNvPr id="10" name="Straight Connector 9"/>
          <p:cNvCxnSpPr/>
          <p:nvPr/>
        </p:nvCxnSpPr>
        <p:spPr>
          <a:xfrm rot="5400000">
            <a:off x="859479" y="3416671"/>
            <a:ext cx="2479576" cy="540934"/>
          </a:xfrm>
          <a:prstGeom prst="line">
            <a:avLst/>
          </a:prstGeom>
          <a:ln>
            <a:solidFill>
              <a:schemeClr val="tx1"/>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3541349" y="3865459"/>
            <a:ext cx="2564726" cy="472608"/>
          </a:xfrm>
          <a:prstGeom prst="line">
            <a:avLst/>
          </a:prstGeom>
          <a:ln>
            <a:solidFill>
              <a:schemeClr val="tx1"/>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a:off x="1193400" y="4563431"/>
            <a:ext cx="2564382" cy="500761"/>
          </a:xfrm>
          <a:prstGeom prst="line">
            <a:avLst/>
          </a:prstGeom>
          <a:ln>
            <a:solidFill>
              <a:schemeClr val="tx1"/>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a:off x="2177835" y="4755468"/>
            <a:ext cx="2530907" cy="454956"/>
          </a:xfrm>
          <a:prstGeom prst="line">
            <a:avLst/>
          </a:prstGeom>
          <a:ln>
            <a:solidFill>
              <a:schemeClr val="tx1"/>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2899427" y="4728535"/>
            <a:ext cx="2448382" cy="488257"/>
          </a:xfrm>
          <a:prstGeom prst="line">
            <a:avLst/>
          </a:prstGeom>
          <a:ln>
            <a:solidFill>
              <a:schemeClr val="tx1"/>
            </a:solidFill>
            <a:prstDash val="dash"/>
            <a:tailEnd type="triangle" w="lg" len="lg"/>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1062670" y="3860223"/>
            <a:ext cx="2534048" cy="513765"/>
          </a:xfrm>
          <a:prstGeom prst="line">
            <a:avLst/>
          </a:prstGeom>
          <a:ln>
            <a:solidFill>
              <a:schemeClr val="tx1"/>
            </a:solidFill>
            <a:prstDash val="dash"/>
            <a:tailEnd type="triangle" w="lg" len="lg"/>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2"/>
          </a:xfrm>
        </p:spPr>
        <p:txBody>
          <a:bodyPr>
            <a:noAutofit/>
          </a:bodyPr>
          <a:lstStyle/>
          <a:p>
            <a:r>
              <a:rPr lang="en-US" sz="2000" dirty="0" smtClean="0"/>
              <a:t>A</a:t>
            </a:r>
            <a:r>
              <a:rPr lang="en-US" sz="2000" dirty="0" smtClean="0"/>
              <a:t>rea investigated for the stability of the cot-caught merger in </a:t>
            </a:r>
            <a:r>
              <a:rPr lang="en-US" sz="2000" dirty="0" smtClean="0"/>
              <a:t>Johnson 2007 </a:t>
            </a:r>
            <a:r>
              <a:rPr lang="en-US" sz="2000" dirty="0" smtClean="0"/>
              <a:t> </a:t>
            </a:r>
            <a:endParaRPr lang="en-US" sz="2000" dirty="0"/>
          </a:p>
        </p:txBody>
      </p:sp>
      <p:pic>
        <p:nvPicPr>
          <p:cNvPr id="3" name="Picture 2" descr="Johnson area.tiff"/>
          <p:cNvPicPr>
            <a:picLocks noChangeAspect="1"/>
          </p:cNvPicPr>
          <p:nvPr/>
        </p:nvPicPr>
        <p:blipFill>
          <a:blip r:embed="rId2"/>
          <a:stretch>
            <a:fillRect/>
          </a:stretch>
        </p:blipFill>
        <p:spPr>
          <a:xfrm>
            <a:off x="1219200" y="663437"/>
            <a:ext cx="6324600" cy="6118363"/>
          </a:xfrm>
          <a:prstGeom prst="rect">
            <a:avLst/>
          </a:prstGeom>
        </p:spPr>
      </p:pic>
      <p:sp>
        <p:nvSpPr>
          <p:cNvPr id="4" name="Oval 3"/>
          <p:cNvSpPr/>
          <p:nvPr/>
        </p:nvSpPr>
        <p:spPr>
          <a:xfrm>
            <a:off x="4191000" y="2667000"/>
            <a:ext cx="457200" cy="129540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rgbClr val="FF0000"/>
                </a:solidFill>
              </a:ln>
              <a:solidFill>
                <a:srgbClr val="FF0000"/>
              </a:solidFill>
            </a:endParaRPr>
          </a:p>
        </p:txBody>
      </p:sp>
      <p:cxnSp>
        <p:nvCxnSpPr>
          <p:cNvPr id="6" name="Straight Arrow Connector 5"/>
          <p:cNvCxnSpPr/>
          <p:nvPr/>
        </p:nvCxnSpPr>
        <p:spPr>
          <a:xfrm rot="10800000" flipV="1">
            <a:off x="4648200" y="1066800"/>
            <a:ext cx="2514600" cy="1981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Development of the cot-caught merger in three families in Seekonk, MA (Johnson 2007)</a:t>
            </a:r>
            <a:endParaRPr lang="en-US" sz="2800" dirty="0"/>
          </a:p>
        </p:txBody>
      </p:sp>
      <p:pic>
        <p:nvPicPr>
          <p:cNvPr id="4" name="Picture 3" descr="Johnson.Seekonk..tiff"/>
          <p:cNvPicPr>
            <a:picLocks noChangeAspect="1"/>
          </p:cNvPicPr>
          <p:nvPr/>
        </p:nvPicPr>
        <p:blipFill>
          <a:blip r:embed="rId2"/>
          <a:stretch>
            <a:fillRect/>
          </a:stretch>
        </p:blipFill>
        <p:spPr>
          <a:xfrm>
            <a:off x="273050" y="1587500"/>
            <a:ext cx="8597900" cy="3683000"/>
          </a:xfrm>
          <a:prstGeom prst="rect">
            <a:avLst/>
          </a:prstGeo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smtClean="0"/>
              <a:t>Inmigration</a:t>
            </a:r>
            <a:r>
              <a:rPr lang="en-US" sz="2800" dirty="0" smtClean="0"/>
              <a:t> of younger speakers</a:t>
            </a:r>
            <a:endParaRPr lang="en-US" sz="2800" dirty="0"/>
          </a:p>
        </p:txBody>
      </p:sp>
      <p:pic>
        <p:nvPicPr>
          <p:cNvPr id="4" name="Picture 3" descr="EU.young.png"/>
          <p:cNvPicPr>
            <a:picLocks noChangeAspect="1"/>
          </p:cNvPicPr>
          <p:nvPr/>
        </p:nvPicPr>
        <p:blipFill>
          <a:blip r:embed="rId2"/>
          <a:stretch>
            <a:fillRect/>
          </a:stretch>
        </p:blipFill>
        <p:spPr>
          <a:xfrm>
            <a:off x="1036696" y="914400"/>
            <a:ext cx="6964304" cy="4836797"/>
          </a:xfrm>
          <a:prstGeom prst="rect">
            <a:avLst/>
          </a:prstGeo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200" dirty="0" smtClean="0"/>
              <a:t>End result of further </a:t>
            </a:r>
            <a:r>
              <a:rPr lang="en-US" sz="3200" dirty="0" err="1" smtClean="0"/>
              <a:t>inmigration</a:t>
            </a:r>
            <a:endParaRPr lang="en-US" sz="3200" dirty="0"/>
          </a:p>
        </p:txBody>
      </p:sp>
      <p:pic>
        <p:nvPicPr>
          <p:cNvPr id="3" name="Picture 2" descr="EU.older.png"/>
          <p:cNvPicPr>
            <a:picLocks noChangeAspect="1"/>
          </p:cNvPicPr>
          <p:nvPr/>
        </p:nvPicPr>
        <p:blipFill>
          <a:blip r:embed="rId2"/>
          <a:stretch>
            <a:fillRect/>
          </a:stretch>
        </p:blipFill>
        <p:spPr>
          <a:xfrm>
            <a:off x="951332" y="914400"/>
            <a:ext cx="7278268" cy="5054849"/>
          </a:xfrm>
          <a:prstGeom prst="rect">
            <a:avLst/>
          </a:prstGeom>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1143000"/>
          </a:xfrm>
        </p:spPr>
        <p:txBody>
          <a:bodyPr>
            <a:normAutofit/>
          </a:bodyPr>
          <a:lstStyle/>
          <a:p>
            <a:r>
              <a:rPr lang="en-US" sz="3200" dirty="0" err="1" smtClean="0"/>
              <a:t>www.ling.upenn.edu/labov</a:t>
            </a:r>
            <a:endParaRPr lang="en-US" sz="3200" dirty="0"/>
          </a:p>
        </p:txBody>
      </p:sp>
      <p:sp>
        <p:nvSpPr>
          <p:cNvPr id="7" name="TextBox 6"/>
          <p:cNvSpPr txBox="1"/>
          <p:nvPr/>
        </p:nvSpPr>
        <p:spPr>
          <a:xfrm>
            <a:off x="1066800" y="2133600"/>
            <a:ext cx="6781800" cy="3539431"/>
          </a:xfrm>
          <a:prstGeom prst="rect">
            <a:avLst/>
          </a:prstGeom>
          <a:noFill/>
        </p:spPr>
        <p:txBody>
          <a:bodyPr wrap="square" rtlCol="0">
            <a:spAutoFit/>
          </a:bodyPr>
          <a:lstStyle/>
          <a:p>
            <a:r>
              <a:rPr lang="en-US" sz="2800" i="1" dirty="0" smtClean="0">
                <a:latin typeface="Palatino"/>
                <a:cs typeface="Palatino"/>
              </a:rPr>
              <a:t>Principles of Linguistic change, </a:t>
            </a:r>
            <a:r>
              <a:rPr lang="en-US" sz="2800" i="1" dirty="0" err="1" smtClean="0">
                <a:latin typeface="Palatino"/>
                <a:cs typeface="Palatino"/>
              </a:rPr>
              <a:t>Vol</a:t>
            </a:r>
            <a:r>
              <a:rPr lang="en-US" sz="2800" i="1" dirty="0" smtClean="0">
                <a:latin typeface="Palatino"/>
                <a:cs typeface="Palatino"/>
              </a:rPr>
              <a:t> 3: Cognitive and Cultural Factors</a:t>
            </a:r>
            <a:r>
              <a:rPr lang="en-US" sz="2800" i="1" dirty="0" smtClean="0">
                <a:latin typeface="Palatino"/>
                <a:cs typeface="Palatino"/>
              </a:rPr>
              <a:t>.</a:t>
            </a:r>
          </a:p>
          <a:p>
            <a:r>
              <a:rPr lang="en-US" sz="2800" i="1" dirty="0" smtClean="0">
                <a:latin typeface="Palatino"/>
                <a:cs typeface="Palatino"/>
              </a:rPr>
              <a:t>	Ch 5 Triggering events</a:t>
            </a:r>
          </a:p>
          <a:p>
            <a:r>
              <a:rPr lang="en-US" sz="2800" i="1" dirty="0" smtClean="0">
                <a:latin typeface="Palatino"/>
                <a:cs typeface="Palatino"/>
              </a:rPr>
              <a:t>	Ch 8 Driving forces</a:t>
            </a:r>
          </a:p>
          <a:p>
            <a:r>
              <a:rPr lang="en-US" sz="2800" i="1" dirty="0" smtClean="0">
                <a:latin typeface="Palatino"/>
                <a:cs typeface="Palatino"/>
              </a:rPr>
              <a:t>	Ch 9 Divergence</a:t>
            </a:r>
          </a:p>
          <a:p>
            <a:r>
              <a:rPr lang="en-US" sz="2800" i="1" dirty="0" smtClean="0">
                <a:latin typeface="Palatino"/>
                <a:cs typeface="Palatino"/>
              </a:rPr>
              <a:t>	Ch 10 The Northern Cities Shift and</a:t>
            </a:r>
          </a:p>
          <a:p>
            <a:r>
              <a:rPr lang="en-US" sz="2800" i="1" dirty="0" smtClean="0">
                <a:latin typeface="Palatino"/>
                <a:cs typeface="Palatino"/>
              </a:rPr>
              <a:t>           </a:t>
            </a:r>
            <a:r>
              <a:rPr lang="en-US" sz="2800" i="1" dirty="0" smtClean="0">
                <a:latin typeface="Palatino"/>
                <a:cs typeface="Palatino"/>
              </a:rPr>
              <a:t> Yanke</a:t>
            </a:r>
            <a:r>
              <a:rPr lang="en-US" sz="2800" i="1" dirty="0" smtClean="0">
                <a:latin typeface="Palatino"/>
                <a:cs typeface="Palatino"/>
              </a:rPr>
              <a:t>e Cultural Imperialism</a:t>
            </a:r>
          </a:p>
          <a:p>
            <a:r>
              <a:rPr lang="en-US" sz="2800" i="1" dirty="0" smtClean="0">
                <a:latin typeface="Palatino"/>
                <a:cs typeface="Palatino"/>
              </a:rPr>
              <a:t>	Ch 12 Endpoints </a:t>
            </a:r>
            <a:endParaRPr lang="en-US" sz="2800" i="1" dirty="0" smtClean="0">
              <a:latin typeface="Palatino"/>
              <a:cs typeface="Palatino"/>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3400" y="-173038"/>
            <a:ext cx="7772400" cy="1011238"/>
          </a:xfrm>
        </p:spPr>
        <p:txBody>
          <a:bodyPr/>
          <a:lstStyle/>
          <a:p>
            <a:r>
              <a:rPr lang="en-US" sz="2800"/>
              <a:t>African American diaspora</a:t>
            </a:r>
          </a:p>
        </p:txBody>
      </p:sp>
      <p:pic>
        <p:nvPicPr>
          <p:cNvPr id="44035" name="Picture 3" descr="AA pop"/>
          <p:cNvPicPr>
            <a:picLocks noChangeAspect="1" noChangeArrowheads="1"/>
          </p:cNvPicPr>
          <p:nvPr/>
        </p:nvPicPr>
        <p:blipFill>
          <a:blip r:embed="rId3"/>
          <a:srcRect/>
          <a:stretch>
            <a:fillRect/>
          </a:stretch>
        </p:blipFill>
        <p:spPr bwMode="auto">
          <a:xfrm>
            <a:off x="0" y="709613"/>
            <a:ext cx="9067800" cy="6072187"/>
          </a:xfrm>
          <a:prstGeom prst="rect">
            <a:avLst/>
          </a:prstGeom>
          <a:noFill/>
          <a:ln w="76200">
            <a:noFill/>
            <a:prstDash val="sysDot"/>
            <a:miter lim="800000"/>
            <a:headEnd/>
            <a:tailEnd/>
          </a:ln>
        </p:spPr>
      </p:pic>
      <p:sp>
        <p:nvSpPr>
          <p:cNvPr id="44036" name="Freeform 4"/>
          <p:cNvSpPr>
            <a:spLocks/>
          </p:cNvSpPr>
          <p:nvPr/>
        </p:nvSpPr>
        <p:spPr bwMode="auto">
          <a:xfrm>
            <a:off x="4876800" y="5002213"/>
            <a:ext cx="2362200" cy="381000"/>
          </a:xfrm>
          <a:custGeom>
            <a:avLst/>
            <a:gdLst/>
            <a:ahLst/>
            <a:cxnLst>
              <a:cxn ang="0">
                <a:pos x="1488" y="0"/>
              </a:cxn>
              <a:cxn ang="0">
                <a:pos x="960" y="192"/>
              </a:cxn>
              <a:cxn ang="0">
                <a:pos x="0" y="240"/>
              </a:cxn>
            </a:cxnLst>
            <a:rect l="0" t="0" r="r" b="b"/>
            <a:pathLst>
              <a:path w="1488" h="240">
                <a:moveTo>
                  <a:pt x="1488" y="0"/>
                </a:moveTo>
                <a:cubicBezTo>
                  <a:pt x="1348" y="76"/>
                  <a:pt x="1208" y="152"/>
                  <a:pt x="960" y="192"/>
                </a:cubicBezTo>
                <a:cubicBezTo>
                  <a:pt x="712" y="232"/>
                  <a:pt x="356" y="236"/>
                  <a:pt x="0" y="240"/>
                </a:cubicBezTo>
              </a:path>
            </a:pathLst>
          </a:custGeom>
          <a:noFill/>
          <a:ln w="76200" cap="flat">
            <a:solidFill>
              <a:srgbClr val="FD0002"/>
            </a:solidFill>
            <a:prstDash val="solid"/>
            <a:round/>
            <a:headEnd/>
            <a:tailEnd type="triangle" w="med" len="lg"/>
          </a:ln>
        </p:spPr>
        <p:txBody>
          <a:bodyPr wrap="none" anchor="ctr">
            <a:prstTxWarp prst="textNoShape">
              <a:avLst/>
            </a:prstTxWarp>
          </a:bodyPr>
          <a:lstStyle/>
          <a:p>
            <a:endParaRPr lang="en-US"/>
          </a:p>
        </p:txBody>
      </p:sp>
      <p:sp>
        <p:nvSpPr>
          <p:cNvPr id="44037" name="Freeform 5"/>
          <p:cNvSpPr>
            <a:spLocks/>
          </p:cNvSpPr>
          <p:nvPr/>
        </p:nvSpPr>
        <p:spPr bwMode="auto">
          <a:xfrm>
            <a:off x="5715000" y="3249613"/>
            <a:ext cx="508000" cy="1752600"/>
          </a:xfrm>
          <a:custGeom>
            <a:avLst/>
            <a:gdLst/>
            <a:ahLst/>
            <a:cxnLst>
              <a:cxn ang="0">
                <a:pos x="0" y="1104"/>
              </a:cxn>
              <a:cxn ang="0">
                <a:pos x="288" y="528"/>
              </a:cxn>
              <a:cxn ang="0">
                <a:pos x="192" y="0"/>
              </a:cxn>
            </a:cxnLst>
            <a:rect l="0" t="0" r="r" b="b"/>
            <a:pathLst>
              <a:path w="320" h="1104">
                <a:moveTo>
                  <a:pt x="0" y="1104"/>
                </a:moveTo>
                <a:cubicBezTo>
                  <a:pt x="128" y="908"/>
                  <a:pt x="256" y="712"/>
                  <a:pt x="288" y="528"/>
                </a:cubicBezTo>
                <a:cubicBezTo>
                  <a:pt x="320" y="344"/>
                  <a:pt x="256" y="172"/>
                  <a:pt x="192" y="0"/>
                </a:cubicBezTo>
              </a:path>
            </a:pathLst>
          </a:custGeom>
          <a:noFill/>
          <a:ln w="76200">
            <a:solidFill>
              <a:srgbClr val="FF0000"/>
            </a:solidFill>
            <a:round/>
            <a:headEnd/>
            <a:tailEnd type="triangle" w="med" len="lg"/>
          </a:ln>
        </p:spPr>
        <p:txBody>
          <a:bodyPr wrap="none" anchor="ctr">
            <a:prstTxWarp prst="textNoShape">
              <a:avLst/>
            </a:prstTxWarp>
          </a:bodyPr>
          <a:lstStyle/>
          <a:p>
            <a:endParaRPr lang="en-US"/>
          </a:p>
        </p:txBody>
      </p:sp>
      <p:sp>
        <p:nvSpPr>
          <p:cNvPr id="44038" name="Freeform 6"/>
          <p:cNvSpPr>
            <a:spLocks/>
          </p:cNvSpPr>
          <p:nvPr/>
        </p:nvSpPr>
        <p:spPr bwMode="auto">
          <a:xfrm>
            <a:off x="6553200" y="3173413"/>
            <a:ext cx="508000" cy="1752600"/>
          </a:xfrm>
          <a:custGeom>
            <a:avLst/>
            <a:gdLst/>
            <a:ahLst/>
            <a:cxnLst>
              <a:cxn ang="0">
                <a:pos x="0" y="1104"/>
              </a:cxn>
              <a:cxn ang="0">
                <a:pos x="288" y="528"/>
              </a:cxn>
              <a:cxn ang="0">
                <a:pos x="192" y="0"/>
              </a:cxn>
            </a:cxnLst>
            <a:rect l="0" t="0" r="r" b="b"/>
            <a:pathLst>
              <a:path w="320" h="1104">
                <a:moveTo>
                  <a:pt x="0" y="1104"/>
                </a:moveTo>
                <a:cubicBezTo>
                  <a:pt x="128" y="908"/>
                  <a:pt x="256" y="712"/>
                  <a:pt x="288" y="528"/>
                </a:cubicBezTo>
                <a:cubicBezTo>
                  <a:pt x="320" y="344"/>
                  <a:pt x="256" y="172"/>
                  <a:pt x="192" y="0"/>
                </a:cubicBezTo>
              </a:path>
            </a:pathLst>
          </a:custGeom>
          <a:noFill/>
          <a:ln w="76200">
            <a:solidFill>
              <a:srgbClr val="FF0000"/>
            </a:solidFill>
            <a:round/>
            <a:headEnd/>
            <a:tailEnd type="triangle" w="med" len="lg"/>
          </a:ln>
        </p:spPr>
        <p:txBody>
          <a:bodyPr wrap="none" anchor="ctr">
            <a:prstTxWarp prst="textNoShape">
              <a:avLst/>
            </a:prstTxWarp>
          </a:bodyPr>
          <a:lstStyle/>
          <a:p>
            <a:endParaRPr lang="en-US"/>
          </a:p>
        </p:txBody>
      </p:sp>
      <p:sp>
        <p:nvSpPr>
          <p:cNvPr id="44039" name="Freeform 7"/>
          <p:cNvSpPr>
            <a:spLocks/>
          </p:cNvSpPr>
          <p:nvPr/>
        </p:nvSpPr>
        <p:spPr bwMode="auto">
          <a:xfrm>
            <a:off x="7162800" y="3429000"/>
            <a:ext cx="533400" cy="1371600"/>
          </a:xfrm>
          <a:custGeom>
            <a:avLst/>
            <a:gdLst/>
            <a:ahLst/>
            <a:cxnLst>
              <a:cxn ang="0">
                <a:pos x="0" y="864"/>
              </a:cxn>
              <a:cxn ang="0">
                <a:pos x="480" y="336"/>
              </a:cxn>
              <a:cxn ang="0">
                <a:pos x="480" y="0"/>
              </a:cxn>
            </a:cxnLst>
            <a:rect l="0" t="0" r="r" b="b"/>
            <a:pathLst>
              <a:path w="560" h="864">
                <a:moveTo>
                  <a:pt x="0" y="864"/>
                </a:moveTo>
                <a:cubicBezTo>
                  <a:pt x="200" y="672"/>
                  <a:pt x="400" y="480"/>
                  <a:pt x="480" y="336"/>
                </a:cubicBezTo>
                <a:cubicBezTo>
                  <a:pt x="560" y="192"/>
                  <a:pt x="520" y="96"/>
                  <a:pt x="480" y="0"/>
                </a:cubicBezTo>
              </a:path>
            </a:pathLst>
          </a:custGeom>
          <a:noFill/>
          <a:ln w="76200">
            <a:solidFill>
              <a:srgbClr val="FD0002"/>
            </a:solidFill>
            <a:round/>
            <a:headEnd/>
            <a:tailEnd type="triangle" w="med" len="lg"/>
          </a:ln>
        </p:spPr>
        <p:txBody>
          <a:bodyPr wrap="none" anchor="ctr">
            <a:prstTxWarp prst="textNoShape">
              <a:avLst/>
            </a:prstTxWarp>
          </a:bodyPr>
          <a:lstStyle/>
          <a:p>
            <a:endParaRPr lang="en-US"/>
          </a:p>
        </p:txBody>
      </p:sp>
      <p:sp>
        <p:nvSpPr>
          <p:cNvPr id="44040" name="Freeform 8"/>
          <p:cNvSpPr>
            <a:spLocks/>
          </p:cNvSpPr>
          <p:nvPr/>
        </p:nvSpPr>
        <p:spPr bwMode="auto">
          <a:xfrm>
            <a:off x="762000" y="3478213"/>
            <a:ext cx="685800" cy="762000"/>
          </a:xfrm>
          <a:custGeom>
            <a:avLst/>
            <a:gdLst/>
            <a:ahLst/>
            <a:cxnLst>
              <a:cxn ang="0">
                <a:pos x="432" y="432"/>
              </a:cxn>
              <a:cxn ang="0">
                <a:pos x="144" y="192"/>
              </a:cxn>
              <a:cxn ang="0">
                <a:pos x="0" y="0"/>
              </a:cxn>
            </a:cxnLst>
            <a:rect l="0" t="0" r="r" b="b"/>
            <a:pathLst>
              <a:path w="432" h="432">
                <a:moveTo>
                  <a:pt x="432" y="432"/>
                </a:moveTo>
                <a:cubicBezTo>
                  <a:pt x="324" y="348"/>
                  <a:pt x="216" y="264"/>
                  <a:pt x="144" y="192"/>
                </a:cubicBezTo>
                <a:cubicBezTo>
                  <a:pt x="72" y="120"/>
                  <a:pt x="36" y="60"/>
                  <a:pt x="0" y="0"/>
                </a:cubicBezTo>
              </a:path>
            </a:pathLst>
          </a:custGeom>
          <a:noFill/>
          <a:ln w="76200">
            <a:solidFill>
              <a:srgbClr val="FD0002"/>
            </a:solidFill>
            <a:round/>
            <a:headEnd/>
            <a:tailEnd type="triangle" w="med" len="lg"/>
          </a:ln>
        </p:spPr>
        <p:txBody>
          <a:bodyPr wrap="none" anchor="ctr">
            <a:prstTxWarp prst="textNoShape">
              <a:avLst/>
            </a:prstTxWarp>
          </a:bodyPr>
          <a:lstStyle/>
          <a:p>
            <a:endParaRPr lang="en-US"/>
          </a:p>
        </p:txBody>
      </p:sp>
      <p:sp>
        <p:nvSpPr>
          <p:cNvPr id="44041" name="Freeform 9"/>
          <p:cNvSpPr>
            <a:spLocks/>
          </p:cNvSpPr>
          <p:nvPr/>
        </p:nvSpPr>
        <p:spPr bwMode="auto">
          <a:xfrm>
            <a:off x="1447800" y="4495800"/>
            <a:ext cx="2743200" cy="762000"/>
          </a:xfrm>
          <a:custGeom>
            <a:avLst/>
            <a:gdLst/>
            <a:ahLst/>
            <a:cxnLst>
              <a:cxn ang="0">
                <a:pos x="1728" y="480"/>
              </a:cxn>
              <a:cxn ang="0">
                <a:pos x="720" y="336"/>
              </a:cxn>
              <a:cxn ang="0">
                <a:pos x="0" y="0"/>
              </a:cxn>
            </a:cxnLst>
            <a:rect l="0" t="0" r="r" b="b"/>
            <a:pathLst>
              <a:path w="1728" h="480">
                <a:moveTo>
                  <a:pt x="1728" y="480"/>
                </a:moveTo>
                <a:cubicBezTo>
                  <a:pt x="1368" y="448"/>
                  <a:pt x="1008" y="416"/>
                  <a:pt x="720" y="336"/>
                </a:cubicBezTo>
                <a:cubicBezTo>
                  <a:pt x="432" y="256"/>
                  <a:pt x="216" y="128"/>
                  <a:pt x="0" y="0"/>
                </a:cubicBezTo>
              </a:path>
            </a:pathLst>
          </a:custGeom>
          <a:noFill/>
          <a:ln w="76200">
            <a:solidFill>
              <a:srgbClr val="FD0002"/>
            </a:solidFill>
            <a:round/>
            <a:headEnd/>
            <a:tailEnd type="triangle" w="med" len="lg"/>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0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0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0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nimBg="1"/>
      <p:bldP spid="44037" grpId="0" animBg="1"/>
      <p:bldP spid="44038" grpId="0" animBg="1"/>
      <p:bldP spid="44039" grpId="0" animBg="1"/>
      <p:bldP spid="44040" grpId="0" animBg="1"/>
      <p:bldP spid="44041" grpId="0" animBg="1"/>
    </p:bld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200" y="304800"/>
            <a:ext cx="2286000" cy="6324600"/>
          </a:xfrm>
        </p:spPr>
        <p:txBody>
          <a:bodyPr/>
          <a:lstStyle/>
          <a:p>
            <a:pPr eaLnBrk="1" hangingPunct="1"/>
            <a:r>
              <a:rPr lang="en-US" sz="2200">
                <a:latin typeface="Palatino" pitchFamily="-65" charset="0"/>
                <a:ea typeface="Palatino" pitchFamily="-65" charset="0"/>
                <a:cs typeface="Palatino" pitchFamily="-65" charset="0"/>
              </a:rPr>
              <a:t>R-less* areas in the 1950s (</a:t>
            </a:r>
            <a:r>
              <a:rPr lang="en-US" sz="2200" i="1">
                <a:latin typeface="Palatino" pitchFamily="-65" charset="0"/>
                <a:ea typeface="Palatino" pitchFamily="-65" charset="0"/>
                <a:cs typeface="Palatino" pitchFamily="-65" charset="0"/>
              </a:rPr>
              <a:t>Pronunciation of English in the Atlantic States - PEAS</a:t>
            </a:r>
            <a:r>
              <a:rPr lang="en-US" sz="2200">
                <a:latin typeface="Palatino" pitchFamily="-65" charset="0"/>
                <a:ea typeface="Palatino" pitchFamily="-65" charset="0"/>
                <a:cs typeface="Palatino" pitchFamily="-65" charset="0"/>
              </a:rPr>
              <a:t>)</a:t>
            </a:r>
            <a:br>
              <a:rPr lang="en-US" sz="2200">
                <a:latin typeface="Palatino" pitchFamily="-65" charset="0"/>
                <a:ea typeface="Palatino" pitchFamily="-65" charset="0"/>
                <a:cs typeface="Palatino" pitchFamily="-65" charset="0"/>
              </a:rPr>
            </a:br>
            <a:r>
              <a:rPr lang="en-US" sz="2200">
                <a:latin typeface="Palatino" pitchFamily="-65" charset="0"/>
                <a:ea typeface="Palatino" pitchFamily="-65" charset="0"/>
                <a:cs typeface="Palatino" pitchFamily="-65" charset="0"/>
              </a:rPr>
              <a:t/>
            </a:r>
            <a:br>
              <a:rPr lang="en-US" sz="2200">
                <a:latin typeface="Palatino" pitchFamily="-65" charset="0"/>
                <a:ea typeface="Palatino" pitchFamily="-65" charset="0"/>
                <a:cs typeface="Palatino" pitchFamily="-65" charset="0"/>
              </a:rPr>
            </a:br>
            <a:r>
              <a:rPr lang="en-US" sz="2200">
                <a:latin typeface="Palatino" pitchFamily="-65" charset="0"/>
                <a:ea typeface="Palatino" pitchFamily="-65" charset="0"/>
                <a:cs typeface="Palatino" pitchFamily="-65" charset="0"/>
              </a:rPr>
              <a:t> compared to the 1990s (</a:t>
            </a:r>
            <a:r>
              <a:rPr lang="en-US" sz="2200" i="1">
                <a:latin typeface="Palatino" pitchFamily="-65" charset="0"/>
                <a:ea typeface="Palatino" pitchFamily="-65" charset="0"/>
                <a:cs typeface="Palatino" pitchFamily="-65" charset="0"/>
              </a:rPr>
              <a:t>Atlas of North American English - ANAE</a:t>
            </a:r>
            <a:r>
              <a:rPr lang="en-US" sz="2200">
                <a:latin typeface="Palatino" pitchFamily="-65" charset="0"/>
                <a:ea typeface="Palatino" pitchFamily="-65" charset="0"/>
                <a:cs typeface="Palatino" pitchFamily="-65" charset="0"/>
              </a:rPr>
              <a:t>)</a:t>
            </a:r>
            <a:r>
              <a:rPr lang="en-US" sz="2400">
                <a:latin typeface="Palatino" pitchFamily="-65" charset="0"/>
                <a:ea typeface="Palatino" pitchFamily="-65" charset="0"/>
                <a:cs typeface="Palatino" pitchFamily="-65" charset="0"/>
              </a:rPr>
              <a:t/>
            </a:r>
            <a:br>
              <a:rPr lang="en-US" sz="2400">
                <a:latin typeface="Palatino" pitchFamily="-65" charset="0"/>
                <a:ea typeface="Palatino" pitchFamily="-65" charset="0"/>
                <a:cs typeface="Palatino" pitchFamily="-65" charset="0"/>
              </a:rPr>
            </a:br>
            <a:r>
              <a:rPr lang="en-US" sz="2400">
                <a:latin typeface="Palatino" pitchFamily="-65" charset="0"/>
                <a:ea typeface="Palatino" pitchFamily="-65" charset="0"/>
                <a:cs typeface="Palatino" pitchFamily="-65" charset="0"/>
              </a:rPr>
              <a:t>________</a:t>
            </a:r>
            <a:br>
              <a:rPr lang="en-US" sz="2400">
                <a:latin typeface="Palatino" pitchFamily="-65" charset="0"/>
                <a:ea typeface="Palatino" pitchFamily="-65" charset="0"/>
                <a:cs typeface="Palatino" pitchFamily="-65" charset="0"/>
              </a:rPr>
            </a:br>
            <a:r>
              <a:rPr lang="en-US" sz="2400">
                <a:latin typeface="Palatino" pitchFamily="-65" charset="0"/>
                <a:ea typeface="Palatino" pitchFamily="-65" charset="0"/>
                <a:cs typeface="Palatino" pitchFamily="-65" charset="0"/>
              </a:rPr>
              <a:t/>
            </a:r>
            <a:br>
              <a:rPr lang="en-US" sz="2400">
                <a:latin typeface="Palatino" pitchFamily="-65" charset="0"/>
                <a:ea typeface="Palatino" pitchFamily="-65" charset="0"/>
                <a:cs typeface="Palatino" pitchFamily="-65" charset="0"/>
              </a:rPr>
            </a:br>
            <a:r>
              <a:rPr lang="en-US" sz="1600">
                <a:latin typeface="Palatino" pitchFamily="-65" charset="0"/>
                <a:ea typeface="Palatino" pitchFamily="-65" charset="0"/>
                <a:cs typeface="Palatino" pitchFamily="-65" charset="0"/>
              </a:rPr>
              <a:t>* “R-less” </a:t>
            </a:r>
            <a:br>
              <a:rPr lang="en-US" sz="1600">
                <a:latin typeface="Palatino" pitchFamily="-65" charset="0"/>
                <a:ea typeface="Palatino" pitchFamily="-65" charset="0"/>
                <a:cs typeface="Palatino" pitchFamily="-65" charset="0"/>
              </a:rPr>
            </a:br>
            <a:r>
              <a:rPr lang="en-US" sz="1600">
                <a:latin typeface="Palatino" pitchFamily="-65" charset="0"/>
                <a:ea typeface="Palatino" pitchFamily="-65" charset="0"/>
                <a:cs typeface="Palatino" pitchFamily="-65" charset="0"/>
              </a:rPr>
              <a:t>= “R-vocalization”</a:t>
            </a:r>
            <a:br>
              <a:rPr lang="en-US" sz="1600">
                <a:latin typeface="Palatino" pitchFamily="-65" charset="0"/>
                <a:ea typeface="Palatino" pitchFamily="-65" charset="0"/>
                <a:cs typeface="Palatino" pitchFamily="-65" charset="0"/>
              </a:rPr>
            </a:br>
            <a:r>
              <a:rPr lang="en-US" sz="1600">
                <a:latin typeface="Palatino" pitchFamily="-65" charset="0"/>
                <a:ea typeface="Palatino" pitchFamily="-65" charset="0"/>
                <a:cs typeface="Palatino" pitchFamily="-65" charset="0"/>
              </a:rPr>
              <a:t> = not pronouncing R after a vowel, e.g. “pahk the cah”</a:t>
            </a:r>
          </a:p>
        </p:txBody>
      </p:sp>
      <p:pic>
        <p:nvPicPr>
          <p:cNvPr id="21507" name="Picture 4" descr="M7"/>
          <p:cNvPicPr>
            <a:picLocks noChangeAspect="1" noChangeArrowheads="1"/>
          </p:cNvPicPr>
          <p:nvPr/>
        </p:nvPicPr>
        <p:blipFill>
          <a:blip r:embed="rId6"/>
          <a:srcRect/>
          <a:stretch>
            <a:fillRect/>
          </a:stretch>
        </p:blipFill>
        <p:spPr bwMode="auto">
          <a:xfrm>
            <a:off x="2406650" y="3175"/>
            <a:ext cx="6096000" cy="6858000"/>
          </a:xfrm>
          <a:prstGeom prst="rect">
            <a:avLst/>
          </a:prstGeom>
          <a:noFill/>
          <a:ln w="9525">
            <a:noFill/>
            <a:miter lim="800000"/>
            <a:headEnd/>
            <a:tailEnd/>
          </a:ln>
        </p:spPr>
      </p:pic>
      <p:pic>
        <p:nvPicPr>
          <p:cNvPr id="294920" name="In some quarters...fears.wav">
            <a:hlinkClick r:id="" action="ppaction://media"/>
          </p:cNvPr>
          <p:cNvPicPr>
            <a:picLocks noRot="1" noChangeAspect="1" noChangeArrowheads="1"/>
          </p:cNvPicPr>
          <p:nvPr>
            <a:audioFile r:link="rId1"/>
          </p:nvPr>
        </p:nvPicPr>
        <p:blipFill>
          <a:blip r:embed="rId7"/>
          <a:srcRect/>
          <a:stretch>
            <a:fillRect/>
          </a:stretch>
        </p:blipFill>
        <p:spPr bwMode="auto">
          <a:xfrm>
            <a:off x="7156450" y="1493838"/>
            <a:ext cx="258763" cy="258762"/>
          </a:xfrm>
          <a:prstGeom prst="rect">
            <a:avLst/>
          </a:prstGeom>
          <a:noFill/>
          <a:ln w="9525">
            <a:noFill/>
            <a:miter lim="800000"/>
            <a:headEnd/>
            <a:tailEnd/>
          </a:ln>
        </p:spPr>
      </p:pic>
      <p:pic>
        <p:nvPicPr>
          <p:cNvPr id="294922" name="He darted out. . .">
            <a:hlinkClick r:id="" action="ppaction://media"/>
          </p:cNvPr>
          <p:cNvPicPr>
            <a:picLocks noRot="1" noChangeAspect="1" noChangeArrowheads="1"/>
          </p:cNvPicPr>
          <p:nvPr>
            <a:audioFile r:link="rId2"/>
          </p:nvPr>
        </p:nvPicPr>
        <p:blipFill>
          <a:blip r:embed="rId7"/>
          <a:srcRect/>
          <a:stretch>
            <a:fillRect/>
          </a:stretch>
        </p:blipFill>
        <p:spPr bwMode="auto">
          <a:xfrm>
            <a:off x="7145338" y="1858963"/>
            <a:ext cx="230187" cy="230187"/>
          </a:xfrm>
          <a:prstGeom prst="rect">
            <a:avLst/>
          </a:prstGeom>
          <a:noFill/>
          <a:ln w="9525">
            <a:noFill/>
            <a:miter lim="800000"/>
            <a:headEnd/>
            <a:tailEnd/>
          </a:ln>
        </p:spPr>
      </p:pic>
      <p:pic>
        <p:nvPicPr>
          <p:cNvPr id="294923" name="Leave-taking1.wav">
            <a:hlinkClick r:id="" action="ppaction://media"/>
          </p:cNvPr>
          <p:cNvPicPr>
            <a:picLocks noRot="1" noChangeAspect="1" noChangeArrowheads="1"/>
          </p:cNvPicPr>
          <p:nvPr>
            <a:audioFile r:link="rId3"/>
          </p:nvPr>
        </p:nvPicPr>
        <p:blipFill>
          <a:blip r:embed="rId7"/>
          <a:srcRect/>
          <a:stretch>
            <a:fillRect/>
          </a:stretch>
        </p:blipFill>
        <p:spPr bwMode="auto">
          <a:xfrm>
            <a:off x="6980238" y="2493963"/>
            <a:ext cx="228600" cy="228600"/>
          </a:xfrm>
          <a:prstGeom prst="rect">
            <a:avLst/>
          </a:prstGeom>
          <a:noFill/>
          <a:ln w="9525">
            <a:noFill/>
            <a:miter lim="800000"/>
            <a:headEnd/>
            <a:tailEnd/>
          </a:ln>
        </p:spPr>
      </p:pic>
      <p:sp>
        <p:nvSpPr>
          <p:cNvPr id="294924" name="Line 12"/>
          <p:cNvSpPr>
            <a:spLocks noChangeShapeType="1"/>
          </p:cNvSpPr>
          <p:nvPr/>
        </p:nvSpPr>
        <p:spPr bwMode="auto">
          <a:xfrm flipH="1" flipV="1">
            <a:off x="6934200" y="1752600"/>
            <a:ext cx="228600" cy="685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94925" name="Line 13"/>
          <p:cNvSpPr>
            <a:spLocks noChangeShapeType="1"/>
          </p:cNvSpPr>
          <p:nvPr/>
        </p:nvSpPr>
        <p:spPr bwMode="auto">
          <a:xfrm flipH="1">
            <a:off x="6096000" y="2743200"/>
            <a:ext cx="914400" cy="609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94926" name="Text Box 14"/>
          <p:cNvSpPr txBox="1">
            <a:spLocks noChangeArrowheads="1"/>
          </p:cNvSpPr>
          <p:nvPr/>
        </p:nvSpPr>
        <p:spPr bwMode="auto">
          <a:xfrm>
            <a:off x="7391400" y="1524000"/>
            <a:ext cx="914400" cy="274638"/>
          </a:xfrm>
          <a:prstGeom prst="rect">
            <a:avLst/>
          </a:prstGeom>
          <a:noFill/>
          <a:ln w="9525">
            <a:noFill/>
            <a:miter lim="800000"/>
            <a:headEnd/>
            <a:tailEnd/>
          </a:ln>
        </p:spPr>
        <p:txBody>
          <a:bodyPr>
            <a:prstTxWarp prst="textNoShape">
              <a:avLst/>
            </a:prstTxWarp>
            <a:spAutoFit/>
          </a:bodyPr>
          <a:lstStyle/>
          <a:p>
            <a:pPr>
              <a:spcBef>
                <a:spcPct val="50000"/>
              </a:spcBef>
            </a:pPr>
            <a:r>
              <a:rPr lang="en-US" sz="1200"/>
              <a:t>FDR</a:t>
            </a:r>
          </a:p>
        </p:txBody>
      </p:sp>
      <p:sp>
        <p:nvSpPr>
          <p:cNvPr id="294927" name="Text Box 15"/>
          <p:cNvSpPr txBox="1">
            <a:spLocks noChangeArrowheads="1"/>
          </p:cNvSpPr>
          <p:nvPr/>
        </p:nvSpPr>
        <p:spPr bwMode="auto">
          <a:xfrm>
            <a:off x="7373938" y="1919288"/>
            <a:ext cx="1219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sz="1200"/>
              <a:t>Hazel L., New York CIty</a:t>
            </a:r>
          </a:p>
        </p:txBody>
      </p:sp>
      <p:sp>
        <p:nvSpPr>
          <p:cNvPr id="294928" name="Text Box 16"/>
          <p:cNvSpPr txBox="1">
            <a:spLocks noChangeArrowheads="1"/>
          </p:cNvSpPr>
          <p:nvPr/>
        </p:nvSpPr>
        <p:spPr bwMode="auto">
          <a:xfrm>
            <a:off x="7221538" y="2576513"/>
            <a:ext cx="914400" cy="822325"/>
          </a:xfrm>
          <a:prstGeom prst="rect">
            <a:avLst/>
          </a:prstGeom>
          <a:noFill/>
          <a:ln w="9525">
            <a:noFill/>
            <a:miter lim="800000"/>
            <a:headEnd/>
            <a:tailEnd/>
          </a:ln>
        </p:spPr>
        <p:txBody>
          <a:bodyPr>
            <a:prstTxWarp prst="textNoShape">
              <a:avLst/>
            </a:prstTxWarp>
            <a:spAutoFit/>
          </a:bodyPr>
          <a:lstStyle/>
          <a:p>
            <a:pPr>
              <a:spcBef>
                <a:spcPct val="50000"/>
              </a:spcBef>
            </a:pPr>
            <a:r>
              <a:rPr lang="en-US" sz="1200"/>
              <a:t>Dolly R., New York City &amp; N. Carolina</a:t>
            </a: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9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49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49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49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49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49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49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49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94920"/>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10867" fill="hold"/>
                                        <p:tgtEl>
                                          <p:spTgt spid="294920"/>
                                        </p:tgtEl>
                                      </p:cBhvr>
                                    </p:cmd>
                                  </p:childTnLst>
                                </p:cTn>
                              </p:par>
                            </p:childTnLst>
                          </p:cTn>
                        </p:par>
                      </p:childTnLst>
                    </p:cTn>
                  </p:par>
                </p:childTnLst>
              </p:cTn>
              <p:nextCondLst>
                <p:cond evt="onClick" delay="0">
                  <p:tgtEl>
                    <p:spTgt spid="294920"/>
                  </p:tgtEl>
                </p:cond>
              </p:nextCondLst>
            </p:seq>
            <p:audio>
              <p:cMediaNode>
                <p:cTn id="30" fill="hold" display="0">
                  <p:stCondLst>
                    <p:cond delay="indefinite"/>
                  </p:stCondLst>
                  <p:endCondLst>
                    <p:cond evt="onNext" delay="0">
                      <p:tgtEl>
                        <p:sldTgt/>
                      </p:tgtEl>
                    </p:cond>
                    <p:cond evt="onPrev" delay="0">
                      <p:tgtEl>
                        <p:sldTgt/>
                      </p:tgtEl>
                    </p:cond>
                    <p:cond evt="onStopAudio" delay="0">
                      <p:tgtEl>
                        <p:sldTgt/>
                      </p:tgtEl>
                    </p:cond>
                  </p:endCondLst>
                </p:cTn>
                <p:tgtEl>
                  <p:spTgt spid="294920"/>
                </p:tgtEl>
              </p:cMediaNode>
            </p:audio>
            <p:seq concurrent="1" nextAc="seek">
              <p:cTn id="31" restart="whenNotActive" fill="hold" evtFilter="cancelBubble" nodeType="interactiveSeq">
                <p:stCondLst>
                  <p:cond evt="onClick" delay="0">
                    <p:tgtEl>
                      <p:spTgt spid="294922"/>
                    </p:tgtEl>
                  </p:cond>
                </p:stCondLst>
                <p:endSync evt="end" delay="0">
                  <p:rtn val="all"/>
                </p:endSync>
                <p:childTnLst>
                  <p:par>
                    <p:cTn id="32" fill="hold">
                      <p:stCondLst>
                        <p:cond delay="0"/>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8547" fill="hold"/>
                                        <p:tgtEl>
                                          <p:spTgt spid="294922"/>
                                        </p:tgtEl>
                                      </p:cBhvr>
                                    </p:cmd>
                                  </p:childTnLst>
                                </p:cTn>
                              </p:par>
                            </p:childTnLst>
                          </p:cTn>
                        </p:par>
                      </p:childTnLst>
                    </p:cTn>
                  </p:par>
                </p:childTnLst>
              </p:cTn>
              <p:nextCondLst>
                <p:cond evt="onClick" delay="0">
                  <p:tgtEl>
                    <p:spTgt spid="294922"/>
                  </p:tgtEl>
                </p:cond>
              </p:nextCondLst>
            </p:seq>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294922"/>
                </p:tgtEl>
              </p:cMediaNode>
            </p:audio>
            <p:seq concurrent="1" nextAc="seek">
              <p:cTn id="37" restart="whenNotActive" fill="hold" evtFilter="cancelBubble" nodeType="interactiveSeq">
                <p:stCondLst>
                  <p:cond evt="onClick" delay="0">
                    <p:tgtEl>
                      <p:spTgt spid="294923"/>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29327" fill="hold"/>
                                        <p:tgtEl>
                                          <p:spTgt spid="294923"/>
                                        </p:tgtEl>
                                      </p:cBhvr>
                                    </p:cmd>
                                  </p:childTnLst>
                                </p:cTn>
                              </p:par>
                            </p:childTnLst>
                          </p:cTn>
                        </p:par>
                      </p:childTnLst>
                    </p:cTn>
                  </p:par>
                </p:childTnLst>
              </p:cTn>
              <p:nextCondLst>
                <p:cond evt="onClick" delay="0">
                  <p:tgtEl>
                    <p:spTgt spid="294923"/>
                  </p:tgtEl>
                </p:cond>
              </p:nextCondLst>
            </p:seq>
            <p:audio>
              <p:cMediaNode>
                <p:cTn id="42" fill="hold" display="0">
                  <p:stCondLst>
                    <p:cond delay="indefinite"/>
                  </p:stCondLst>
                  <p:endCondLst>
                    <p:cond evt="onNext" delay="0">
                      <p:tgtEl>
                        <p:sldTgt/>
                      </p:tgtEl>
                    </p:cond>
                    <p:cond evt="onPrev" delay="0">
                      <p:tgtEl>
                        <p:sldTgt/>
                      </p:tgtEl>
                    </p:cond>
                    <p:cond evt="onStopAudio" delay="0">
                      <p:tgtEl>
                        <p:sldTgt/>
                      </p:tgtEl>
                    </p:cond>
                  </p:endCondLst>
                </p:cTn>
                <p:tgtEl>
                  <p:spTgt spid="294923"/>
                </p:tgtEl>
              </p:cMediaNode>
            </p:audio>
          </p:childTnLst>
        </p:cTn>
      </p:par>
    </p:tnLst>
    <p:bldLst>
      <p:bldP spid="294924" grpId="0" animBg="1"/>
      <p:bldP spid="294925" grpId="0" animBg="1"/>
      <p:bldP spid="294926" grpId="0"/>
      <p:bldP spid="294927" grpId="0"/>
      <p:bldP spid="294928"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nvGraphicFramePr>
        <p:xfrm>
          <a:off x="1676400" y="533400"/>
          <a:ext cx="5348288" cy="3390900"/>
        </p:xfrm>
        <a:graphic>
          <a:graphicData uri="http://schemas.openxmlformats.org/presentationml/2006/ole">
            <p:oleObj spid="_x0000_s12290" name="Document" r:id="rId3" imgW="5346700" imgH="3124200" progId="Word.Document.8">
              <p:embed/>
            </p:oleObj>
          </a:graphicData>
        </a:graphic>
      </p:graphicFrame>
      <p:sp>
        <p:nvSpPr>
          <p:cNvPr id="8195" name="Text Box 3"/>
          <p:cNvSpPr txBox="1">
            <a:spLocks noChangeArrowheads="1"/>
          </p:cNvSpPr>
          <p:nvPr/>
        </p:nvSpPr>
        <p:spPr bwMode="auto">
          <a:xfrm>
            <a:off x="5634038" y="6553200"/>
            <a:ext cx="3505200" cy="3048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400" b="1">
                <a:latin typeface="Lucida Sans" pitchFamily="-111" charset="0"/>
              </a:rPr>
              <a:t>Source: Labov 1966</a:t>
            </a:r>
            <a:endParaRPr lang="en-US" b="1"/>
          </a:p>
        </p:txBody>
      </p:sp>
      <p:sp>
        <p:nvSpPr>
          <p:cNvPr id="8196" name="Text Box 4"/>
          <p:cNvSpPr txBox="1">
            <a:spLocks noChangeArrowheads="1"/>
          </p:cNvSpPr>
          <p:nvPr/>
        </p:nvSpPr>
        <p:spPr bwMode="auto">
          <a:xfrm>
            <a:off x="609600" y="152400"/>
            <a:ext cx="7391400" cy="457200"/>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b="1"/>
          </a:p>
        </p:txBody>
      </p:sp>
      <p:sp>
        <p:nvSpPr>
          <p:cNvPr id="8197" name="Text Box 5"/>
          <p:cNvSpPr txBox="1">
            <a:spLocks noChangeArrowheads="1"/>
          </p:cNvSpPr>
          <p:nvPr/>
        </p:nvSpPr>
        <p:spPr bwMode="auto">
          <a:xfrm>
            <a:off x="2286000" y="0"/>
            <a:ext cx="41148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b="1">
                <a:latin typeface="Lucida Sans" pitchFamily="-111" charset="0"/>
              </a:rPr>
              <a:t>Percent [r] in by age in Saks</a:t>
            </a:r>
            <a:endParaRPr lang="en-US" b="1"/>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9749</TotalTime>
  <Words>3387</Words>
  <Application>Microsoft Macintosh PowerPoint</Application>
  <PresentationFormat>On-screen Show (4:3)</PresentationFormat>
  <Paragraphs>361</Paragraphs>
  <Slides>88</Slides>
  <Notes>36</Notes>
  <HiddenSlides>0</HiddenSlides>
  <MMClips>3</MMClips>
  <ScaleCrop>false</ScaleCrop>
  <HeadingPairs>
    <vt:vector size="6" baseType="variant">
      <vt:variant>
        <vt:lpstr>Design Template</vt:lpstr>
      </vt:variant>
      <vt:variant>
        <vt:i4>1</vt:i4>
      </vt:variant>
      <vt:variant>
        <vt:lpstr>Embedded OLE Servers</vt:lpstr>
      </vt:variant>
      <vt:variant>
        <vt:i4>3</vt:i4>
      </vt:variant>
      <vt:variant>
        <vt:lpstr>Slide Titles</vt:lpstr>
      </vt:variant>
      <vt:variant>
        <vt:i4>88</vt:i4>
      </vt:variant>
    </vt:vector>
  </HeadingPairs>
  <TitlesOfParts>
    <vt:vector size="92" baseType="lpstr">
      <vt:lpstr>Office Theme</vt:lpstr>
      <vt:lpstr>Document</vt:lpstr>
      <vt:lpstr>Worksheet</vt:lpstr>
      <vt:lpstr>Microsoft Excel 97 - 2004 Worksheet</vt:lpstr>
      <vt:lpstr>Enigmas of Uniformity</vt:lpstr>
      <vt:lpstr>Variation and invariance in the speech community.</vt:lpstr>
      <vt:lpstr>Invariance in the analysis of variation</vt:lpstr>
      <vt:lpstr>Aspects of invariance across the speech community</vt:lpstr>
      <vt:lpstr>The size of the speech community</vt:lpstr>
      <vt:lpstr>Enigmas of uniformity 1  The geographic unity of New York City</vt:lpstr>
      <vt:lpstr>Slide 7</vt:lpstr>
      <vt:lpstr>Slide 8</vt:lpstr>
      <vt:lpstr>Slide 9</vt:lpstr>
      <vt:lpstr>Slide 10</vt:lpstr>
      <vt:lpstr>Slide 11</vt:lpstr>
      <vt:lpstr>Slide 12</vt:lpstr>
      <vt:lpstr>(r) In NYC department stores by age and store</vt:lpstr>
      <vt:lpstr>(r) In NYC Lower East Side by age and social class</vt:lpstr>
      <vt:lpstr>Alignment of the Lower East and Department Store Studies</vt:lpstr>
      <vt:lpstr>Enigmas of uniformity 2  The short-a split in Philadelphia</vt:lpstr>
      <vt:lpstr>The Philadelphia Neighborhood Study [N=120]</vt:lpstr>
      <vt:lpstr>Syllable closing conditions for tensing of short-a in Philadelphia</vt:lpstr>
      <vt:lpstr>Slide 19</vt:lpstr>
      <vt:lpstr>Environmental conditioning of fronting of Philadelphia short-a by social class [from Kroch 1995]</vt:lpstr>
      <vt:lpstr>Enigmas of uniformity 3  The uniform rate of sound change in Philadelphia</vt:lpstr>
      <vt:lpstr>Fronting of /aw/ (F2) in out, south, mountain, downtown, etc. by age with partial regression lines for 6 socioeconomic groups in Philadelphia [N=112]</vt:lpstr>
      <vt:lpstr>Fronting of /ey/ (F2) in closed syllables in made, pain, lake, etc. by age with partial regression lines for 6 socioeconomic groups in Philadelphia [N=112]</vt:lpstr>
      <vt:lpstr>Raising of /ay/ before voiceless consonants in sight, bike, fight, etc. by age with partial regression lines for 6 socioeconomic groups in Philadelphia [N=112]</vt:lpstr>
      <vt:lpstr>Enigmas of uniformity 4  The shift to r-pronunciation in the South</vt:lpstr>
      <vt:lpstr>R-less* areas in the 1950s (Pronunciation of English in the Atlantic States - PEAS)   compared to the 1990s (Atlas of North American English - ANAE) ________  * “R-less”  = “R-vocalization”  = not pronouncing R after a vowel, e.g. “pahk the cah”</vt:lpstr>
      <vt:lpstr>Percent /r/ in NYC and New England by age (ANAE, 1990s)</vt:lpstr>
      <vt:lpstr>Slide 28</vt:lpstr>
      <vt:lpstr>Slide 29</vt:lpstr>
      <vt:lpstr>R-less* areas in the 1950s (Pronunciation of English in the Atlantic States - PEAS)   compared to the 1990s (Atlas of North American English - ANAE) ________  * “R-less”  = “R-vocalization”  = not pronouncing R after a vowel, e.g. “pahk the cah”</vt:lpstr>
      <vt:lpstr>Slide 31</vt:lpstr>
      <vt:lpstr>Enigmas of uniformity 5  The uniformity of the Northern Cities Shift in the Inland North</vt:lpstr>
      <vt:lpstr>ANAE</vt:lpstr>
      <vt:lpstr>The Northern Cities Shift</vt:lpstr>
      <vt:lpstr>The Dialects of North American English</vt:lpstr>
      <vt:lpstr>U.S. at Night</vt:lpstr>
      <vt:lpstr>The scope of the Northern Cities Shift</vt:lpstr>
      <vt:lpstr>The UD measure of the Northern Cities Shift: cud is further back than cod</vt:lpstr>
      <vt:lpstr>The North vs. the Midland and the South: cot, cut and coat</vt:lpstr>
      <vt:lpstr>Enigmas of uniformity 6  The uniformity of AAVE grammar across the U.S.</vt:lpstr>
      <vt:lpstr>Some studies of AAVE across the U.S., 1966-2002</vt:lpstr>
      <vt:lpstr>Domains of English grammar where AAVE and standard English are most different</vt:lpstr>
      <vt:lpstr>Absence of /s/  in the spontaneous speech of elementary school children in Philadelphia by race.  N=287.</vt:lpstr>
      <vt:lpstr>Absence of three {s} inflections for North Philadelphia adults</vt:lpstr>
      <vt:lpstr>Slide 45</vt:lpstr>
      <vt:lpstr>Increase in had + past as a simple past over time:                       innovative had as a percent of past forms</vt:lpstr>
      <vt:lpstr>Observations on the use of the past perfect in the 1960s in South Harlem</vt:lpstr>
      <vt:lpstr>Tyreke, age 7: asleep in his brother’s bed (Philadelphia, 2001)</vt:lpstr>
      <vt:lpstr>Sharya, 8: the fight with a girl bigger than her (Philadelphia, 2001)</vt:lpstr>
      <vt:lpstr>Enigma variations</vt:lpstr>
      <vt:lpstr>Is uniformity the result of</vt:lpstr>
      <vt:lpstr>A uniform distribution</vt:lpstr>
      <vt:lpstr>Uniformity through mass media</vt:lpstr>
      <vt:lpstr>Strength of the norm: change in per cent R-lessness  with “stardom” in movie role (A Star is Born, 1937 – 1976)</vt:lpstr>
      <vt:lpstr>R-lessness of “good girls” and “bad girls”, 1944-1947</vt:lpstr>
      <vt:lpstr>Percent r-lessness in actors’ film speech by decade</vt:lpstr>
      <vt:lpstr>Uniformity through networking</vt:lpstr>
      <vt:lpstr>The communication index C5</vt:lpstr>
      <vt:lpstr>Scattergram of the fronting of (aw) by the communication index C5 for women in four Philadelphia neighborhoods</vt:lpstr>
      <vt:lpstr>Fronting of (awc) by communicaton index</vt:lpstr>
      <vt:lpstr>Sociometric position of Celeste S. in the Clark St. network (Upper figure: advancement of change, lower figure, C5 index).</vt:lpstr>
      <vt:lpstr>Percent of fashion leadership by status and gregariousness.  [Source: Katz and Lazarsfeld 1955: Table 32] </vt:lpstr>
      <vt:lpstr>The two-step flow of communication</vt:lpstr>
      <vt:lpstr>Two leaders of linguistic change in the fronting of (aw) for SEC in Philadelphia Neighborhood Study [N=112]</vt:lpstr>
      <vt:lpstr>Parallels between the leaders of linguistic change and fashion leaders </vt:lpstr>
      <vt:lpstr>Local networks</vt:lpstr>
      <vt:lpstr>Local networks connected through weak ties</vt:lpstr>
      <vt:lpstr>Is uniformity the result of</vt:lpstr>
      <vt:lpstr>Settlement patterns</vt:lpstr>
      <vt:lpstr>Uniformity from settlement patterns</vt:lpstr>
      <vt:lpstr>Community movement in the migration from New England</vt:lpstr>
      <vt:lpstr>The individual movement of the Upland Southerner settlement of the Midland</vt:lpstr>
      <vt:lpstr>Migration patterns of Yankees and Midlanders</vt:lpstr>
      <vt:lpstr>The Erie Canal, constructed 1817-1825</vt:lpstr>
      <vt:lpstr>The impact of the Erie Canal</vt:lpstr>
      <vt:lpstr>Growth of population along the Erie Canal</vt:lpstr>
      <vt:lpstr>Settlement patterns, 1840-1860, as reflected in house construction </vt:lpstr>
      <vt:lpstr>Uniformity from settlement patterns</vt:lpstr>
      <vt:lpstr>Inmigration absorbed by First Effective Settlement</vt:lpstr>
      <vt:lpstr>The effect of uniform principles of chain shifting</vt:lpstr>
      <vt:lpstr>Area investigated for the stability of the cot-caught merger in Johnson 2007  </vt:lpstr>
      <vt:lpstr>Development of the cot-caught merger in three families in Seekonk, MA (Johnson 2007)</vt:lpstr>
      <vt:lpstr>Inmigration of younger speakers</vt:lpstr>
      <vt:lpstr>End result of further inmigration</vt:lpstr>
      <vt:lpstr>www.ling.upenn.edu/labov</vt:lpstr>
      <vt:lpstr>Slide 86</vt:lpstr>
      <vt:lpstr>African American diaspora</vt:lpstr>
      <vt:lpstr>R-less* areas in the 1950s (Pronunciation of English in the Atlantic States - PEAS)   compared to the 1990s (Atlas of North American English - ANAE) ________  * “R-less”  = “R-vocalization”  = not pronouncing R after a vowel, e.g. “pahk the cah”</vt:lpstr>
    </vt:vector>
  </TitlesOfParts>
  <Company>Universitiy of Pennsylvania</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William Labov</dc:creator>
  <cp:lastModifiedBy>William Labov</cp:lastModifiedBy>
  <cp:revision>20</cp:revision>
  <dcterms:created xsi:type="dcterms:W3CDTF">2009-10-23T12:57:44Z</dcterms:created>
  <dcterms:modified xsi:type="dcterms:W3CDTF">2009-10-25T21:22:14Z</dcterms:modified>
</cp:coreProperties>
</file>