
<file path=[Content_Types].xml><?xml version="1.0" encoding="utf-8"?>
<Types xmlns="http://schemas.openxmlformats.org/package/2006/content-types">
  <Override PartName="/ppt/slides/slide41.xml" ContentType="application/vnd.openxmlformats-officedocument.presentationml.slide+xml"/>
  <Override PartName="/ppt/media/audio15.bin" ContentType="audio/unknown"/>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media/audio2.bin" ContentType="audio/unknown"/>
  <Override PartName="/ppt/notesSlides/notesSlide26.xml" ContentType="application/vnd.openxmlformats-officedocument.presentationml.notesSlide+xml"/>
  <Override PartName="/ppt/media/audio24.bin" ContentType="audio/unknown"/>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media/audio8.bin" ContentType="audio/unknown"/>
  <Default Extension="vml" ContentType="application/vnd.openxmlformats-officedocument.vmlDrawing"/>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Default Extension="jpeg" ContentType="image/jpeg"/>
  <Override PartName="/ppt/notesSlides/notesSlide11.xml" ContentType="application/vnd.openxmlformats-officedocument.presentationml.notesSlide+xml"/>
  <Override PartName="/ppt/media/audio10.bin" ContentType="audio/unknown"/>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Default Extension="doc" ContentType="application/msword"/>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media/audio16.bin" ContentType="audio/unknown"/>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media/audio3.bin" ContentType="audio/unknown"/>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media/audio25.bin" ContentType="audio/unknown"/>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media/audio9.bin" ContentType="audio/unknown"/>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media/audio11.bin" ContentType="audio/unknown"/>
  <Override PartName="/ppt/slides/slide14.xml" ContentType="application/vnd.openxmlformats-officedocument.presentationml.slide+xml"/>
  <Override PartName="/ppt/media/audio20.bin" ContentType="audio/unknown"/>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media/audio17.bin" ContentType="audio/unknown"/>
  <Override PartName="/ppt/slides/slide52.xml" ContentType="application/vnd.openxmlformats-officedocument.presentationml.slide+xml"/>
  <Override PartName="/ppt/media/audio4.bin" ContentType="audio/unknown"/>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media/audio26.bin" ContentType="audio/unknown"/>
  <Override PartName="/ppt/notesSlides/notesSlide37.xml" ContentType="application/vnd.openxmlformats-officedocument.presentationml.notesSlide+xml"/>
  <Override PartName="/ppt/notesSlides/notesSlide60.xml" ContentType="application/vnd.openxmlformats-officedocument.presentationml.notesSlide+xml"/>
  <Override PartName="/ppt/notesSlides/notesSlide70.xml" ContentType="application/vnd.openxmlformats-officedocument.presentationml.notesSlide+xml"/>
  <Override PartName="/ppt/slides/slide39.xml" ContentType="application/vnd.openxmlformats-officedocument.presentationml.slide+xml"/>
  <Override PartName="/docProps/app.xml" ContentType="application/vnd.openxmlformats-officedocument.extended-properties+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charts/chart2.xml" ContentType="application/vnd.openxmlformats-officedocument.drawingml.char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media/audio12.bin" ContentType="audio/unknown"/>
  <Override PartName="/ppt/slides/slide15.xml" ContentType="application/vnd.openxmlformats-officedocument.presentationml.slide+xml"/>
  <Override PartName="/ppt/media/audio21.bin" ContentType="audio/unknown"/>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media/audio18.bin" ContentType="audio/unknown"/>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media/audio5.bin" ContentType="audio/unknown"/>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media/audio13.bin" ContentType="audio/unknown"/>
  <Override PartName="/ppt/notesSlides/notesSlide14.xml" ContentType="application/vnd.openxmlformats-officedocument.presentationml.notesSlide+xml"/>
  <Override PartName="/ppt/slides/slide16.xml" ContentType="application/vnd.openxmlformats-officedocument.presentationml.slide+xml"/>
  <Override PartName="/ppt/media/audio22.bin" ContentType="audio/unknown"/>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media/audio19.bin" ContentType="audio/unknown"/>
  <Override PartName="/ppt/notesSlides/notesSlide53.xml" ContentType="application/vnd.openxmlformats-officedocument.presentationml.notesSlide+xml"/>
  <Override PartName="/ppt/slides/slide54.xml" ContentType="application/vnd.openxmlformats-officedocument.presentationml.slide+xml"/>
  <Override PartName="/ppt/media/audio6.bin" ContentType="audio/unknown"/>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Default Extension="tiff" ContentType="image/tiff"/>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charts/chart4.xml" ContentType="application/vnd.openxmlformats-officedocument.drawingml.chart+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media/audio14.bin" ContentType="audio/unknown"/>
  <Override PartName="/ppt/notesSlides/notesSlide15.xml" ContentType="application/vnd.openxmlformats-officedocument.presentationml.notesSlide+xml"/>
  <Override PartName="/ppt/slides/slide17.xml" ContentType="application/vnd.openxmlformats-officedocument.presentationml.slide+xml"/>
  <Override PartName="/ppt/media/audio1.bin" ContentType="audio/unknown"/>
  <Override PartName="/ppt/notesSlides/notesSlide25.xml" ContentType="application/vnd.openxmlformats-officedocument.presentationml.notesSlide+xml"/>
  <Override PartName="/ppt/media/audio23.bin" ContentType="audio/unknown"/>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media/audio7.bin" ContentType="audio/unknown"/>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82.xml" ContentType="application/vnd.openxmlformats-officedocument.presentationml.notes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charts/chart5.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handoutMasterIdLst>
    <p:handoutMasterId r:id="rId85"/>
  </p:handoutMasterIdLst>
  <p:sldIdLst>
    <p:sldId id="275" r:id="rId2"/>
    <p:sldId id="535" r:id="rId3"/>
    <p:sldId id="277" r:id="rId4"/>
    <p:sldId id="336" r:id="rId5"/>
    <p:sldId id="278" r:id="rId6"/>
    <p:sldId id="337" r:id="rId7"/>
    <p:sldId id="370" r:id="rId8"/>
    <p:sldId id="428" r:id="rId9"/>
    <p:sldId id="449" r:id="rId10"/>
    <p:sldId id="372" r:id="rId11"/>
    <p:sldId id="257" r:id="rId12"/>
    <p:sldId id="371" r:id="rId13"/>
    <p:sldId id="266" r:id="rId14"/>
    <p:sldId id="450" r:id="rId15"/>
    <p:sldId id="451" r:id="rId16"/>
    <p:sldId id="452" r:id="rId17"/>
    <p:sldId id="459" r:id="rId18"/>
    <p:sldId id="456" r:id="rId19"/>
    <p:sldId id="457" r:id="rId20"/>
    <p:sldId id="458" r:id="rId21"/>
    <p:sldId id="453" r:id="rId22"/>
    <p:sldId id="454" r:id="rId23"/>
    <p:sldId id="455" r:id="rId24"/>
    <p:sldId id="375" r:id="rId25"/>
    <p:sldId id="279" r:id="rId26"/>
    <p:sldId id="378" r:id="rId27"/>
    <p:sldId id="494" r:id="rId28"/>
    <p:sldId id="280" r:id="rId29"/>
    <p:sldId id="350" r:id="rId30"/>
    <p:sldId id="463" r:id="rId31"/>
    <p:sldId id="477" r:id="rId32"/>
    <p:sldId id="478" r:id="rId33"/>
    <p:sldId id="497" r:id="rId34"/>
    <p:sldId id="495" r:id="rId35"/>
    <p:sldId id="496" r:id="rId36"/>
    <p:sldId id="464" r:id="rId37"/>
    <p:sldId id="465" r:id="rId38"/>
    <p:sldId id="466" r:id="rId39"/>
    <p:sldId id="467" r:id="rId40"/>
    <p:sldId id="468" r:id="rId41"/>
    <p:sldId id="534" r:id="rId42"/>
    <p:sldId id="531" r:id="rId43"/>
    <p:sldId id="469" r:id="rId44"/>
    <p:sldId id="473" r:id="rId45"/>
    <p:sldId id="537" r:id="rId46"/>
    <p:sldId id="474" r:id="rId47"/>
    <p:sldId id="475" r:id="rId48"/>
    <p:sldId id="476" r:id="rId49"/>
    <p:sldId id="479" r:id="rId50"/>
    <p:sldId id="460" r:id="rId51"/>
    <p:sldId id="429" r:id="rId52"/>
    <p:sldId id="363" r:id="rId53"/>
    <p:sldId id="351" r:id="rId54"/>
    <p:sldId id="364" r:id="rId55"/>
    <p:sldId id="352" r:id="rId56"/>
    <p:sldId id="441" r:id="rId57"/>
    <p:sldId id="484" r:id="rId58"/>
    <p:sldId id="439" r:id="rId59"/>
    <p:sldId id="325" r:id="rId60"/>
    <p:sldId id="295" r:id="rId61"/>
    <p:sldId id="359" r:id="rId62"/>
    <p:sldId id="424" r:id="rId63"/>
    <p:sldId id="502" r:id="rId64"/>
    <p:sldId id="327" r:id="rId65"/>
    <p:sldId id="503" r:id="rId66"/>
    <p:sldId id="307" r:id="rId67"/>
    <p:sldId id="425" r:id="rId68"/>
    <p:sldId id="420" r:id="rId69"/>
    <p:sldId id="422" r:id="rId70"/>
    <p:sldId id="419" r:id="rId71"/>
    <p:sldId id="418" r:id="rId72"/>
    <p:sldId id="516" r:id="rId73"/>
    <p:sldId id="521" r:id="rId74"/>
    <p:sldId id="526" r:id="rId75"/>
    <p:sldId id="518" r:id="rId76"/>
    <p:sldId id="527" r:id="rId77"/>
    <p:sldId id="423" r:id="rId78"/>
    <p:sldId id="522" r:id="rId79"/>
    <p:sldId id="536" r:id="rId80"/>
    <p:sldId id="529" r:id="rId81"/>
    <p:sldId id="538" r:id="rId82"/>
    <p:sldId id="520"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9C1A6"/>
    <a:srgbClr val="DEC2A0"/>
    <a:srgbClr val="D0B591"/>
    <a:srgbClr val="C4B9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64786" autoAdjust="0"/>
  </p:normalViewPr>
  <p:slideViewPr>
    <p:cSldViewPr snapToObjects="1">
      <p:cViewPr>
        <p:scale>
          <a:sx n="75" d="100"/>
          <a:sy n="75" d="100"/>
        </p:scale>
        <p:origin x="-296" y="-72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2472"/>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x:Users:wlabov:Desktop:PLC:PLC%20II:Figures:Ch.%2013:Fig.%2013.5.%20Milton%20Keynes.wk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x:Users:wlabov:Desktop:Newbackup:eyC/SEC.wk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x:Users:wlabov:Desktop:Newbackup:eyC/SEC.wk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x:Users:wlabov:Desktop:Newbackup:eyc/age/SEC.wk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88406330407412"/>
          <c:y val="0.106952360374098"/>
          <c:w val="0.47826201072692"/>
          <c:h val="0.673799870356819"/>
        </c:manualLayout>
      </c:layout>
      <c:lineChart>
        <c:grouping val="standard"/>
        <c:ser>
          <c:idx val="0"/>
          <c:order val="0"/>
          <c:tx>
            <c:strRef>
              <c:f>Sheet1!$A$2</c:f>
              <c:strCache>
                <c:ptCount val="1"/>
                <c:pt idx="0">
                  <c:v>Caretakers</c:v>
                </c:pt>
              </c:strCache>
            </c:strRef>
          </c:tx>
          <c:spPr>
            <a:ln w="12700">
              <a:solidFill>
                <a:srgbClr val="000000"/>
              </a:solidFill>
              <a:prstDash val="solid"/>
            </a:ln>
          </c:spPr>
          <c:marker>
            <c:symbol val="diamond"/>
            <c:size val="6"/>
            <c:spPr>
              <a:solidFill>
                <a:srgbClr val="FFFFFF"/>
              </a:solidFill>
              <a:ln>
                <a:solidFill>
                  <a:srgbClr val="000000"/>
                </a:solidFill>
                <a:prstDash val="solid"/>
              </a:ln>
            </c:spPr>
          </c:marker>
          <c:cat>
            <c:strRef>
              <c:f>Sheet1!$B$1:$D$1</c:f>
              <c:strCache>
                <c:ptCount val="3"/>
                <c:pt idx="0">
                  <c:v>æɨ</c:v>
                </c:pt>
                <c:pt idx="1">
                  <c:v>æʏ</c:v>
                </c:pt>
                <c:pt idx="2">
                  <c:v>ɐu,ɐü,(o:)</c:v>
                </c:pt>
              </c:strCache>
            </c:strRef>
          </c:cat>
          <c:val>
            <c:numRef>
              <c:f>Sheet1!$B$2:$D$2</c:f>
              <c:numCache>
                <c:formatCode>General</c:formatCode>
                <c:ptCount val="3"/>
                <c:pt idx="0">
                  <c:v>3.5</c:v>
                </c:pt>
                <c:pt idx="1">
                  <c:v>37.3</c:v>
                </c:pt>
                <c:pt idx="2">
                  <c:v>60.0</c:v>
                </c:pt>
              </c:numCache>
            </c:numRef>
          </c:val>
        </c:ser>
        <c:ser>
          <c:idx val="1"/>
          <c:order val="1"/>
          <c:tx>
            <c:strRef>
              <c:f>Sheet1!$A$3</c:f>
              <c:strCache>
                <c:ptCount val="1"/>
                <c:pt idx="0">
                  <c:v>4 year olds</c:v>
                </c:pt>
              </c:strCache>
            </c:strRef>
          </c:tx>
          <c:spPr>
            <a:ln w="12700">
              <a:solidFill>
                <a:srgbClr val="000000"/>
              </a:solidFill>
              <a:prstDash val="solid"/>
            </a:ln>
          </c:spPr>
          <c:marker>
            <c:symbol val="square"/>
            <c:size val="6"/>
            <c:spPr>
              <a:solidFill>
                <a:srgbClr val="FFFFFF"/>
              </a:solidFill>
              <a:ln>
                <a:solidFill>
                  <a:srgbClr val="000000"/>
                </a:solidFill>
                <a:prstDash val="solid"/>
              </a:ln>
            </c:spPr>
          </c:marker>
          <c:cat>
            <c:strRef>
              <c:f>Sheet1!$B$1:$D$1</c:f>
              <c:strCache>
                <c:ptCount val="3"/>
                <c:pt idx="0">
                  <c:v>æɨ</c:v>
                </c:pt>
                <c:pt idx="1">
                  <c:v>æʏ</c:v>
                </c:pt>
                <c:pt idx="2">
                  <c:v>ɐu,ɐü,(o:)</c:v>
                </c:pt>
              </c:strCache>
            </c:strRef>
          </c:cat>
          <c:val>
            <c:numRef>
              <c:f>Sheet1!$B$3:$D$3</c:f>
              <c:numCache>
                <c:formatCode>General</c:formatCode>
                <c:ptCount val="3"/>
                <c:pt idx="0">
                  <c:v>13.5</c:v>
                </c:pt>
                <c:pt idx="1">
                  <c:v>30.2</c:v>
                </c:pt>
                <c:pt idx="2">
                  <c:v>55.7</c:v>
                </c:pt>
              </c:numCache>
            </c:numRef>
          </c:val>
        </c:ser>
        <c:ser>
          <c:idx val="2"/>
          <c:order val="2"/>
          <c:tx>
            <c:strRef>
              <c:f>Sheet1!$A$4</c:f>
              <c:strCache>
                <c:ptCount val="1"/>
                <c:pt idx="0">
                  <c:v>8 year olds</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Sheet1!$B$1:$D$1</c:f>
              <c:strCache>
                <c:ptCount val="3"/>
                <c:pt idx="0">
                  <c:v>æɨ</c:v>
                </c:pt>
                <c:pt idx="1">
                  <c:v>æʏ</c:v>
                </c:pt>
                <c:pt idx="2">
                  <c:v>ɐu,ɐü,(o:)</c:v>
                </c:pt>
              </c:strCache>
            </c:strRef>
          </c:cat>
          <c:val>
            <c:numRef>
              <c:f>Sheet1!$B$4:$D$4</c:f>
              <c:numCache>
                <c:formatCode>General</c:formatCode>
                <c:ptCount val="3"/>
                <c:pt idx="0">
                  <c:v>12.9</c:v>
                </c:pt>
                <c:pt idx="1">
                  <c:v>53.6</c:v>
                </c:pt>
                <c:pt idx="2">
                  <c:v>33.3</c:v>
                </c:pt>
              </c:numCache>
            </c:numRef>
          </c:val>
        </c:ser>
        <c:ser>
          <c:idx val="3"/>
          <c:order val="3"/>
          <c:tx>
            <c:strRef>
              <c:f>Sheet1!$A$5</c:f>
              <c:strCache>
                <c:ptCount val="1"/>
                <c:pt idx="0">
                  <c:v>12 year olds</c:v>
                </c:pt>
              </c:strCache>
            </c:strRef>
          </c:tx>
          <c:spPr>
            <a:ln w="12700">
              <a:solidFill>
                <a:srgbClr val="000000"/>
              </a:solidFill>
              <a:prstDash val="solid"/>
            </a:ln>
          </c:spPr>
          <c:marker>
            <c:symbol val="circle"/>
            <c:size val="6"/>
            <c:spPr>
              <a:solidFill>
                <a:srgbClr val="000000"/>
              </a:solidFill>
              <a:ln>
                <a:solidFill>
                  <a:srgbClr val="000000"/>
                </a:solidFill>
                <a:prstDash val="solid"/>
              </a:ln>
            </c:spPr>
          </c:marker>
          <c:cat>
            <c:strRef>
              <c:f>Sheet1!$B$1:$D$1</c:f>
              <c:strCache>
                <c:ptCount val="3"/>
                <c:pt idx="0">
                  <c:v>æɨ</c:v>
                </c:pt>
                <c:pt idx="1">
                  <c:v>æʏ</c:v>
                </c:pt>
                <c:pt idx="2">
                  <c:v>ɐu,ɐü,(o:)</c:v>
                </c:pt>
              </c:strCache>
            </c:strRef>
          </c:cat>
          <c:val>
            <c:numRef>
              <c:f>Sheet1!$B$5:$D$5</c:f>
              <c:numCache>
                <c:formatCode>General</c:formatCode>
                <c:ptCount val="3"/>
                <c:pt idx="0">
                  <c:v>3.0</c:v>
                </c:pt>
                <c:pt idx="1">
                  <c:v>68.6</c:v>
                </c:pt>
                <c:pt idx="2">
                  <c:v>28.2</c:v>
                </c:pt>
              </c:numCache>
            </c:numRef>
          </c:val>
        </c:ser>
        <c:marker val="1"/>
        <c:axId val="663072040"/>
        <c:axId val="663226952"/>
      </c:lineChart>
      <c:catAx>
        <c:axId val="663072040"/>
        <c:scaling>
          <c:orientation val="minMax"/>
        </c:scaling>
        <c:axPos val="b"/>
        <c:numFmt formatCode="General" sourceLinked="1"/>
        <c:majorTickMark val="cross"/>
        <c:tickLblPos val="nextTo"/>
        <c:spPr>
          <a:ln w="3175">
            <a:solidFill>
              <a:srgbClr val="000000"/>
            </a:solidFill>
            <a:prstDash val="solid"/>
          </a:ln>
        </c:spPr>
        <c:txPr>
          <a:bodyPr rot="0" vert="horz"/>
          <a:lstStyle/>
          <a:p>
            <a:pPr>
              <a:defRPr sz="1600" b="0" i="0" u="none" strike="noStrike" baseline="0">
                <a:solidFill>
                  <a:srgbClr val="000000"/>
                </a:solidFill>
                <a:latin typeface="IPARoman"/>
                <a:ea typeface="IPARoman"/>
                <a:cs typeface="IPARoman"/>
              </a:defRPr>
            </a:pPr>
            <a:endParaRPr lang="en-US"/>
          </a:p>
        </c:txPr>
        <c:crossAx val="663226952"/>
        <c:crosses val="autoZero"/>
        <c:lblAlgn val="ctr"/>
        <c:lblOffset val="100"/>
        <c:tickLblSkip val="1"/>
        <c:tickMarkSkip val="1"/>
      </c:catAx>
      <c:valAx>
        <c:axId val="663226952"/>
        <c:scaling>
          <c:orientation val="minMax"/>
        </c:scaling>
        <c:axPos val="l"/>
        <c:title>
          <c:tx>
            <c:rich>
              <a:bodyPr/>
              <a:lstStyle/>
              <a:p>
                <a:pPr>
                  <a:defRPr sz="1600" b="0" i="0" u="none" strike="noStrike" baseline="0">
                    <a:solidFill>
                      <a:srgbClr val="000000"/>
                    </a:solidFill>
                    <a:latin typeface="Geneva"/>
                    <a:ea typeface="Geneva"/>
                    <a:cs typeface="Geneva"/>
                  </a:defRPr>
                </a:pPr>
                <a:r>
                  <a:rPr lang="en-US" sz="1600"/>
                  <a:t>Percent</a:t>
                </a:r>
              </a:p>
            </c:rich>
          </c:tx>
          <c:layout>
            <c:manualLayout>
              <c:xMode val="edge"/>
              <c:yMode val="edge"/>
              <c:x val="0.0347827071521375"/>
              <c:y val="0.34224755319711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Geneva"/>
                <a:ea typeface="Geneva"/>
                <a:cs typeface="Geneva"/>
              </a:defRPr>
            </a:pPr>
            <a:endParaRPr lang="en-US"/>
          </a:p>
        </c:txPr>
        <c:crossAx val="663072040"/>
        <c:crosses val="autoZero"/>
        <c:crossBetween val="midCat"/>
      </c:valAx>
      <c:spPr>
        <a:noFill/>
        <a:ln w="12700">
          <a:solidFill>
            <a:srgbClr val="808080"/>
          </a:solidFill>
          <a:prstDash val="solid"/>
        </a:ln>
      </c:spPr>
    </c:plotArea>
    <c:legend>
      <c:legendPos val="r"/>
      <c:layout>
        <c:manualLayout>
          <c:xMode val="edge"/>
          <c:yMode val="edge"/>
          <c:x val="0.695654228004108"/>
          <c:y val="0.283423723104131"/>
          <c:w val="0.284058655711514"/>
          <c:h val="0.315509284601457"/>
        </c:manualLayout>
      </c:layout>
      <c:spPr>
        <a:solidFill>
          <a:srgbClr val="FFFFFF"/>
        </a:solidFill>
        <a:ln w="3175">
          <a:solidFill>
            <a:srgbClr val="000000"/>
          </a:solidFill>
          <a:prstDash val="solid"/>
        </a:ln>
      </c:spPr>
      <c:txPr>
        <a:bodyPr/>
        <a:lstStyle/>
        <a:p>
          <a:pPr>
            <a:defRPr sz="1600" b="0" i="0" u="none" strike="noStrike" baseline="0">
              <a:solidFill>
                <a:srgbClr val="000000"/>
              </a:solidFill>
              <a:latin typeface="Geneva"/>
              <a:ea typeface="Geneva"/>
              <a:cs typeface="Geneva"/>
            </a:defRPr>
          </a:pPr>
          <a:endParaRPr lang="en-US"/>
        </a:p>
      </c:txPr>
    </c:legend>
    <c:plotVisOnly val="1"/>
    <c:dispBlanksAs val="gap"/>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bar3DChart>
        <c:barDir val="col"/>
        <c:grouping val="clustered"/>
        <c:shape val="box"/>
        <c:axId val="662721464"/>
        <c:axId val="663422440"/>
        <c:axId val="0"/>
      </c:bar3DChart>
      <c:catAx>
        <c:axId val="662721464"/>
        <c:scaling>
          <c:orientation val="minMax"/>
        </c:scaling>
        <c:axPos val="b"/>
        <c:tickLblPos val="nextTo"/>
        <c:txPr>
          <a:bodyPr/>
          <a:lstStyle/>
          <a:p>
            <a:pPr>
              <a:defRPr sz="1600"/>
            </a:pPr>
            <a:endParaRPr lang="en-US"/>
          </a:p>
        </c:txPr>
        <c:crossAx val="663422440"/>
        <c:crosses val="autoZero"/>
        <c:auto val="1"/>
        <c:lblAlgn val="ctr"/>
        <c:lblOffset val="100"/>
      </c:catAx>
      <c:valAx>
        <c:axId val="663422440"/>
        <c:scaling>
          <c:orientation val="minMax"/>
        </c:scaling>
        <c:axPos val="l"/>
        <c:majorGridlines/>
        <c:title>
          <c:tx>
            <c:rich>
              <a:bodyPr/>
              <a:lstStyle/>
              <a:p>
                <a:pPr>
                  <a:defRPr sz="1600"/>
                </a:pPr>
                <a:r>
                  <a:rPr lang="en-US" sz="1600"/>
                  <a:t>Second formant of checked /ey/</a:t>
                </a:r>
              </a:p>
            </c:rich>
          </c:tx>
          <c:layout/>
        </c:title>
        <c:numFmt formatCode="General" sourceLinked="1"/>
        <c:tickLblPos val="nextTo"/>
        <c:txPr>
          <a:bodyPr/>
          <a:lstStyle/>
          <a:p>
            <a:pPr>
              <a:defRPr sz="1400"/>
            </a:pPr>
            <a:endParaRPr lang="en-US"/>
          </a:p>
        </c:txPr>
        <c:crossAx val="66272146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bar3DChart>
        <c:barDir val="col"/>
        <c:grouping val="clustered"/>
        <c:ser>
          <c:idx val="0"/>
          <c:order val="0"/>
          <c:spPr>
            <a:solidFill>
              <a:srgbClr val="FF6600"/>
            </a:solidFill>
            <a:ln>
              <a:solidFill>
                <a:schemeClr val="tx1"/>
              </a:solidFill>
            </a:ln>
          </c:spPr>
          <c:cat>
            <c:strRef>
              <c:f>'eyC/SEC.wks'!$A$38:$F$38</c:f>
              <c:strCache>
                <c:ptCount val="6"/>
                <c:pt idx="0">
                  <c:v>Lower working</c:v>
                </c:pt>
                <c:pt idx="1">
                  <c:v>Middle working</c:v>
                </c:pt>
                <c:pt idx="2">
                  <c:v>Upper working</c:v>
                </c:pt>
                <c:pt idx="3">
                  <c:v>Lower Middle</c:v>
                </c:pt>
                <c:pt idx="4">
                  <c:v>Upper middle</c:v>
                </c:pt>
                <c:pt idx="5">
                  <c:v>Upper</c:v>
                </c:pt>
              </c:strCache>
            </c:strRef>
          </c:cat>
          <c:val>
            <c:numRef>
              <c:f>'eyC/SEC.wks'!$A$39:$F$39</c:f>
              <c:numCache>
                <c:formatCode>General</c:formatCode>
                <c:ptCount val="6"/>
                <c:pt idx="0">
                  <c:v>2214.29411764706</c:v>
                </c:pt>
                <c:pt idx="1">
                  <c:v>2204.027777777778</c:v>
                </c:pt>
                <c:pt idx="2">
                  <c:v>2242.25</c:v>
                </c:pt>
                <c:pt idx="3">
                  <c:v>2094.76923076923</c:v>
                </c:pt>
                <c:pt idx="4">
                  <c:v>2062.666666666656</c:v>
                </c:pt>
                <c:pt idx="5">
                  <c:v>1969.0</c:v>
                </c:pt>
              </c:numCache>
            </c:numRef>
          </c:val>
        </c:ser>
        <c:shape val="box"/>
        <c:axId val="475882920"/>
        <c:axId val="475795960"/>
        <c:axId val="0"/>
      </c:bar3DChart>
      <c:catAx>
        <c:axId val="475882920"/>
        <c:scaling>
          <c:orientation val="minMax"/>
        </c:scaling>
        <c:axPos val="b"/>
        <c:tickLblPos val="nextTo"/>
        <c:txPr>
          <a:bodyPr/>
          <a:lstStyle/>
          <a:p>
            <a:pPr>
              <a:defRPr sz="1800"/>
            </a:pPr>
            <a:endParaRPr lang="en-US"/>
          </a:p>
        </c:txPr>
        <c:crossAx val="475795960"/>
        <c:crosses val="autoZero"/>
        <c:auto val="1"/>
        <c:lblAlgn val="ctr"/>
        <c:lblOffset val="100"/>
      </c:catAx>
      <c:valAx>
        <c:axId val="475795960"/>
        <c:scaling>
          <c:orientation val="minMax"/>
        </c:scaling>
        <c:axPos val="l"/>
        <c:majorGridlines/>
        <c:title>
          <c:tx>
            <c:rich>
              <a:bodyPr/>
              <a:lstStyle/>
              <a:p>
                <a:pPr>
                  <a:defRPr sz="1800"/>
                </a:pPr>
                <a:r>
                  <a:rPr lang="en-US" sz="1800"/>
                  <a:t>Second formant of checked /ey/</a:t>
                </a:r>
              </a:p>
            </c:rich>
          </c:tx>
          <c:layout/>
        </c:title>
        <c:numFmt formatCode="General" sourceLinked="1"/>
        <c:tickLblPos val="nextTo"/>
        <c:txPr>
          <a:bodyPr/>
          <a:lstStyle/>
          <a:p>
            <a:pPr>
              <a:defRPr sz="1600"/>
            </a:pPr>
            <a:endParaRPr lang="en-US"/>
          </a:p>
        </c:txPr>
        <c:crossAx val="4758829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scatterChart>
        <c:scatterStyle val="lineMarker"/>
        <c:ser>
          <c:idx val="0"/>
          <c:order val="0"/>
          <c:tx>
            <c:strRef>
              <c:f>'eyc/age/SEC.wks'!$B$1</c:f>
              <c:strCache>
                <c:ptCount val="1"/>
                <c:pt idx="0">
                  <c:v>LWC</c:v>
                </c:pt>
              </c:strCache>
            </c:strRef>
          </c:tx>
          <c:spPr>
            <a:ln w="47625">
              <a:noFill/>
            </a:ln>
          </c:spPr>
          <c:marker>
            <c:spPr>
              <a:solidFill>
                <a:schemeClr val="bg1"/>
              </a:solidFill>
              <a:ln>
                <a:solidFill>
                  <a:schemeClr val="tx1"/>
                </a:solidFill>
              </a:ln>
            </c:spPr>
          </c:marker>
          <c:trendline>
            <c:spPr>
              <a:ln w="12700">
                <a:prstDash val="sysDash"/>
              </a:ln>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'eyc/age/SEC.wks'!$B$2:$B$113</c:f>
              <c:numCache>
                <c:formatCode>General</c:formatCode>
                <c:ptCount val="112"/>
                <c:pt idx="13">
                  <c:v>1933.0</c:v>
                </c:pt>
                <c:pt idx="14">
                  <c:v>2072.0</c:v>
                </c:pt>
                <c:pt idx="15">
                  <c:v>2112.0</c:v>
                </c:pt>
                <c:pt idx="16">
                  <c:v>2151.0</c:v>
                </c:pt>
                <c:pt idx="17">
                  <c:v>2126.0</c:v>
                </c:pt>
                <c:pt idx="18">
                  <c:v>2409.0</c:v>
                </c:pt>
                <c:pt idx="19">
                  <c:v>2014.0</c:v>
                </c:pt>
                <c:pt idx="20">
                  <c:v>2280.0</c:v>
                </c:pt>
                <c:pt idx="21">
                  <c:v>2470.0</c:v>
                </c:pt>
                <c:pt idx="22">
                  <c:v>2044.0</c:v>
                </c:pt>
                <c:pt idx="23">
                  <c:v>2387.0</c:v>
                </c:pt>
                <c:pt idx="24">
                  <c:v>2265.0</c:v>
                </c:pt>
                <c:pt idx="25">
                  <c:v>2304.0</c:v>
                </c:pt>
                <c:pt idx="26">
                  <c:v>2259.0</c:v>
                </c:pt>
                <c:pt idx="27">
                  <c:v>2373.0</c:v>
                </c:pt>
                <c:pt idx="28">
                  <c:v>2290.0</c:v>
                </c:pt>
                <c:pt idx="29">
                  <c:v>2154.0</c:v>
                </c:pt>
              </c:numCache>
            </c:numRef>
          </c:yVal>
        </c:ser>
        <c:ser>
          <c:idx val="1"/>
          <c:order val="1"/>
          <c:tx>
            <c:strRef>
              <c:f>'eyc/age/SEC.wks'!$C$1</c:f>
              <c:strCache>
                <c:ptCount val="1"/>
                <c:pt idx="0">
                  <c:v>MWC</c:v>
                </c:pt>
              </c:strCache>
            </c:strRef>
          </c:tx>
          <c:spPr>
            <a:ln w="47625">
              <a:noFill/>
            </a:ln>
            <a:effectLst/>
          </c:spPr>
          <c:marker>
            <c:symbol val="square"/>
            <c:size val="9"/>
            <c:spPr>
              <a:solidFill>
                <a:schemeClr val="bg1"/>
              </a:solidFill>
              <a:ln>
                <a:solidFill>
                  <a:schemeClr val="tx1"/>
                </a:solidFill>
              </a:ln>
              <a:effectLst/>
            </c:spPr>
          </c:marker>
          <c:trendline>
            <c:spPr>
              <a:ln w="12700">
                <a:prstDash val="dash"/>
              </a:ln>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'eyc/age/SEC.wks'!$C$2:$C$113</c:f>
              <c:numCache>
                <c:formatCode>General</c:formatCode>
                <c:ptCount val="112"/>
                <c:pt idx="30">
                  <c:v>2084.0</c:v>
                </c:pt>
                <c:pt idx="31">
                  <c:v>2079.0</c:v>
                </c:pt>
                <c:pt idx="32">
                  <c:v>2428.0</c:v>
                </c:pt>
                <c:pt idx="33">
                  <c:v>2299.0</c:v>
                </c:pt>
                <c:pt idx="34">
                  <c:v>2141.0</c:v>
                </c:pt>
                <c:pt idx="35">
                  <c:v>2368.0</c:v>
                </c:pt>
                <c:pt idx="36">
                  <c:v>1993.0</c:v>
                </c:pt>
                <c:pt idx="37">
                  <c:v>2232.0</c:v>
                </c:pt>
                <c:pt idx="38">
                  <c:v>2547.0</c:v>
                </c:pt>
                <c:pt idx="39">
                  <c:v>1925.0</c:v>
                </c:pt>
                <c:pt idx="40">
                  <c:v>2248.0</c:v>
                </c:pt>
                <c:pt idx="41">
                  <c:v>2290.0</c:v>
                </c:pt>
                <c:pt idx="42">
                  <c:v>2159.0</c:v>
                </c:pt>
                <c:pt idx="43">
                  <c:v>2331.0</c:v>
                </c:pt>
                <c:pt idx="44">
                  <c:v>2231.0</c:v>
                </c:pt>
                <c:pt idx="45">
                  <c:v>2245.0</c:v>
                </c:pt>
                <c:pt idx="46">
                  <c:v>2201.0</c:v>
                </c:pt>
                <c:pt idx="47">
                  <c:v>2354.0</c:v>
                </c:pt>
                <c:pt idx="48">
                  <c:v>1860.0</c:v>
                </c:pt>
                <c:pt idx="49">
                  <c:v>2151.0</c:v>
                </c:pt>
                <c:pt idx="50">
                  <c:v>2510.0</c:v>
                </c:pt>
                <c:pt idx="51">
                  <c:v>2479.0</c:v>
                </c:pt>
                <c:pt idx="52">
                  <c:v>2392.0</c:v>
                </c:pt>
                <c:pt idx="53">
                  <c:v>2291.0</c:v>
                </c:pt>
                <c:pt idx="54">
                  <c:v>2140.0</c:v>
                </c:pt>
                <c:pt idx="55">
                  <c:v>2299.0</c:v>
                </c:pt>
                <c:pt idx="56">
                  <c:v>1817.0</c:v>
                </c:pt>
                <c:pt idx="57">
                  <c:v>2627.0</c:v>
                </c:pt>
                <c:pt idx="58">
                  <c:v>1899.0</c:v>
                </c:pt>
                <c:pt idx="59">
                  <c:v>1953.0</c:v>
                </c:pt>
                <c:pt idx="60">
                  <c:v>1940.0</c:v>
                </c:pt>
                <c:pt idx="61">
                  <c:v>2489.0</c:v>
                </c:pt>
                <c:pt idx="62">
                  <c:v>2360.0</c:v>
                </c:pt>
                <c:pt idx="63">
                  <c:v>2216.0</c:v>
                </c:pt>
                <c:pt idx="64">
                  <c:v>1960.0</c:v>
                </c:pt>
                <c:pt idx="65">
                  <c:v>1807.0</c:v>
                </c:pt>
              </c:numCache>
            </c:numRef>
          </c:yVal>
        </c:ser>
        <c:ser>
          <c:idx val="2"/>
          <c:order val="2"/>
          <c:tx>
            <c:strRef>
              <c:f>'eyc/age/SEC.wks'!$D$1</c:f>
              <c:strCache>
                <c:ptCount val="1"/>
                <c:pt idx="0">
                  <c:v>UWC</c:v>
                </c:pt>
              </c:strCache>
            </c:strRef>
          </c:tx>
          <c:spPr>
            <a:ln w="47625">
              <a:noFill/>
            </a:ln>
          </c:spPr>
          <c:marker>
            <c:spPr>
              <a:solidFill>
                <a:schemeClr val="bg1"/>
              </a:solidFill>
              <a:ln>
                <a:solidFill>
                  <a:schemeClr val="tx1"/>
                </a:solidFill>
              </a:ln>
            </c:spPr>
          </c:marker>
          <c:trendline>
            <c:spPr>
              <a:ln w="25400"/>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'eyc/age/SEC.wks'!$D$2:$D$113</c:f>
              <c:numCache>
                <c:formatCode>General</c:formatCode>
                <c:ptCount val="112"/>
                <c:pt idx="96">
                  <c:v>2229.0</c:v>
                </c:pt>
                <c:pt idx="97">
                  <c:v>2479.0</c:v>
                </c:pt>
                <c:pt idx="98">
                  <c:v>2221.0</c:v>
                </c:pt>
                <c:pt idx="99">
                  <c:v>2341.0</c:v>
                </c:pt>
                <c:pt idx="100">
                  <c:v>2463.0</c:v>
                </c:pt>
                <c:pt idx="101">
                  <c:v>2139.0</c:v>
                </c:pt>
                <c:pt idx="102">
                  <c:v>2292.0</c:v>
                </c:pt>
                <c:pt idx="103">
                  <c:v>2008.0</c:v>
                </c:pt>
                <c:pt idx="104">
                  <c:v>2398.0</c:v>
                </c:pt>
                <c:pt idx="105">
                  <c:v>2142.0</c:v>
                </c:pt>
                <c:pt idx="106">
                  <c:v>2102.0</c:v>
                </c:pt>
                <c:pt idx="107">
                  <c:v>2148.0</c:v>
                </c:pt>
                <c:pt idx="108">
                  <c:v>2257.0</c:v>
                </c:pt>
                <c:pt idx="109">
                  <c:v>1817.0</c:v>
                </c:pt>
                <c:pt idx="110">
                  <c:v>2311.0</c:v>
                </c:pt>
                <c:pt idx="111">
                  <c:v>2529.0</c:v>
                </c:pt>
              </c:numCache>
            </c:numRef>
          </c:yVal>
        </c:ser>
        <c:ser>
          <c:idx val="3"/>
          <c:order val="3"/>
          <c:tx>
            <c:strRef>
              <c:f>'eyc/age/SEC.wks'!$E$1</c:f>
              <c:strCache>
                <c:ptCount val="1"/>
                <c:pt idx="0">
                  <c:v>LMC</c:v>
                </c:pt>
              </c:strCache>
            </c:strRef>
          </c:tx>
          <c:spPr>
            <a:ln w="47625">
              <a:noFill/>
            </a:ln>
          </c:spPr>
          <c:marker>
            <c:symbol val="square"/>
            <c:size val="9"/>
            <c:spPr>
              <a:solidFill>
                <a:schemeClr val="bg1">
                  <a:lumMod val="75000"/>
                </a:schemeClr>
              </a:solidFill>
              <a:ln>
                <a:solidFill>
                  <a:schemeClr val="tx1"/>
                </a:solidFill>
              </a:ln>
            </c:spPr>
          </c:marker>
          <c:trendline>
            <c:spPr>
              <a:ln>
                <a:solidFill>
                  <a:schemeClr val="bg1">
                    <a:lumMod val="65000"/>
                  </a:schemeClr>
                </a:solidFill>
              </a:ln>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'eyc/age/SEC.wks'!$E$2:$E$113</c:f>
              <c:numCache>
                <c:formatCode>General</c:formatCode>
                <c:ptCount val="112"/>
                <c:pt idx="0">
                  <c:v>2340.0</c:v>
                </c:pt>
                <c:pt idx="1">
                  <c:v>2325.0</c:v>
                </c:pt>
                <c:pt idx="2">
                  <c:v>2017.0</c:v>
                </c:pt>
                <c:pt idx="3">
                  <c:v>2310.0</c:v>
                </c:pt>
                <c:pt idx="4">
                  <c:v>2175.0</c:v>
                </c:pt>
                <c:pt idx="5">
                  <c:v>2280.0</c:v>
                </c:pt>
                <c:pt idx="6">
                  <c:v>1988.0</c:v>
                </c:pt>
                <c:pt idx="7">
                  <c:v>1903.0</c:v>
                </c:pt>
                <c:pt idx="8">
                  <c:v>2022.0</c:v>
                </c:pt>
                <c:pt idx="9">
                  <c:v>1967.0</c:v>
                </c:pt>
                <c:pt idx="10">
                  <c:v>2004.0</c:v>
                </c:pt>
                <c:pt idx="11">
                  <c:v>1892.0</c:v>
                </c:pt>
                <c:pt idx="12">
                  <c:v>2009.0</c:v>
                </c:pt>
              </c:numCache>
            </c:numRef>
          </c:yVal>
        </c:ser>
        <c:ser>
          <c:idx val="4"/>
          <c:order val="4"/>
          <c:tx>
            <c:strRef>
              <c:f>'eyc/age/SEC.wks'!$F$1</c:f>
              <c:strCache>
                <c:ptCount val="1"/>
                <c:pt idx="0">
                  <c:v>UMC</c:v>
                </c:pt>
              </c:strCache>
            </c:strRef>
          </c:tx>
          <c:spPr>
            <a:ln w="47625">
              <a:noFill/>
            </a:ln>
          </c:spPr>
          <c:marker>
            <c:symbol val="circle"/>
            <c:size val="9"/>
            <c:spPr>
              <a:solidFill>
                <a:schemeClr val="bg1">
                  <a:lumMod val="75000"/>
                </a:schemeClr>
              </a:solidFill>
              <a:ln>
                <a:solidFill>
                  <a:schemeClr val="tx1"/>
                </a:solidFill>
              </a:ln>
            </c:spPr>
          </c:marker>
          <c:trendline>
            <c:spPr>
              <a:ln w="38100" cmpd="dbl">
                <a:solidFill>
                  <a:schemeClr val="bg1">
                    <a:lumMod val="50000"/>
                  </a:schemeClr>
                </a:solidFill>
              </a:ln>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'eyc/age/SEC.wks'!$F$2:$F$113</c:f>
              <c:numCache>
                <c:formatCode>General</c:formatCode>
                <c:ptCount val="112"/>
                <c:pt idx="81">
                  <c:v>1765.0</c:v>
                </c:pt>
                <c:pt idx="82">
                  <c:v>2014.0</c:v>
                </c:pt>
                <c:pt idx="83">
                  <c:v>2135.0</c:v>
                </c:pt>
                <c:pt idx="84">
                  <c:v>2122.0</c:v>
                </c:pt>
                <c:pt idx="85">
                  <c:v>1950.0</c:v>
                </c:pt>
                <c:pt idx="86">
                  <c:v>2180.0</c:v>
                </c:pt>
                <c:pt idx="87">
                  <c:v>2257.0</c:v>
                </c:pt>
                <c:pt idx="88">
                  <c:v>2219.0</c:v>
                </c:pt>
                <c:pt idx="89">
                  <c:v>2045.0</c:v>
                </c:pt>
                <c:pt idx="90">
                  <c:v>2028.0</c:v>
                </c:pt>
                <c:pt idx="91">
                  <c:v>2043.0</c:v>
                </c:pt>
                <c:pt idx="92">
                  <c:v>1855.0</c:v>
                </c:pt>
                <c:pt idx="93">
                  <c:v>2122.0</c:v>
                </c:pt>
                <c:pt idx="94">
                  <c:v>2070.0</c:v>
                </c:pt>
                <c:pt idx="95">
                  <c:v>2135.0</c:v>
                </c:pt>
              </c:numCache>
            </c:numRef>
          </c:yVal>
        </c:ser>
        <c:ser>
          <c:idx val="5"/>
          <c:order val="5"/>
          <c:tx>
            <c:strRef>
              <c:f>'eyc/age/SEC.wks'!$G$1</c:f>
              <c:strCache>
                <c:ptCount val="1"/>
                <c:pt idx="0">
                  <c:v>UC</c:v>
                </c:pt>
              </c:strCache>
            </c:strRef>
          </c:tx>
          <c:spPr>
            <a:ln w="47625">
              <a:noFill/>
            </a:ln>
          </c:spPr>
          <c:marker>
            <c:spPr>
              <a:solidFill>
                <a:schemeClr val="tx1"/>
              </a:solidFill>
              <a:ln>
                <a:solidFill>
                  <a:schemeClr val="tx1"/>
                </a:solidFill>
              </a:ln>
            </c:spPr>
          </c:marker>
          <c:trendline>
            <c:spPr>
              <a:ln w="25400">
                <a:prstDash val="dash"/>
              </a:ln>
            </c:spPr>
            <c:trendlineType val="linear"/>
          </c:trendline>
          <c:xVal>
            <c:numRef>
              <c:f>'eyc/age/SEC.wks'!$A$2:$A$113</c:f>
              <c:numCache>
                <c:formatCode>General</c:formatCode>
                <c:ptCount val="112"/>
                <c:pt idx="0">
                  <c:v>52.0</c:v>
                </c:pt>
                <c:pt idx="1">
                  <c:v>14.0</c:v>
                </c:pt>
                <c:pt idx="2">
                  <c:v>56.0</c:v>
                </c:pt>
                <c:pt idx="3">
                  <c:v>16.0</c:v>
                </c:pt>
                <c:pt idx="4">
                  <c:v>12.0</c:v>
                </c:pt>
                <c:pt idx="5">
                  <c:v>15.0</c:v>
                </c:pt>
                <c:pt idx="6">
                  <c:v>50.0</c:v>
                </c:pt>
                <c:pt idx="7">
                  <c:v>40.0</c:v>
                </c:pt>
                <c:pt idx="8">
                  <c:v>43.0</c:v>
                </c:pt>
                <c:pt idx="9">
                  <c:v>41.0</c:v>
                </c:pt>
                <c:pt idx="10">
                  <c:v>46.0</c:v>
                </c:pt>
                <c:pt idx="11">
                  <c:v>15.0</c:v>
                </c:pt>
                <c:pt idx="12">
                  <c:v>52.0</c:v>
                </c:pt>
                <c:pt idx="13">
                  <c:v>78.0</c:v>
                </c:pt>
                <c:pt idx="14">
                  <c:v>17.0</c:v>
                </c:pt>
                <c:pt idx="15">
                  <c:v>66.0</c:v>
                </c:pt>
                <c:pt idx="16">
                  <c:v>29.0</c:v>
                </c:pt>
                <c:pt idx="17">
                  <c:v>38.0</c:v>
                </c:pt>
                <c:pt idx="18">
                  <c:v>15.0</c:v>
                </c:pt>
                <c:pt idx="19">
                  <c:v>65.0</c:v>
                </c:pt>
                <c:pt idx="20">
                  <c:v>21.0</c:v>
                </c:pt>
                <c:pt idx="21">
                  <c:v>22.0</c:v>
                </c:pt>
                <c:pt idx="22">
                  <c:v>84.0</c:v>
                </c:pt>
                <c:pt idx="23">
                  <c:v>23.0</c:v>
                </c:pt>
                <c:pt idx="24">
                  <c:v>72.0</c:v>
                </c:pt>
                <c:pt idx="25">
                  <c:v>20.0</c:v>
                </c:pt>
                <c:pt idx="26">
                  <c:v>18.0</c:v>
                </c:pt>
                <c:pt idx="27">
                  <c:v>26.0</c:v>
                </c:pt>
                <c:pt idx="28">
                  <c:v>32.0</c:v>
                </c:pt>
                <c:pt idx="29">
                  <c:v>36.0</c:v>
                </c:pt>
                <c:pt idx="30">
                  <c:v>31.0</c:v>
                </c:pt>
                <c:pt idx="31">
                  <c:v>70.0</c:v>
                </c:pt>
                <c:pt idx="32">
                  <c:v>14.0</c:v>
                </c:pt>
                <c:pt idx="33">
                  <c:v>66.0</c:v>
                </c:pt>
                <c:pt idx="34">
                  <c:v>37.0</c:v>
                </c:pt>
                <c:pt idx="35">
                  <c:v>66.0</c:v>
                </c:pt>
                <c:pt idx="36">
                  <c:v>16.0</c:v>
                </c:pt>
                <c:pt idx="37">
                  <c:v>16.0</c:v>
                </c:pt>
                <c:pt idx="38">
                  <c:v>17.0</c:v>
                </c:pt>
                <c:pt idx="39">
                  <c:v>20.0</c:v>
                </c:pt>
                <c:pt idx="40">
                  <c:v>27.0</c:v>
                </c:pt>
                <c:pt idx="41">
                  <c:v>11.0</c:v>
                </c:pt>
                <c:pt idx="42">
                  <c:v>31.0</c:v>
                </c:pt>
                <c:pt idx="43">
                  <c:v>31.0</c:v>
                </c:pt>
                <c:pt idx="44">
                  <c:v>39.0</c:v>
                </c:pt>
                <c:pt idx="45">
                  <c:v>36.0</c:v>
                </c:pt>
                <c:pt idx="46">
                  <c:v>12.0</c:v>
                </c:pt>
                <c:pt idx="47">
                  <c:v>8.0</c:v>
                </c:pt>
                <c:pt idx="48">
                  <c:v>29.0</c:v>
                </c:pt>
                <c:pt idx="49">
                  <c:v>15.0</c:v>
                </c:pt>
                <c:pt idx="50">
                  <c:v>82.0</c:v>
                </c:pt>
                <c:pt idx="51">
                  <c:v>16.0</c:v>
                </c:pt>
                <c:pt idx="52">
                  <c:v>21.0</c:v>
                </c:pt>
                <c:pt idx="53">
                  <c:v>45.0</c:v>
                </c:pt>
                <c:pt idx="54">
                  <c:v>31.0</c:v>
                </c:pt>
                <c:pt idx="55">
                  <c:v>12.0</c:v>
                </c:pt>
                <c:pt idx="56">
                  <c:v>56.0</c:v>
                </c:pt>
                <c:pt idx="57">
                  <c:v>14.0</c:v>
                </c:pt>
                <c:pt idx="58">
                  <c:v>23.0</c:v>
                </c:pt>
                <c:pt idx="59">
                  <c:v>16.0</c:v>
                </c:pt>
                <c:pt idx="60">
                  <c:v>25.0</c:v>
                </c:pt>
                <c:pt idx="61">
                  <c:v>12.0</c:v>
                </c:pt>
                <c:pt idx="62">
                  <c:v>28.0</c:v>
                </c:pt>
                <c:pt idx="63">
                  <c:v>26.0</c:v>
                </c:pt>
                <c:pt idx="64">
                  <c:v>58.0</c:v>
                </c:pt>
                <c:pt idx="65">
                  <c:v>47.0</c:v>
                </c:pt>
                <c:pt idx="66">
                  <c:v>57.0</c:v>
                </c:pt>
                <c:pt idx="67">
                  <c:v>58.0</c:v>
                </c:pt>
                <c:pt idx="68">
                  <c:v>59.0</c:v>
                </c:pt>
                <c:pt idx="69">
                  <c:v>55.0</c:v>
                </c:pt>
                <c:pt idx="70">
                  <c:v>54.0</c:v>
                </c:pt>
                <c:pt idx="71">
                  <c:v>60.0</c:v>
                </c:pt>
                <c:pt idx="72">
                  <c:v>60.0</c:v>
                </c:pt>
                <c:pt idx="73">
                  <c:v>66.0</c:v>
                </c:pt>
                <c:pt idx="74">
                  <c:v>76.0</c:v>
                </c:pt>
                <c:pt idx="75">
                  <c:v>31.0</c:v>
                </c:pt>
                <c:pt idx="76">
                  <c:v>28.0</c:v>
                </c:pt>
                <c:pt idx="77">
                  <c:v>36.0</c:v>
                </c:pt>
                <c:pt idx="78">
                  <c:v>86.0</c:v>
                </c:pt>
                <c:pt idx="79">
                  <c:v>36.0</c:v>
                </c:pt>
                <c:pt idx="80">
                  <c:v>41.0</c:v>
                </c:pt>
                <c:pt idx="81">
                  <c:v>58.0</c:v>
                </c:pt>
                <c:pt idx="82">
                  <c:v>41.0</c:v>
                </c:pt>
                <c:pt idx="83">
                  <c:v>42.0</c:v>
                </c:pt>
                <c:pt idx="84">
                  <c:v>43.0</c:v>
                </c:pt>
                <c:pt idx="85">
                  <c:v>17.0</c:v>
                </c:pt>
                <c:pt idx="86">
                  <c:v>16.0</c:v>
                </c:pt>
                <c:pt idx="87">
                  <c:v>13.0</c:v>
                </c:pt>
                <c:pt idx="88">
                  <c:v>14.0</c:v>
                </c:pt>
                <c:pt idx="89">
                  <c:v>43.0</c:v>
                </c:pt>
                <c:pt idx="90">
                  <c:v>44.0</c:v>
                </c:pt>
                <c:pt idx="91">
                  <c:v>65.0</c:v>
                </c:pt>
                <c:pt idx="92">
                  <c:v>39.0</c:v>
                </c:pt>
                <c:pt idx="93">
                  <c:v>71.0</c:v>
                </c:pt>
                <c:pt idx="94">
                  <c:v>42.0</c:v>
                </c:pt>
                <c:pt idx="95">
                  <c:v>48.0</c:v>
                </c:pt>
                <c:pt idx="96">
                  <c:v>19.0</c:v>
                </c:pt>
                <c:pt idx="97">
                  <c:v>14.0</c:v>
                </c:pt>
                <c:pt idx="98">
                  <c:v>56.0</c:v>
                </c:pt>
                <c:pt idx="99">
                  <c:v>72.0</c:v>
                </c:pt>
                <c:pt idx="100">
                  <c:v>45.0</c:v>
                </c:pt>
                <c:pt idx="101">
                  <c:v>48.0</c:v>
                </c:pt>
                <c:pt idx="102">
                  <c:v>30.0</c:v>
                </c:pt>
                <c:pt idx="103">
                  <c:v>63.0</c:v>
                </c:pt>
                <c:pt idx="104">
                  <c:v>27.0</c:v>
                </c:pt>
                <c:pt idx="105">
                  <c:v>65.0</c:v>
                </c:pt>
                <c:pt idx="106">
                  <c:v>25.0</c:v>
                </c:pt>
                <c:pt idx="107">
                  <c:v>33.0</c:v>
                </c:pt>
                <c:pt idx="108">
                  <c:v>30.0</c:v>
                </c:pt>
                <c:pt idx="109">
                  <c:v>56.0</c:v>
                </c:pt>
                <c:pt idx="110">
                  <c:v>14.0</c:v>
                </c:pt>
                <c:pt idx="111">
                  <c:v>42.0</c:v>
                </c:pt>
              </c:numCache>
            </c:numRef>
          </c:xVal>
          <c:yVal>
            <c:numRef>
              <c:f>'eyc/age/SEC.wks'!$G$2:$G$113</c:f>
              <c:numCache>
                <c:formatCode>General</c:formatCode>
                <c:ptCount val="112"/>
                <c:pt idx="66">
                  <c:v>2160.0</c:v>
                </c:pt>
                <c:pt idx="67">
                  <c:v>2001.0</c:v>
                </c:pt>
                <c:pt idx="68">
                  <c:v>1755.0</c:v>
                </c:pt>
                <c:pt idx="69">
                  <c:v>1722.0</c:v>
                </c:pt>
                <c:pt idx="70">
                  <c:v>2003.0</c:v>
                </c:pt>
                <c:pt idx="71">
                  <c:v>1800.0</c:v>
                </c:pt>
                <c:pt idx="72">
                  <c:v>1874.0</c:v>
                </c:pt>
                <c:pt idx="73">
                  <c:v>1919.0</c:v>
                </c:pt>
                <c:pt idx="74">
                  <c:v>1883.0</c:v>
                </c:pt>
                <c:pt idx="75">
                  <c:v>2163.0</c:v>
                </c:pt>
                <c:pt idx="76">
                  <c:v>2093.0</c:v>
                </c:pt>
                <c:pt idx="77">
                  <c:v>2101.0</c:v>
                </c:pt>
                <c:pt idx="78">
                  <c:v>2078.0</c:v>
                </c:pt>
                <c:pt idx="79">
                  <c:v>2100.0</c:v>
                </c:pt>
                <c:pt idx="80">
                  <c:v>1883.0</c:v>
                </c:pt>
              </c:numCache>
            </c:numRef>
          </c:yVal>
        </c:ser>
        <c:axId val="663302920"/>
        <c:axId val="475922808"/>
      </c:scatterChart>
      <c:valAx>
        <c:axId val="663302920"/>
        <c:scaling>
          <c:orientation val="minMax"/>
        </c:scaling>
        <c:axPos val="b"/>
        <c:title>
          <c:tx>
            <c:rich>
              <a:bodyPr/>
              <a:lstStyle/>
              <a:p>
                <a:pPr>
                  <a:defRPr sz="1600"/>
                </a:pPr>
                <a:r>
                  <a:rPr lang="en-US" sz="1600"/>
                  <a:t>Age</a:t>
                </a:r>
              </a:p>
            </c:rich>
          </c:tx>
          <c:layout/>
        </c:title>
        <c:numFmt formatCode="General" sourceLinked="1"/>
        <c:tickLblPos val="nextTo"/>
        <c:txPr>
          <a:bodyPr/>
          <a:lstStyle/>
          <a:p>
            <a:pPr>
              <a:defRPr sz="1600"/>
            </a:pPr>
            <a:endParaRPr lang="en-US"/>
          </a:p>
        </c:txPr>
        <c:crossAx val="475922808"/>
        <c:crosses val="autoZero"/>
        <c:crossBetween val="midCat"/>
      </c:valAx>
      <c:valAx>
        <c:axId val="475922808"/>
        <c:scaling>
          <c:orientation val="minMax"/>
          <c:min val="1700.0"/>
        </c:scaling>
        <c:axPos val="l"/>
        <c:majorGridlines/>
        <c:title>
          <c:tx>
            <c:rich>
              <a:bodyPr/>
              <a:lstStyle/>
              <a:p>
                <a:pPr>
                  <a:defRPr sz="1600"/>
                </a:pPr>
                <a:r>
                  <a:rPr lang="en-US" sz="1600"/>
                  <a:t>Second formant of checked /ey/</a:t>
                </a:r>
              </a:p>
            </c:rich>
          </c:tx>
          <c:layout/>
        </c:title>
        <c:numFmt formatCode="General" sourceLinked="1"/>
        <c:tickLblPos val="nextTo"/>
        <c:txPr>
          <a:bodyPr/>
          <a:lstStyle/>
          <a:p>
            <a:pPr>
              <a:defRPr sz="1600"/>
            </a:pPr>
            <a:endParaRPr lang="en-US"/>
          </a:p>
        </c:txPr>
        <c:crossAx val="663302920"/>
        <c:crosses val="autoZero"/>
        <c:crossBetween val="midCat"/>
      </c:valAx>
    </c:plotArea>
    <c:legend>
      <c:legendPos val="r"/>
      <c:layout/>
      <c:txPr>
        <a:bodyPr/>
        <a:lstStyle/>
        <a:p>
          <a:pPr>
            <a:defRPr sz="16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cat>
            <c:strRef>
              <c:f>Sheet1!$A$1:$D$1</c:f>
              <c:strCache>
                <c:ptCount val="4"/>
                <c:pt idx="0">
                  <c:v>San Diego</c:v>
                </c:pt>
                <c:pt idx="1">
                  <c:v>Texas</c:v>
                </c:pt>
                <c:pt idx="2">
                  <c:v>NY, PA</c:v>
                </c:pt>
                <c:pt idx="3">
                  <c:v>Midwest</c:v>
                </c:pt>
              </c:strCache>
            </c:strRef>
          </c:cat>
          <c:val>
            <c:numRef>
              <c:f>Sheet1!$A$2:$D$2</c:f>
              <c:numCache>
                <c:formatCode>General</c:formatCode>
                <c:ptCount val="4"/>
                <c:pt idx="0">
                  <c:v>0.769230769230769</c:v>
                </c:pt>
                <c:pt idx="1">
                  <c:v>0.634146341463415</c:v>
                </c:pt>
                <c:pt idx="2">
                  <c:v>0.487179487179487</c:v>
                </c:pt>
                <c:pt idx="3">
                  <c:v>0.238095238095238</c:v>
                </c:pt>
              </c:numCache>
            </c:numRef>
          </c:val>
        </c:ser>
        <c:axId val="475546296"/>
        <c:axId val="463982792"/>
      </c:barChart>
      <c:catAx>
        <c:axId val="475546296"/>
        <c:scaling>
          <c:orientation val="minMax"/>
        </c:scaling>
        <c:axPos val="b"/>
        <c:tickLblPos val="nextTo"/>
        <c:txPr>
          <a:bodyPr/>
          <a:lstStyle/>
          <a:p>
            <a:pPr>
              <a:defRPr sz="1600"/>
            </a:pPr>
            <a:endParaRPr lang="en-US"/>
          </a:p>
        </c:txPr>
        <c:crossAx val="463982792"/>
        <c:crosses val="autoZero"/>
        <c:auto val="1"/>
        <c:lblAlgn val="ctr"/>
        <c:lblOffset val="100"/>
      </c:catAx>
      <c:valAx>
        <c:axId val="463982792"/>
        <c:scaling>
          <c:orientation val="minMax"/>
        </c:scaling>
        <c:axPos val="l"/>
        <c:majorGridlines/>
        <c:title>
          <c:tx>
            <c:rich>
              <a:bodyPr/>
              <a:lstStyle/>
              <a:p>
                <a:pPr>
                  <a:defRPr sz="1600"/>
                </a:pPr>
                <a:r>
                  <a:rPr lang="en-US" sz="1600"/>
                  <a:t>Per cent non-local</a:t>
                </a:r>
              </a:p>
            </c:rich>
          </c:tx>
          <c:layout/>
        </c:title>
        <c:numFmt formatCode="General" sourceLinked="1"/>
        <c:tickLblPos val="nextTo"/>
        <c:txPr>
          <a:bodyPr/>
          <a:lstStyle/>
          <a:p>
            <a:pPr>
              <a:defRPr sz="1400"/>
            </a:pPr>
            <a:endParaRPr lang="en-US"/>
          </a:p>
        </c:txPr>
        <c:crossAx val="47554629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pict"/><Relationship Id="rId2" Type="http://schemas.openxmlformats.org/officeDocument/2006/relationships/image" Target="../media/image39.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pict"/><Relationship Id="rId2" Type="http://schemas.openxmlformats.org/officeDocument/2006/relationships/image" Target="../media/image3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6B90A4-FD69-F046-B8C0-57C8FB9EEF14}" type="datetimeFigureOut">
              <a:rPr lang="en-US" smtClean="0"/>
              <a:pPr/>
              <a:t>10/23/10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DEB11-B90A-C249-8695-79EA342BB6C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F4F64-0150-FB49-9C80-8311A71CA066}" type="datetimeFigureOut">
              <a:rPr lang="en-US" smtClean="0"/>
              <a:pPr/>
              <a:t>10/23/10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5EFC8-8F2F-3D45-BE91-714368CDA1E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My paper today is an effort to define the target of the language learner: asking, what are the data that the child attends to in the process of becoming a native speaker? In so doing, we will necessarily be engaged in the more general effort to define language itself. The argument to be advanced here is that the human language learning capacity is aimed at the acquisition of the most</a:t>
            </a:r>
            <a:r>
              <a:rPr lang="en-US" sz="1600" kern="1200" baseline="0" dirty="0" smtClean="0">
                <a:solidFill>
                  <a:schemeClr val="tx1"/>
                </a:solidFill>
                <a:latin typeface="+mn-lt"/>
                <a:ea typeface="+mn-ea"/>
                <a:cs typeface="+mn-cs"/>
              </a:rPr>
              <a:t> general </a:t>
            </a:r>
            <a:r>
              <a:rPr lang="en-US" sz="1600" kern="1200" dirty="0" smtClean="0">
                <a:solidFill>
                  <a:schemeClr val="tx1"/>
                </a:solidFill>
                <a:latin typeface="+mn-lt"/>
                <a:ea typeface="+mn-ea"/>
                <a:cs typeface="+mn-cs"/>
              </a:rPr>
              <a:t>community pattern. The end result is a high degree of uniformity in both the categorical and variable aspects of language production, where individual variation is reduced below the level of linguistic significance. </a:t>
            </a:r>
          </a:p>
        </p:txBody>
      </p:sp>
      <p:sp>
        <p:nvSpPr>
          <p:cNvPr id="4" name="Slide Number Placeholder 3"/>
          <p:cNvSpPr>
            <a:spLocks noGrp="1"/>
          </p:cNvSpPr>
          <p:nvPr>
            <p:ph type="sldNum" sz="quarter" idx="10"/>
          </p:nvPr>
        </p:nvSpPr>
        <p:spPr/>
        <p:txBody>
          <a:bodyPr/>
          <a:lstStyle/>
          <a:p>
            <a:fld id="{7BA5EFC8-8F2F-3D45-BE91-714368CDA1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best view of how children reject of their parents’ dialect can be drawn from that part</a:t>
            </a:r>
            <a:r>
              <a:rPr lang="en-US" sz="1200" kern="1200" baseline="0" dirty="0" smtClean="0">
                <a:solidFill>
                  <a:schemeClr val="tx1"/>
                </a:solidFill>
                <a:latin typeface="+mn-lt"/>
                <a:ea typeface="+mn-ea"/>
                <a:cs typeface="+mn-cs"/>
              </a:rPr>
              <a:t> of the Philadelphia Neighborhood Study designed by </a:t>
            </a:r>
            <a:r>
              <a:rPr lang="en-US" sz="1200" kern="1200" baseline="0" dirty="0" err="1" smtClean="0">
                <a:solidFill>
                  <a:schemeClr val="tx1"/>
                </a:solidFill>
                <a:latin typeface="+mn-lt"/>
                <a:ea typeface="+mn-ea"/>
                <a:cs typeface="+mn-cs"/>
              </a:rPr>
              <a:t>Arvilla</a:t>
            </a:r>
            <a:r>
              <a:rPr lang="en-US" sz="1200" kern="1200" baseline="0" dirty="0" smtClean="0">
                <a:solidFill>
                  <a:schemeClr val="tx1"/>
                </a:solidFill>
                <a:latin typeface="+mn-lt"/>
                <a:ea typeface="+mn-ea"/>
                <a:cs typeface="+mn-cs"/>
              </a:rPr>
              <a:t> Payne in</a:t>
            </a:r>
            <a:r>
              <a:rPr lang="en-US" sz="1200" kern="1200" dirty="0" smtClean="0">
                <a:solidFill>
                  <a:schemeClr val="tx1"/>
                </a:solidFill>
                <a:latin typeface="+mn-lt"/>
                <a:ea typeface="+mn-ea"/>
                <a:cs typeface="+mn-cs"/>
              </a:rPr>
              <a:t> the new town of King of Prussia.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In this middle class town, which barely existed after in the 1940s,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half of the population came from metropolitan Philadelphia and half from out-of-state communities with very different vowel systems: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Massachusetts, New York, Cleveland.</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5F782-E564-EF45-8DAD-D050DCC9FCC2}" type="slidenum">
              <a:rPr lang="en-US"/>
              <a:pPr/>
              <a:t>11</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Payne’s study included the acquisition of the Philadelphia dialect by 34 children of out-of-state parents. In</a:t>
            </a:r>
            <a:r>
              <a:rPr lang="en-US" sz="1200" kern="1200" baseline="0" dirty="0" smtClean="0">
                <a:solidFill>
                  <a:schemeClr val="tx1"/>
                </a:solidFill>
                <a:latin typeface="+mn-lt"/>
                <a:ea typeface="+mn-ea"/>
                <a:cs typeface="+mn-cs"/>
              </a:rPr>
              <a:t> this diagram, the vertical axis is the percent of children who consistently rejected their parents’ dialect in favor of the Philadelphia pattern. From left to right we have the  [</a:t>
            </a:r>
            <a:r>
              <a:rPr lang="en-US" sz="1200" kern="1200" baseline="0" dirty="0" err="1" smtClean="0">
                <a:solidFill>
                  <a:schemeClr val="tx1"/>
                </a:solidFill>
                <a:latin typeface="+mn-lt"/>
                <a:ea typeface="+mn-ea"/>
                <a:cs typeface="+mn-cs"/>
              </a:rPr>
              <a:t>CLICK]fronting</a:t>
            </a:r>
            <a:r>
              <a:rPr lang="en-US" sz="1200" kern="1200" baseline="0" dirty="0" smtClean="0">
                <a:solidFill>
                  <a:schemeClr val="tx1"/>
                </a:solidFill>
                <a:latin typeface="+mn-lt"/>
                <a:ea typeface="+mn-ea"/>
                <a:cs typeface="+mn-cs"/>
              </a:rPr>
              <a:t> of [</a:t>
            </a:r>
            <a:r>
              <a:rPr lang="en-US" sz="1200" kern="1200" baseline="0" dirty="0" err="1" smtClean="0">
                <a:solidFill>
                  <a:schemeClr val="tx1"/>
                </a:solidFill>
                <a:latin typeface="+mn-lt"/>
                <a:ea typeface="+mn-ea"/>
                <a:cs typeface="+mn-cs"/>
              </a:rPr>
              <a:t>ao</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eo</a:t>
            </a:r>
            <a:r>
              <a:rPr lang="en-US" sz="1200" kern="1200" baseline="0" dirty="0" smtClean="0">
                <a:solidFill>
                  <a:schemeClr val="tx1"/>
                </a:solidFill>
                <a:latin typeface="+mn-lt"/>
                <a:ea typeface="+mn-ea"/>
                <a:cs typeface="+mn-cs"/>
              </a:rPr>
              <a:t>], [CLICK] the centralization of [like, right, fight] before voiceless </a:t>
            </a:r>
            <a:r>
              <a:rPr lang="en-US" sz="1200" kern="1200" baseline="0" dirty="0" err="1" smtClean="0">
                <a:solidFill>
                  <a:schemeClr val="tx1"/>
                </a:solidFill>
                <a:latin typeface="+mn-lt"/>
                <a:ea typeface="+mn-ea"/>
                <a:cs typeface="+mn-cs"/>
              </a:rPr>
              <a:t>consonants,[CLICK</a:t>
            </a:r>
            <a:r>
              <a:rPr lang="en-US" sz="1200" kern="1200" baseline="0" dirty="0" smtClean="0">
                <a:solidFill>
                  <a:schemeClr val="tx1"/>
                </a:solidFill>
                <a:latin typeface="+mn-lt"/>
                <a:ea typeface="+mn-ea"/>
                <a:cs typeface="+mn-cs"/>
              </a:rPr>
              <a:t>]  the fronting of the nucleus of </a:t>
            </a:r>
            <a:r>
              <a:rPr lang="en-US" sz="1200" kern="1200" baseline="0" dirty="0" err="1" smtClean="0">
                <a:solidFill>
                  <a:schemeClr val="tx1"/>
                </a:solidFill>
                <a:latin typeface="+mn-lt"/>
                <a:ea typeface="+mn-ea"/>
                <a:cs typeface="+mn-cs"/>
              </a:rPr>
              <a:t>go,[CLICK</a:t>
            </a:r>
            <a:r>
              <a:rPr lang="en-US" sz="1200" kern="1200" baseline="0" dirty="0" smtClean="0">
                <a:solidFill>
                  <a:schemeClr val="tx1"/>
                </a:solidFill>
                <a:latin typeface="+mn-lt"/>
                <a:ea typeface="+mn-ea"/>
                <a:cs typeface="+mn-cs"/>
              </a:rPr>
              <a:t>] the raising of the nucleus of </a:t>
            </a:r>
            <a:r>
              <a:rPr lang="en-US" sz="1200" kern="1200" baseline="0" dirty="0" err="1" smtClean="0">
                <a:solidFill>
                  <a:schemeClr val="tx1"/>
                </a:solidFill>
                <a:latin typeface="+mn-lt"/>
                <a:ea typeface="+mn-ea"/>
                <a:cs typeface="+mn-cs"/>
              </a:rPr>
              <a:t>oy</a:t>
            </a:r>
            <a:r>
              <a:rPr lang="en-US" sz="1200" kern="1200" baseline="0" dirty="0" smtClean="0">
                <a:solidFill>
                  <a:schemeClr val="tx1"/>
                </a:solidFill>
                <a:latin typeface="+mn-lt"/>
                <a:ea typeface="+mn-ea"/>
                <a:cs typeface="+mn-cs"/>
              </a:rPr>
              <a:t> in choice, and [CLICK] the fronting of /</a:t>
            </a:r>
            <a:r>
              <a:rPr lang="en-US" sz="1200" kern="1200" baseline="0" dirty="0" err="1" smtClean="0">
                <a:solidFill>
                  <a:schemeClr val="tx1"/>
                </a:solidFill>
                <a:latin typeface="+mn-lt"/>
                <a:ea typeface="+mn-ea"/>
                <a:cs typeface="+mn-cs"/>
              </a:rPr>
              <a:t>uw</a:t>
            </a:r>
            <a:r>
              <a:rPr lang="en-US" sz="1200" kern="1200" baseline="0" dirty="0" smtClean="0">
                <a:solidFill>
                  <a:schemeClr val="tx1"/>
                </a:solidFill>
                <a:latin typeface="+mn-lt"/>
                <a:ea typeface="+mn-ea"/>
                <a:cs typeface="+mn-cs"/>
              </a:rPr>
              <a:t>/ in [</a:t>
            </a:r>
            <a:r>
              <a:rPr lang="en-US" sz="1200" kern="1200" baseline="0" dirty="0" err="1" smtClean="0">
                <a:solidFill>
                  <a:schemeClr val="tx1"/>
                </a:solidFill>
                <a:latin typeface="+mn-lt"/>
                <a:ea typeface="+mn-ea"/>
                <a:cs typeface="+mn-cs"/>
              </a:rPr>
              <a:t>diu</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children who spent at least half of their formative years in Philadelphia departed from their parents’ pattern</a:t>
            </a:r>
            <a:r>
              <a:rPr lang="en-US" sz="1200" kern="1200" baseline="0" dirty="0" smtClean="0">
                <a:solidFill>
                  <a:schemeClr val="tx1"/>
                </a:solidFill>
                <a:latin typeface="+mn-lt"/>
                <a:ea typeface="+mn-ea"/>
                <a:cs typeface="+mn-cs"/>
              </a:rPr>
              <a:t> consistently—those who came from birth to 4 and from 5 to 9. Those who came later did not, except for the fronting of /</a:t>
            </a:r>
            <a:r>
              <a:rPr lang="en-US" sz="1200" kern="1200" baseline="0" dirty="0" err="1" smtClean="0">
                <a:solidFill>
                  <a:schemeClr val="tx1"/>
                </a:solidFill>
                <a:latin typeface="+mn-lt"/>
                <a:ea typeface="+mn-ea"/>
                <a:cs typeface="+mn-cs"/>
              </a:rPr>
              <a:t>ow</a:t>
            </a:r>
            <a:r>
              <a:rPr lang="en-US" sz="1200" kern="1200" baseline="0" dirty="0" smtClean="0">
                <a:solidFill>
                  <a:schemeClr val="tx1"/>
                </a:solidFill>
                <a:latin typeface="+mn-lt"/>
                <a:ea typeface="+mn-ea"/>
                <a:cs typeface="+mn-cs"/>
              </a:rPr>
              <a:t>/. But conversely it should be noted that a third at least still showed some traces of the parental system</a:t>
            </a:r>
            <a:r>
              <a:rPr lang="en-US" sz="1200" kern="1200" dirty="0" smtClean="0">
                <a:solidFill>
                  <a:schemeClr val="tx1"/>
                </a:solidFill>
                <a:latin typeface="+mn-lt"/>
                <a:ea typeface="+mn-ea"/>
                <a:cs typeface="+mn-cs"/>
              </a:rPr>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second study of a new town was</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Kerswill</a:t>
            </a:r>
            <a:r>
              <a:rPr lang="en-US" sz="1200" u="sng" kern="1200" dirty="0" smtClean="0">
                <a:solidFill>
                  <a:schemeClr val="tx1"/>
                </a:solidFill>
                <a:latin typeface="+mn-lt"/>
                <a:ea typeface="+mn-ea"/>
                <a:cs typeface="+mn-cs"/>
              </a:rPr>
              <a:t> and Williams</a:t>
            </a:r>
            <a:r>
              <a:rPr lang="en-US" sz="1200" kern="1200" dirty="0" smtClean="0">
                <a:solidFill>
                  <a:schemeClr val="tx1"/>
                </a:solidFill>
                <a:latin typeface="+mn-lt"/>
                <a:ea typeface="+mn-ea"/>
                <a:cs typeface="+mn-cs"/>
              </a:rPr>
              <a:t>’ research in Milton Keynes, composed of </a:t>
            </a:r>
            <a:r>
              <a:rPr lang="en-US" sz="1200" kern="1200" dirty="0" err="1" smtClean="0">
                <a:solidFill>
                  <a:schemeClr val="tx1"/>
                </a:solidFill>
                <a:latin typeface="+mn-lt"/>
                <a:ea typeface="+mn-ea"/>
                <a:cs typeface="+mn-cs"/>
              </a:rPr>
              <a:t>inmigrants</a:t>
            </a:r>
            <a:r>
              <a:rPr lang="en-US" sz="1200" kern="1200" dirty="0" smtClean="0">
                <a:solidFill>
                  <a:schemeClr val="tx1"/>
                </a:solidFill>
                <a:latin typeface="+mn-lt"/>
                <a:ea typeface="+mn-ea"/>
                <a:cs typeface="+mn-cs"/>
              </a:rPr>
              <a:t> from many different areas of England (Williams and </a:t>
            </a:r>
            <a:r>
              <a:rPr lang="en-US" sz="1200" kern="1200" dirty="0" err="1" smtClean="0">
                <a:solidFill>
                  <a:schemeClr val="tx1"/>
                </a:solidFill>
                <a:latin typeface="+mn-lt"/>
                <a:ea typeface="+mn-ea"/>
                <a:cs typeface="+mn-cs"/>
              </a:rPr>
              <a:t>Kerswill</a:t>
            </a:r>
            <a:r>
              <a:rPr lang="en-US" sz="1200" kern="1200" dirty="0" smtClean="0">
                <a:solidFill>
                  <a:schemeClr val="tx1"/>
                </a:solidFill>
                <a:latin typeface="+mn-lt"/>
                <a:ea typeface="+mn-ea"/>
                <a:cs typeface="+mn-cs"/>
              </a:rPr>
              <a:t> 1999,  </a:t>
            </a:r>
            <a:r>
              <a:rPr lang="en-US" sz="1200" kern="1200" dirty="0" err="1" smtClean="0">
                <a:solidFill>
                  <a:schemeClr val="tx1"/>
                </a:solidFill>
                <a:latin typeface="+mn-lt"/>
                <a:ea typeface="+mn-ea"/>
                <a:cs typeface="+mn-cs"/>
              </a:rPr>
              <a:t>Kerswill</a:t>
            </a:r>
            <a:r>
              <a:rPr lang="en-US" sz="1200" kern="1200" dirty="0" smtClean="0">
                <a:solidFill>
                  <a:schemeClr val="tx1"/>
                </a:solidFill>
                <a:latin typeface="+mn-lt"/>
                <a:ea typeface="+mn-ea"/>
                <a:cs typeface="+mn-cs"/>
              </a:rPr>
              <a:t> and Williams 2000). Milton Keynes did not exist in 1971, but grew to 176,000 in 1991.  Three quarters of its residents came from the southeastern England: 35% from London, 32% from other southern counties, but only 3% from the immediate sub-region within 15 minutes drive.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project was elegantly and carefully designed to record the phonology of 8 boys and 8 girls at each of three age levels: 4, 8 and 12 years old, together with the caretakers of each, a total of 96 speakers. [The new Milton Keynes dialect that arose was a distinct entity.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combining the some features of London and the home counties with some remnants of the local dialect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Kerswill</a:t>
            </a:r>
            <a:r>
              <a:rPr lang="en-US" sz="1200" kern="1200" dirty="0" smtClean="0">
                <a:solidFill>
                  <a:schemeClr val="tx1"/>
                </a:solidFill>
                <a:latin typeface="+mn-lt"/>
                <a:ea typeface="+mn-ea"/>
                <a:cs typeface="+mn-cs"/>
              </a:rPr>
              <a:t> and Williams provide this profile for the development of </a:t>
            </a:r>
            <a:r>
              <a:rPr lang="en-US" sz="1200" u="sng"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ow</a:t>
            </a:r>
            <a:r>
              <a:rPr lang="en-US" sz="1200" u="sng" kern="1200" dirty="0" smtClean="0">
                <a:solidFill>
                  <a:schemeClr val="tx1"/>
                </a:solidFill>
                <a:latin typeface="+mn-lt"/>
                <a:ea typeface="+mn-ea"/>
                <a:cs typeface="+mn-cs"/>
              </a:rPr>
              <a:t>/, the GOAT vowel, </a:t>
            </a:r>
            <a:r>
              <a:rPr lang="en-US" sz="1200" kern="1200" dirty="0" smtClean="0">
                <a:solidFill>
                  <a:schemeClr val="tx1"/>
                </a:solidFill>
                <a:latin typeface="+mn-lt"/>
                <a:ea typeface="+mn-ea"/>
                <a:cs typeface="+mn-cs"/>
              </a:rPr>
              <a:t>across three age levels of children together with the mean scores for their female caretakers. The</a:t>
            </a:r>
            <a:r>
              <a:rPr lang="en-US" sz="1200" kern="1200" baseline="0" dirty="0" smtClean="0">
                <a:solidFill>
                  <a:schemeClr val="tx1"/>
                </a:solidFill>
                <a:latin typeface="+mn-lt"/>
                <a:ea typeface="+mn-ea"/>
                <a:cs typeface="+mn-cs"/>
              </a:rPr>
              <a:t> horizontal axis</a:t>
            </a:r>
            <a:r>
              <a:rPr lang="en-US" sz="1200" kern="1200" dirty="0" smtClean="0">
                <a:solidFill>
                  <a:schemeClr val="tx1"/>
                </a:solidFill>
                <a:latin typeface="+mn-lt"/>
                <a:ea typeface="+mn-ea"/>
                <a:cs typeface="+mn-cs"/>
              </a:rPr>
              <a:t> shows the frequencies of three variants: front nuclei with unrounded glides as 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gaeit</a:t>
            </a:r>
            <a:r>
              <a:rPr lang="en-US" sz="1200" kern="1200" baseline="0" dirty="0" smtClean="0">
                <a:solidFill>
                  <a:schemeClr val="tx1"/>
                </a:solidFill>
                <a:latin typeface="+mn-lt"/>
                <a:ea typeface="+mn-ea"/>
                <a:cs typeface="+mn-cs"/>
              </a:rPr>
              <a:t>, front nuclei with rounded glides as in </a:t>
            </a:r>
            <a:r>
              <a:rPr lang="en-US" sz="1200" u="sng" kern="1200" baseline="0" dirty="0" err="1" smtClean="0">
                <a:solidFill>
                  <a:schemeClr val="tx1"/>
                </a:solidFill>
                <a:latin typeface="+mn-lt"/>
                <a:ea typeface="+mn-ea"/>
                <a:cs typeface="+mn-cs"/>
              </a:rPr>
              <a:t>gaeüt</a:t>
            </a:r>
            <a:r>
              <a:rPr lang="en-US" sz="1200" u="sng" kern="1200" baseline="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back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upgliding</a:t>
            </a:r>
            <a:r>
              <a:rPr lang="en-US" sz="1200" kern="1200" dirty="0" smtClean="0">
                <a:solidFill>
                  <a:schemeClr val="tx1"/>
                </a:solidFill>
                <a:latin typeface="+mn-lt"/>
                <a:ea typeface="+mn-ea"/>
                <a:cs typeface="+mn-cs"/>
              </a:rPr>
              <a:t> vowels with a central or back glide,</a:t>
            </a:r>
            <a:r>
              <a:rPr lang="en-US" sz="1200" kern="1200" baseline="0" dirty="0" smtClean="0">
                <a:solidFill>
                  <a:schemeClr val="tx1"/>
                </a:solidFill>
                <a:latin typeface="+mn-lt"/>
                <a:ea typeface="+mn-ea"/>
                <a:cs typeface="+mn-cs"/>
              </a:rPr>
              <a:t> gout, </a:t>
            </a:r>
            <a:r>
              <a:rPr lang="en-US" sz="1200" kern="1200" baseline="0" dirty="0" err="1" smtClean="0">
                <a:solidFill>
                  <a:schemeClr val="tx1"/>
                </a:solidFill>
                <a:latin typeface="+mn-lt"/>
                <a:ea typeface="+mn-ea"/>
                <a:cs typeface="+mn-cs"/>
              </a:rPr>
              <a:t>goüt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[CLICK] [CLICK] The four-year-olds have</a:t>
            </a:r>
            <a:r>
              <a:rPr lang="en-US" sz="1200" kern="1200" baseline="0" dirty="0" smtClean="0">
                <a:solidFill>
                  <a:schemeClr val="tx1"/>
                </a:solidFill>
                <a:latin typeface="+mn-lt"/>
                <a:ea typeface="+mn-ea"/>
                <a:cs typeface="+mn-cs"/>
              </a:rPr>
              <a:t> clearly not departed from the pattern of their parents and caretakers.. [CLICK] [CLICK] But </a:t>
            </a:r>
            <a:r>
              <a:rPr lang="en-US" sz="1200" kern="1200" dirty="0" smtClean="0">
                <a:solidFill>
                  <a:schemeClr val="tx1"/>
                </a:solidFill>
                <a:latin typeface="+mn-lt"/>
                <a:ea typeface="+mn-ea"/>
                <a:cs typeface="+mn-cs"/>
              </a:rPr>
              <a:t>the eight and twelve-year-olds have,  shifting</a:t>
            </a:r>
            <a:r>
              <a:rPr lang="en-US" sz="1200" kern="1200" baseline="0" dirty="0" smtClean="0">
                <a:solidFill>
                  <a:schemeClr val="tx1"/>
                </a:solidFill>
                <a:latin typeface="+mn-lt"/>
                <a:ea typeface="+mn-ea"/>
                <a:cs typeface="+mn-cs"/>
              </a:rPr>
              <a:t> massively</a:t>
            </a:r>
            <a:r>
              <a:rPr lang="en-US" sz="1200" kern="1200" dirty="0" smtClean="0">
                <a:solidFill>
                  <a:schemeClr val="tx1"/>
                </a:solidFill>
                <a:latin typeface="+mn-lt"/>
                <a:ea typeface="+mn-ea"/>
                <a:cs typeface="+mn-cs"/>
              </a:rPr>
              <a:t> to the front nuclei with rounded glides.  Clearly the eight year olds no longer take their parents’ vowel systems as the target for language learning.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BA5EFC8-8F2F-3D45-BE91-714368CDA1E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dramatic view of the disconnect between parents and children is found when a  pidgin language, with no native speakers shifts to a </a:t>
            </a:r>
            <a:r>
              <a:rPr lang="en-US" sz="1200" kern="1200" dirty="0" err="1" smtClean="0">
                <a:solidFill>
                  <a:schemeClr val="tx1"/>
                </a:solidFill>
                <a:latin typeface="+mn-lt"/>
                <a:ea typeface="+mn-ea"/>
                <a:cs typeface="+mn-cs"/>
              </a:rPr>
              <a:t>creole</a:t>
            </a:r>
            <a:r>
              <a:rPr lang="en-US" sz="1200" kern="1200" dirty="0" smtClean="0">
                <a:solidFill>
                  <a:schemeClr val="tx1"/>
                </a:solidFill>
                <a:latin typeface="+mn-lt"/>
                <a:ea typeface="+mn-ea"/>
                <a:cs typeface="+mn-cs"/>
              </a:rPr>
              <a:t> as a generation of children grow up with this as their first language.  [</a:t>
            </a:r>
            <a:r>
              <a:rPr lang="en-US" sz="1200" kern="1200" dirty="0" err="1" smtClean="0">
                <a:solidFill>
                  <a:schemeClr val="tx1"/>
                </a:solidFill>
                <a:latin typeface="+mn-lt"/>
                <a:ea typeface="+mn-ea"/>
                <a:cs typeface="+mn-cs"/>
              </a:rPr>
              <a:t>Bickerton</a:t>
            </a:r>
            <a:r>
              <a:rPr lang="en-US" sz="1200" kern="1200" baseline="0" dirty="0" smtClean="0">
                <a:solidFill>
                  <a:schemeClr val="tx1"/>
                </a:solidFill>
                <a:latin typeface="+mn-lt"/>
                <a:ea typeface="+mn-ea"/>
                <a:cs typeface="+mn-cs"/>
              </a:rPr>
              <a:t> treats these as linguistically orphaned, forced to use their naked language learning ability from scratch because they do not recognize their parents speech as legitimate language.] </a:t>
            </a:r>
            <a:endParaRPr lang="en-US" dirty="0" smtClean="0"/>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Sankoff</a:t>
            </a:r>
            <a:r>
              <a:rPr lang="en-US" sz="1200" kern="1200" dirty="0" smtClean="0">
                <a:solidFill>
                  <a:schemeClr val="tx1"/>
                </a:solidFill>
                <a:latin typeface="+mn-lt"/>
                <a:ea typeface="+mn-ea"/>
                <a:cs typeface="+mn-cs"/>
              </a:rPr>
              <a:t> studied this process in the development of the future marker BAI of </a:t>
            </a:r>
            <a:r>
              <a:rPr lang="en-US" sz="1200" kern="1200" dirty="0" err="1" smtClean="0">
                <a:solidFill>
                  <a:schemeClr val="tx1"/>
                </a:solidFill>
                <a:latin typeface="+mn-lt"/>
                <a:ea typeface="+mn-ea"/>
                <a:cs typeface="+mn-cs"/>
              </a:rPr>
              <a:t>Tok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Pisin</a:t>
            </a:r>
            <a:r>
              <a:rPr lang="en-US" sz="1200" kern="1200" dirty="0" smtClean="0">
                <a:solidFill>
                  <a:schemeClr val="tx1"/>
                </a:solidFill>
                <a:latin typeface="+mn-lt"/>
                <a:ea typeface="+mn-ea"/>
                <a:cs typeface="+mn-cs"/>
              </a:rPr>
              <a:t>.  Adults tended to give this formative secondary stress, realizing ‘He will go’ as /</a:t>
            </a:r>
            <a:r>
              <a:rPr lang="en-US" sz="1200" kern="1200" dirty="0" err="1" smtClean="0">
                <a:solidFill>
                  <a:schemeClr val="tx1"/>
                </a:solidFill>
                <a:latin typeface="+mn-lt"/>
                <a:ea typeface="+mn-ea"/>
                <a:cs typeface="+mn-cs"/>
              </a:rPr>
              <a:t>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-go/, while children tended to reduce /</a:t>
            </a:r>
            <a:r>
              <a:rPr lang="en-US" sz="1200" kern="1200" dirty="0" err="1" smtClean="0">
                <a:solidFill>
                  <a:schemeClr val="tx1"/>
                </a:solidFill>
                <a:latin typeface="+mn-lt"/>
                <a:ea typeface="+mn-ea"/>
                <a:cs typeface="+mn-cs"/>
              </a:rPr>
              <a:t>bai</a:t>
            </a:r>
            <a:r>
              <a:rPr lang="en-US" sz="1200" kern="1200" dirty="0" smtClean="0">
                <a:solidFill>
                  <a:schemeClr val="tx1"/>
                </a:solidFill>
                <a:latin typeface="+mn-lt"/>
                <a:ea typeface="+mn-ea"/>
                <a:cs typeface="+mn-cs"/>
              </a:rPr>
              <a:t>/ to [</a:t>
            </a:r>
            <a:r>
              <a:rPr lang="en-US" sz="1200" kern="1200" dirty="0" err="1" smtClean="0">
                <a:solidFill>
                  <a:schemeClr val="tx1"/>
                </a:solidFill>
                <a:latin typeface="+mn-lt"/>
                <a:ea typeface="+mn-ea"/>
                <a:cs typeface="+mn-cs"/>
              </a:rPr>
              <a:t>bə</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embəigo</a:t>
            </a:r>
            <a:r>
              <a:rPr lang="en-US" sz="1200" kern="1200" dirty="0" smtClean="0">
                <a:solidFill>
                  <a:schemeClr val="tx1"/>
                </a:solidFill>
                <a:latin typeface="+mn-lt"/>
                <a:ea typeface="+mn-ea"/>
                <a:cs typeface="+mn-cs"/>
              </a:rPr>
              <a:t>] or even [</a:t>
            </a:r>
            <a:r>
              <a:rPr lang="en-US" sz="1200" kern="1200" dirty="0" err="1" smtClean="0">
                <a:solidFill>
                  <a:schemeClr val="tx1"/>
                </a:solidFill>
                <a:latin typeface="+mn-lt"/>
                <a:ea typeface="+mn-ea"/>
                <a:cs typeface="+mn-cs"/>
              </a:rPr>
              <a:t>embigo</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of secondary stress of </a:t>
            </a:r>
            <a:r>
              <a:rPr lang="en-US" sz="1200" kern="1200" dirty="0" err="1" smtClean="0">
                <a:solidFill>
                  <a:schemeClr val="tx1"/>
                </a:solidFill>
                <a:latin typeface="+mn-lt"/>
                <a:ea typeface="+mn-ea"/>
                <a:cs typeface="+mn-cs"/>
              </a:rPr>
              <a:t>bai</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on the vertical axis with age on the horizontal axis. As a whole, parents are very different from their children: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35 to 70% </a:t>
            </a:r>
            <a:r>
              <a:rPr lang="en-US" sz="1200" kern="1200" dirty="0" err="1" smtClean="0">
                <a:solidFill>
                  <a:schemeClr val="tx1"/>
                </a:solidFill>
                <a:latin typeface="+mn-lt"/>
                <a:ea typeface="+mn-ea"/>
                <a:cs typeface="+mn-cs"/>
              </a:rPr>
              <a:t>bai</a:t>
            </a:r>
            <a:r>
              <a:rPr lang="en-US" sz="1200" kern="1200" dirty="0" smtClean="0">
                <a:solidFill>
                  <a:schemeClr val="tx1"/>
                </a:solidFill>
                <a:latin typeface="+mn-lt"/>
                <a:ea typeface="+mn-ea"/>
                <a:cs typeface="+mn-cs"/>
              </a:rPr>
              <a:t> with and children at much lower levels: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5 to 45%.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However, the lines connecting parents to children remain parallel, indicating that parental differential input is maintained even when children have absorbed the new community norms.</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Children’s acquisition of a new change can also be observed quite clearly in Johnson’s study of the spread of the low back merger in eastern Massachusetts (2010).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area of eastern Massachusetts around Boston, there is a complete merger of /</a:t>
            </a:r>
            <a:r>
              <a:rPr lang="en-US" sz="1200" kern="1200" dirty="0" err="1" smtClean="0">
                <a:solidFill>
                  <a:schemeClr val="tx1"/>
                </a:solidFill>
                <a:latin typeface="+mn-lt"/>
                <a:ea typeface="+mn-ea"/>
                <a:cs typeface="+mn-cs"/>
              </a:rPr>
              <a:t>o</a:t>
            </a:r>
            <a:r>
              <a:rPr lang="en-US" sz="1200" kern="1200" dirty="0" smtClean="0">
                <a:solidFill>
                  <a:schemeClr val="tx1"/>
                </a:solidFill>
                <a:latin typeface="+mn-lt"/>
                <a:ea typeface="+mn-ea"/>
                <a:cs typeface="+mn-cs"/>
              </a:rPr>
              <a:t>/ and /oh/ in </a:t>
            </a:r>
            <a:r>
              <a:rPr lang="en-US" sz="1200" i="1" kern="1200" dirty="0" smtClean="0">
                <a:solidFill>
                  <a:schemeClr val="tx1"/>
                </a:solidFill>
                <a:latin typeface="+mn-lt"/>
                <a:ea typeface="+mn-ea"/>
                <a:cs typeface="+mn-cs"/>
              </a:rPr>
              <a:t>cot </a:t>
            </a:r>
            <a:r>
              <a:rPr lang="en-US" sz="1200" kern="1200" dirty="0" smtClean="0">
                <a:solidFill>
                  <a:schemeClr val="tx1"/>
                </a:solidFill>
                <a:latin typeface="+mn-lt"/>
                <a:ea typeface="+mn-ea"/>
                <a:cs typeface="+mn-cs"/>
              </a:rPr>
              <a:t>and </a:t>
            </a:r>
            <a:r>
              <a:rPr lang="en-US" sz="1200" i="1" kern="1200" dirty="0" smtClean="0">
                <a:solidFill>
                  <a:schemeClr val="tx1"/>
                </a:solidFill>
                <a:latin typeface="+mn-lt"/>
                <a:ea typeface="+mn-ea"/>
                <a:cs typeface="+mn-cs"/>
              </a:rPr>
              <a:t> caught, Otto </a:t>
            </a:r>
            <a:r>
              <a:rPr lang="en-US" sz="1200" kern="1200" dirty="0" smtClean="0">
                <a:solidFill>
                  <a:schemeClr val="tx1"/>
                </a:solidFill>
                <a:latin typeface="+mn-lt"/>
                <a:ea typeface="+mn-ea"/>
                <a:cs typeface="+mn-cs"/>
              </a:rPr>
              <a:t>and </a:t>
            </a:r>
            <a:r>
              <a:rPr lang="en-US" sz="1200" i="1" kern="1200" dirty="0" smtClean="0">
                <a:solidFill>
                  <a:schemeClr val="tx1"/>
                </a:solidFill>
                <a:latin typeface="+mn-lt"/>
                <a:ea typeface="+mn-ea"/>
                <a:cs typeface="+mn-cs"/>
              </a:rPr>
              <a:t>auto, </a:t>
            </a:r>
            <a:r>
              <a:rPr lang="en-US" sz="1200" kern="1200" dirty="0" smtClean="0">
                <a:solidFill>
                  <a:schemeClr val="tx1"/>
                </a:solidFill>
                <a:latin typeface="+mn-lt"/>
                <a:ea typeface="+mn-ea"/>
                <a:cs typeface="+mn-cs"/>
              </a:rPr>
              <a:t>etc. while in the region next to Rhode Island, this distinction is maintained. This is Johnson’s map of the boundary between</a:t>
            </a:r>
            <a:r>
              <a:rPr lang="en-US" sz="1200" kern="1200" baseline="0" dirty="0" smtClean="0">
                <a:solidFill>
                  <a:schemeClr val="tx1"/>
                </a:solidFill>
                <a:latin typeface="+mn-lt"/>
                <a:ea typeface="+mn-ea"/>
                <a:cs typeface="+mn-cs"/>
              </a:rPr>
              <a:t> the merged region on the right and the unmerged region on the left. He </a:t>
            </a:r>
            <a:r>
              <a:rPr lang="en-US" sz="1200" kern="1200" dirty="0" smtClean="0">
                <a:solidFill>
                  <a:schemeClr val="tx1"/>
                </a:solidFill>
                <a:latin typeface="+mn-lt"/>
                <a:ea typeface="+mn-ea"/>
                <a:cs typeface="+mn-cs"/>
              </a:rPr>
              <a:t>found that this boundary was stable across two or three adult generations but when</a:t>
            </a:r>
            <a:r>
              <a:rPr lang="en-US" sz="1200" kern="1200" baseline="0" dirty="0" smtClean="0">
                <a:solidFill>
                  <a:schemeClr val="tx1"/>
                </a:solidFill>
                <a:latin typeface="+mn-lt"/>
                <a:ea typeface="+mn-ea"/>
                <a:cs typeface="+mn-cs"/>
              </a:rPr>
              <a:t> h</a:t>
            </a:r>
            <a:r>
              <a:rPr lang="en-US" sz="1200" kern="1200" dirty="0" smtClean="0">
                <a:solidFill>
                  <a:schemeClr val="tx1"/>
                </a:solidFill>
                <a:latin typeface="+mn-lt"/>
                <a:ea typeface="+mn-ea"/>
                <a:cs typeface="+mn-cs"/>
              </a:rPr>
              <a:t>e studied families in the border towns of Attleboro and Seekonk, he found a rapid shift towards the merger</a:t>
            </a:r>
            <a:r>
              <a:rPr lang="en-US" sz="1200" kern="1200" baseline="0" dirty="0" smtClean="0">
                <a:solidFill>
                  <a:schemeClr val="tx1"/>
                </a:solidFill>
                <a:latin typeface="+mn-lt"/>
                <a:ea typeface="+mn-ea"/>
                <a:cs typeface="+mn-cs"/>
              </a:rPr>
              <a:t> in the youngest generation.</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the vertical axis shows Seekonk children’s grade</a:t>
            </a:r>
            <a:r>
              <a:rPr lang="en-US" sz="1200" kern="1200" baseline="0" dirty="0" smtClean="0">
                <a:solidFill>
                  <a:schemeClr val="tx1"/>
                </a:solidFill>
                <a:latin typeface="+mn-lt"/>
                <a:ea typeface="+mn-ea"/>
                <a:cs typeface="+mn-cs"/>
              </a:rPr>
              <a:t> in school, and along the horizontal axis are grouped the various families according to whether mothers, fathers, or both make the </a:t>
            </a:r>
            <a:r>
              <a:rPr lang="en-US" sz="1200" kern="1200" baseline="0" dirty="0" err="1" smtClean="0">
                <a:solidFill>
                  <a:schemeClr val="tx1"/>
                </a:solidFill>
                <a:latin typeface="+mn-lt"/>
                <a:ea typeface="+mn-ea"/>
                <a:cs typeface="+mn-cs"/>
              </a:rPr>
              <a:t>distinction.</a:t>
            </a:r>
            <a:r>
              <a:rPr lang="en-US" sz="1200" kern="1200" dirty="0" err="1" smtClean="0">
                <a:solidFill>
                  <a:schemeClr val="tx1"/>
                </a:solidFill>
                <a:latin typeface="+mn-lt"/>
                <a:ea typeface="+mn-ea"/>
                <a:cs typeface="+mn-cs"/>
              </a:rPr>
              <a:t>[CLICK</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grades 2-6 there is a belt of 10 black symbols indicating complete merger, while older children maintain the distinct system of the community and younger children have not completely emerged from the influence of their parents.</a:t>
            </a:r>
            <a:r>
              <a:rPr lang="en-US" dirty="0" smtClean="0"/>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have a handout, but I’ve put this PowerPoint, with the text in full, on my home page under the section on </a:t>
            </a:r>
            <a:r>
              <a:rPr lang="en-US" dirty="0" err="1" smtClean="0"/>
              <a:t>PowerPoints</a:t>
            </a:r>
            <a:r>
              <a:rPr lang="en-US" dirty="0" smtClean="0"/>
              <a:t> of recent presentations.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But although parents’ influence may be eroded, it is not eliminated immediately as children mature.  We can trace the persistence of the waning influence of parents by comparing the relative influence of mothers and fathers. Since female caretakers are the primary source for first language learning, we can expect the effect of having a mother with a distinct system would outweigh the effect of a father with a distinct system. This table is drawn from Johnson’s School Survey in Attleboro. The figures register a distinctness score where 4 is maximum</a:t>
            </a:r>
            <a:r>
              <a:rPr lang="en-US" sz="1200" kern="1200" baseline="0" dirty="0" smtClean="0">
                <a:solidFill>
                  <a:schemeClr val="tx1"/>
                </a:solidFill>
                <a:latin typeface="+mn-lt"/>
                <a:ea typeface="+mn-ea"/>
                <a:cs typeface="+mn-cs"/>
              </a:rPr>
              <a:t> in c</a:t>
            </a:r>
            <a:r>
              <a:rPr lang="en-US" sz="1200" kern="1200" dirty="0" smtClean="0">
                <a:solidFill>
                  <a:schemeClr val="tx1"/>
                </a:solidFill>
                <a:latin typeface="+mn-lt"/>
                <a:ea typeface="+mn-ea"/>
                <a:cs typeface="+mn-cs"/>
              </a:rPr>
              <a:t>hildren’s response to minimal pairs as ‘same’ or ‘different’.  We</a:t>
            </a:r>
            <a:r>
              <a:rPr lang="en-US" sz="1200" kern="1200" baseline="0" dirty="0" smtClean="0">
                <a:solidFill>
                  <a:schemeClr val="tx1"/>
                </a:solidFill>
                <a:latin typeface="+mn-lt"/>
                <a:ea typeface="+mn-ea"/>
                <a:cs typeface="+mn-cs"/>
              </a:rPr>
              <a:t> see that h</a:t>
            </a:r>
            <a:r>
              <a:rPr lang="en-US" sz="1200" kern="1200" dirty="0" smtClean="0">
                <a:solidFill>
                  <a:schemeClr val="tx1"/>
                </a:solidFill>
                <a:latin typeface="+mn-lt"/>
                <a:ea typeface="+mn-ea"/>
                <a:cs typeface="+mn-cs"/>
              </a:rPr>
              <a:t>aving a mother who makes the distinction (but a father who doesn’t) yields twice as a high a distinctness score as the reverse situation</a:t>
            </a:r>
          </a:p>
          <a:p>
            <a:r>
              <a:rPr lang="en-US" sz="1200" kern="1200" dirty="0" smtClean="0">
                <a:solidFill>
                  <a:schemeClr val="tx1"/>
                </a:solidFill>
                <a:latin typeface="+mn-lt"/>
                <a:ea typeface="+mn-ea"/>
                <a:cs typeface="+mn-cs"/>
              </a:rPr>
              <a:t> 	Johnson</a:t>
            </a:r>
            <a:r>
              <a:rPr lang="en-US" sz="1200" kern="1200" baseline="0" dirty="0" smtClean="0">
                <a:solidFill>
                  <a:schemeClr val="tx1"/>
                </a:solidFill>
                <a:latin typeface="+mn-lt"/>
                <a:ea typeface="+mn-ea"/>
                <a:cs typeface="+mn-cs"/>
              </a:rPr>
              <a:t> suggests that the erosion of the distinction is the result of new families moving into this area from The Boston region. Yang (2009) calculates that approximately 20% of such </a:t>
            </a:r>
            <a:r>
              <a:rPr lang="en-US" sz="1200" kern="1200" baseline="0" dirty="0" err="1" smtClean="0">
                <a:solidFill>
                  <a:schemeClr val="tx1"/>
                </a:solidFill>
                <a:latin typeface="+mn-lt"/>
                <a:ea typeface="+mn-ea"/>
                <a:cs typeface="+mn-cs"/>
              </a:rPr>
              <a:t>inmigrants</a:t>
            </a:r>
            <a:r>
              <a:rPr lang="en-US" sz="1200" kern="1200" baseline="0" dirty="0" smtClean="0">
                <a:solidFill>
                  <a:schemeClr val="tx1"/>
                </a:solidFill>
                <a:latin typeface="+mn-lt"/>
                <a:ea typeface="+mn-ea"/>
                <a:cs typeface="+mn-cs"/>
              </a:rPr>
              <a:t> would produce this result and the school populations in this area do show that proportion. Here the process of erosion of parental influence is documented most clearly when we see the incomplete result.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A5EFC8-8F2F-3D45-BE91-714368CDA1E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can now shift to a view of the rejection of parental influence by a slightly older group: adolescents. This is from  </a:t>
            </a:r>
            <a:r>
              <a:rPr lang="en-US" sz="1200" kern="1200" dirty="0" err="1" smtClean="0">
                <a:solidFill>
                  <a:schemeClr val="tx1"/>
                </a:solidFill>
                <a:latin typeface="+mn-lt"/>
                <a:ea typeface="+mn-ea"/>
                <a:cs typeface="+mn-cs"/>
              </a:rPr>
              <a:t>Sankoff</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Blondeau’s</a:t>
            </a:r>
            <a:r>
              <a:rPr lang="en-US" sz="1200" kern="1200" baseline="0" dirty="0" smtClean="0">
                <a:solidFill>
                  <a:schemeClr val="tx1"/>
                </a:solidFill>
                <a:latin typeface="+mn-lt"/>
                <a:ea typeface="+mn-ea"/>
                <a:cs typeface="+mn-cs"/>
              </a:rPr>
              <a:t> real-time re-study of the shift from apical to uvular /</a:t>
            </a:r>
            <a:r>
              <a:rPr lang="en-US" sz="1200" kern="1200" baseline="0" dirty="0" err="1" smtClean="0">
                <a:solidFill>
                  <a:schemeClr val="tx1"/>
                </a:solidFill>
                <a:latin typeface="+mn-lt"/>
                <a:ea typeface="+mn-ea"/>
                <a:cs typeface="+mn-cs"/>
              </a:rPr>
              <a:t>r</a:t>
            </a:r>
            <a:r>
              <a:rPr lang="en-US" sz="1200" kern="1200" baseline="0" dirty="0" smtClean="0">
                <a:solidFill>
                  <a:schemeClr val="tx1"/>
                </a:solidFill>
                <a:latin typeface="+mn-lt"/>
                <a:ea typeface="+mn-ea"/>
                <a:cs typeface="+mn-cs"/>
              </a:rPr>
              <a:t>/ in Montreal. The traditional Quebecois dialect of Montreal used consistent apical /</a:t>
            </a:r>
            <a:r>
              <a:rPr lang="en-US" sz="1200" kern="1200" baseline="0" dirty="0" err="1" smtClean="0">
                <a:solidFill>
                  <a:schemeClr val="tx1"/>
                </a:solidFill>
                <a:latin typeface="+mn-lt"/>
                <a:ea typeface="+mn-ea"/>
                <a:cs typeface="+mn-cs"/>
              </a:rPr>
              <a:t>r</a:t>
            </a:r>
            <a:r>
              <a:rPr lang="en-US" sz="1200" kern="1200" baseline="0" dirty="0" smtClean="0">
                <a:solidFill>
                  <a:schemeClr val="tx1"/>
                </a:solidFill>
                <a:latin typeface="+mn-lt"/>
                <a:ea typeface="+mn-ea"/>
                <a:cs typeface="+mn-cs"/>
              </a:rPr>
              <a:t>/ in [</a:t>
            </a:r>
            <a:r>
              <a:rPr lang="en-US" sz="1200" kern="1200" baseline="0" dirty="0" err="1" smtClean="0">
                <a:solidFill>
                  <a:schemeClr val="tx1"/>
                </a:solidFill>
                <a:latin typeface="+mn-lt"/>
                <a:ea typeface="+mn-ea"/>
                <a:cs typeface="+mn-cs"/>
              </a:rPr>
              <a:t>ruzj</a:t>
            </a:r>
            <a:r>
              <a:rPr lang="en-US" sz="1200" kern="1200" baseline="0" dirty="0" smtClean="0">
                <a:solidFill>
                  <a:schemeClr val="tx1"/>
                </a:solidFill>
                <a:latin typeface="+mn-lt"/>
                <a:ea typeface="+mn-ea"/>
                <a:cs typeface="+mn-cs"/>
              </a:rPr>
              <a:t>] CLICK </a:t>
            </a:r>
            <a:r>
              <a:rPr lang="en-US" sz="1200" kern="1200" dirty="0" smtClean="0">
                <a:solidFill>
                  <a:schemeClr val="tx1"/>
                </a:solidFill>
                <a:latin typeface="+mn-lt"/>
                <a:ea typeface="+mn-ea"/>
                <a:cs typeface="+mn-cs"/>
              </a:rPr>
              <a:t>The new uvular form spread geographically from the Quebec City area, though it was also identified with continental standard French.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a:t>
            </a:r>
            <a:r>
              <a:rPr lang="en-US" sz="1200" kern="1200" baseline="0" dirty="0" smtClean="0">
                <a:solidFill>
                  <a:schemeClr val="tx1"/>
                </a:solidFill>
                <a:latin typeface="+mn-lt"/>
                <a:ea typeface="+mn-ea"/>
                <a:cs typeface="+mn-cs"/>
              </a:rPr>
              <a:t> f</a:t>
            </a:r>
            <a:r>
              <a:rPr lang="en-US" sz="1200" kern="1200" dirty="0" smtClean="0">
                <a:solidFill>
                  <a:schemeClr val="tx1"/>
                </a:solidFill>
                <a:latin typeface="+mn-lt"/>
                <a:ea typeface="+mn-ea"/>
                <a:cs typeface="+mn-cs"/>
              </a:rPr>
              <a:t>igure the percent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uvular [R]</a:t>
            </a:r>
            <a:r>
              <a:rPr lang="en-US" sz="1200" kern="1200" baseline="0" dirty="0" smtClean="0">
                <a:solidFill>
                  <a:schemeClr val="tx1"/>
                </a:solidFill>
                <a:latin typeface="+mn-lt"/>
                <a:ea typeface="+mn-ea"/>
                <a:cs typeface="+mn-cs"/>
              </a:rPr>
              <a:t> is shown on the vertical axis and age of the speaker on the horizontal axis, B</a:t>
            </a:r>
            <a:r>
              <a:rPr lang="en-US" sz="1200" kern="1200" dirty="0" smtClean="0">
                <a:solidFill>
                  <a:schemeClr val="tx1"/>
                </a:solidFill>
                <a:latin typeface="+mn-lt"/>
                <a:ea typeface="+mn-ea"/>
                <a:cs typeface="+mn-cs"/>
              </a:rPr>
              <a:t>lue symbols show percent [R] in 1971 and the red symbols in 1984.  The</a:t>
            </a:r>
            <a:r>
              <a:rPr lang="en-US" sz="1200" kern="1200" baseline="0" dirty="0" smtClean="0">
                <a:solidFill>
                  <a:schemeClr val="tx1"/>
                </a:solidFill>
                <a:latin typeface="+mn-lt"/>
                <a:ea typeface="+mn-ea"/>
                <a:cs typeface="+mn-cs"/>
              </a:rPr>
              <a:t> four b</a:t>
            </a:r>
            <a:r>
              <a:rPr lang="en-US" sz="1200" kern="1200" dirty="0" smtClean="0">
                <a:solidFill>
                  <a:schemeClr val="tx1"/>
                </a:solidFill>
                <a:latin typeface="+mn-lt"/>
                <a:ea typeface="+mn-ea"/>
                <a:cs typeface="+mn-cs"/>
              </a:rPr>
              <a:t>lack arrows connect the 1971 and 1984 values of speakers who increased their use of the uvular variant from some intermediate value</a:t>
            </a:r>
            <a:r>
              <a:rPr lang="en-US" sz="1200" kern="1200" baseline="0" dirty="0" smtClean="0">
                <a:solidFill>
                  <a:schemeClr val="tx1"/>
                </a:solidFill>
                <a:latin typeface="+mn-lt"/>
                <a:ea typeface="+mn-ea"/>
                <a:cs typeface="+mn-cs"/>
              </a:rPr>
              <a:t> in 1971.That is these for adolescents had not departed completely from their parents in 1971, but 13 years later, in 1984, they had done so. </a:t>
            </a:r>
            <a:r>
              <a:rPr lang="en-US" sz="1200" kern="1200" dirty="0" smtClean="0">
                <a:solidFill>
                  <a:schemeClr val="tx1"/>
                </a:solidFill>
                <a:latin typeface="+mn-lt"/>
                <a:ea typeface="+mn-ea"/>
                <a:cs typeface="+mn-cs"/>
              </a:rPr>
              <a:t>At upper left [CLICK] are seven black diamonds representing adolescents who had already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achieved 100% uvular (R) by 1971</a:t>
            </a:r>
            <a:r>
              <a:rPr lang="en-US" sz="1200" kern="1200" baseline="0" dirty="0" smtClean="0">
                <a:solidFill>
                  <a:schemeClr val="tx1"/>
                </a:solidFill>
                <a:latin typeface="+mn-lt"/>
                <a:ea typeface="+mn-ea"/>
                <a:cs typeface="+mn-cs"/>
              </a:rPr>
              <a:t> and maintained it in 1984.</a:t>
            </a:r>
            <a:r>
              <a:rPr lang="en-US" dirty="0" smtClean="0"/>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parents of these seven adolescents were part of a community that used 100% apical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a:t>
            </a:r>
            <a:r>
              <a:rPr lang="en-US" sz="1200" u="none" kern="1200" dirty="0" smtClean="0">
                <a:solidFill>
                  <a:schemeClr val="tx1"/>
                </a:solidFill>
                <a:latin typeface="+mn-lt"/>
                <a:ea typeface="+mn-ea"/>
                <a:cs typeface="+mn-cs"/>
              </a:rPr>
              <a:t>, In fact,</a:t>
            </a:r>
            <a:r>
              <a:rPr lang="en-US" sz="1200" u="none" kern="1200" baseline="0" dirty="0" smtClean="0">
                <a:solidFill>
                  <a:schemeClr val="tx1"/>
                </a:solidFill>
                <a:latin typeface="+mn-lt"/>
                <a:ea typeface="+mn-ea"/>
                <a:cs typeface="+mn-cs"/>
              </a:rPr>
              <a:t> when parents of these adolescents do appear in the recordings of the 1971 interviews, they use100% apical [</a:t>
            </a:r>
            <a:r>
              <a:rPr lang="en-US" sz="1200" u="none" kern="1200" baseline="0" dirty="0" err="1" smtClean="0">
                <a:solidFill>
                  <a:schemeClr val="tx1"/>
                </a:solidFill>
                <a:latin typeface="+mn-lt"/>
                <a:ea typeface="+mn-ea"/>
                <a:cs typeface="+mn-cs"/>
              </a:rPr>
              <a:t>r</a:t>
            </a:r>
            <a:r>
              <a:rPr lang="en-US" sz="1200" u="none" kern="1200" baseline="0" dirty="0" smtClean="0">
                <a:solidFill>
                  <a:schemeClr val="tx1"/>
                </a:solidFill>
                <a:latin typeface="+mn-lt"/>
                <a:ea typeface="+mn-ea"/>
                <a:cs typeface="+mn-cs"/>
              </a:rPr>
              <a:t>]. W</a:t>
            </a:r>
            <a:r>
              <a:rPr lang="en-US" sz="1200" kern="1200" dirty="0" smtClean="0">
                <a:solidFill>
                  <a:schemeClr val="tx1"/>
                </a:solidFill>
                <a:latin typeface="+mn-lt"/>
                <a:ea typeface="+mn-ea"/>
                <a:cs typeface="+mn-cs"/>
              </a:rPr>
              <a:t>e conclude that 100% apical would have been their model in early L1 acquisition.</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t is clear that the majority of adolescent speakers in 1971 had taken as their target a form of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 quite distinct from that of their parents and 7 out of 12 achieved consistent control over this uvular form.</a:t>
            </a:r>
          </a:p>
          <a:p>
            <a:endParaRPr lang="en-US" sz="1200" u="none"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pattern seen with relative influence of competing dialects is repeated with even greater clarity when the caretakers are not native speakers of the dominant language of the speech community. With the massive immigration into the U.S. from southern and eastern Europe in the late 19</a:t>
            </a:r>
            <a:r>
              <a:rPr lang="en-US" sz="1200" i="0" kern="1200" baseline="30000" dirty="0" smtClean="0">
                <a:solidFill>
                  <a:schemeClr val="tx1"/>
                </a:solidFill>
                <a:latin typeface="+mn-lt"/>
                <a:ea typeface="+mn-ea"/>
                <a:cs typeface="+mn-cs"/>
              </a:rPr>
              <a:t>th</a:t>
            </a:r>
            <a:r>
              <a:rPr lang="en-US" sz="1200" i="0" kern="1200" dirty="0" smtClean="0">
                <a:solidFill>
                  <a:schemeClr val="tx1"/>
                </a:solidFill>
                <a:latin typeface="+mn-lt"/>
                <a:ea typeface="+mn-ea"/>
                <a:cs typeface="+mn-cs"/>
              </a:rPr>
              <a:t> century, large numbers of children acquired English in households where the caretakers were native speakers of Italian, Polish, Yiddish, Greek, and many other languages. </a:t>
            </a:r>
            <a:r>
              <a:rPr lang="en-US" sz="1200" kern="1200" dirty="0" smtClean="0">
                <a:solidFill>
                  <a:schemeClr val="tx1"/>
                </a:solidFill>
                <a:latin typeface="+mn-lt"/>
                <a:ea typeface="+mn-ea"/>
                <a:cs typeface="+mn-cs"/>
              </a:rPr>
              <a:t>Next I’d like to</a:t>
            </a:r>
            <a:r>
              <a:rPr lang="en-US" sz="1200" kern="1200" baseline="0" dirty="0" smtClean="0">
                <a:solidFill>
                  <a:schemeClr val="tx1"/>
                </a:solidFill>
                <a:latin typeface="+mn-lt"/>
                <a:ea typeface="+mn-ea"/>
                <a:cs typeface="+mn-cs"/>
              </a:rPr>
              <a:t> look at evidence for the eventual disappearance of such parental influence among adult speakers, using two different ways of assessing the influence of a parent’s foreign language on the final output. One is by comparing second and third generations, the other by a regression analysis of the effect of ethnicity. </a:t>
            </a:r>
            <a:endParaRPr lang="en-US" u="none"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This 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the Lower East Side, the</a:t>
            </a:r>
            <a:r>
              <a:rPr lang="en-US" sz="1200" kern="1200" baseline="0" dirty="0" smtClean="0">
                <a:solidFill>
                  <a:schemeClr val="tx1"/>
                </a:solidFill>
                <a:latin typeface="+mn-lt"/>
                <a:ea typeface="+mn-ea"/>
                <a:cs typeface="+mn-cs"/>
              </a:rPr>
              <a:t> location of my study of New York City phonology in the 1960s.</a:t>
            </a:r>
            <a:r>
              <a:rPr lang="en-US" sz="1200" i="0" kern="1200" dirty="0" smtClean="0">
                <a:solidFill>
                  <a:schemeClr val="tx1"/>
                </a:solidFill>
                <a:latin typeface="+mn-lt"/>
                <a:ea typeface="+mn-ea"/>
                <a:cs typeface="+mn-cs"/>
              </a:rPr>
              <a:t>. It was a common conception that somehow the dialect of New York City was influenced by the many mother-tongues of immigrants. However, the influence of parents’ language</a:t>
            </a:r>
            <a:r>
              <a:rPr lang="en-US" sz="1200" i="0" kern="1200" baseline="0" dirty="0" smtClean="0">
                <a:solidFill>
                  <a:schemeClr val="tx1"/>
                </a:solidFill>
                <a:latin typeface="+mn-lt"/>
                <a:ea typeface="+mn-ea"/>
                <a:cs typeface="+mn-cs"/>
              </a:rPr>
              <a:t> wa</a:t>
            </a:r>
            <a:r>
              <a:rPr lang="en-US" sz="1200" i="0" kern="1200" dirty="0" smtClean="0">
                <a:solidFill>
                  <a:schemeClr val="tx1"/>
                </a:solidFill>
                <a:latin typeface="+mn-lt"/>
                <a:ea typeface="+mn-ea"/>
                <a:cs typeface="+mn-cs"/>
              </a:rPr>
              <a:t>s regularly found to be the least of all sociolinguistic forces operating  on children’s language here and in many </a:t>
            </a:r>
            <a:r>
              <a:rPr lang="en-US" sz="1200" i="0" kern="1200" dirty="0" err="1" smtClean="0">
                <a:solidFill>
                  <a:schemeClr val="tx1"/>
                </a:solidFill>
                <a:latin typeface="+mn-lt"/>
                <a:ea typeface="+mn-ea"/>
                <a:cs typeface="+mn-cs"/>
              </a:rPr>
              <a:t>aother</a:t>
            </a:r>
            <a:r>
              <a:rPr lang="en-US" sz="1200" i="0" kern="1200" dirty="0" smtClean="0">
                <a:solidFill>
                  <a:schemeClr val="tx1"/>
                </a:solidFill>
                <a:latin typeface="+mn-lt"/>
                <a:ea typeface="+mn-ea"/>
                <a:cs typeface="+mn-cs"/>
              </a:rPr>
              <a:t> cities. As we have seen, children have the capacity to detect at an early age, in</a:t>
            </a:r>
            <a:r>
              <a:rPr lang="en-US" sz="1200" i="0" kern="1200" baseline="0" dirty="0" smtClean="0">
                <a:solidFill>
                  <a:schemeClr val="tx1"/>
                </a:solidFill>
                <a:latin typeface="+mn-lt"/>
                <a:ea typeface="+mn-ea"/>
                <a:cs typeface="+mn-cs"/>
              </a:rPr>
              <a:t> ways that are not understood,</a:t>
            </a:r>
            <a:r>
              <a:rPr lang="en-US" sz="1200" i="0" kern="1200" dirty="0" smtClean="0">
                <a:solidFill>
                  <a:schemeClr val="tx1"/>
                </a:solidFill>
                <a:latin typeface="+mn-lt"/>
                <a:ea typeface="+mn-ea"/>
                <a:cs typeface="+mn-cs"/>
              </a:rPr>
              <a:t> the fact that their parents’ language is not fully representative of the speech community and so is not the proper target for their language learning. </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BA5EFC8-8F2F-3D45-BE91-714368CDA1E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This appeared most dramatically in a comparison that I made between second and third generation Jewish New Yorkers in the raising of the variables (</a:t>
            </a:r>
            <a:r>
              <a:rPr lang="en-US" sz="1200" i="0" kern="1200" dirty="0" err="1" smtClean="0">
                <a:solidFill>
                  <a:schemeClr val="tx1"/>
                </a:solidFill>
                <a:latin typeface="+mn-lt"/>
                <a:ea typeface="+mn-ea"/>
                <a:cs typeface="+mn-cs"/>
              </a:rPr>
              <a:t>æh</a:t>
            </a:r>
            <a:r>
              <a:rPr lang="en-US" sz="1200" i="0" kern="1200" dirty="0" smtClean="0">
                <a:solidFill>
                  <a:schemeClr val="tx1"/>
                </a:solidFill>
                <a:latin typeface="+mn-lt"/>
                <a:ea typeface="+mn-ea"/>
                <a:cs typeface="+mn-cs"/>
              </a:rPr>
              <a:t>) and (oh). The</a:t>
            </a:r>
            <a:r>
              <a:rPr lang="en-US" sz="1200" i="0" kern="1200" baseline="0" dirty="0" smtClean="0">
                <a:solidFill>
                  <a:schemeClr val="tx1"/>
                </a:solidFill>
                <a:latin typeface="+mn-lt"/>
                <a:ea typeface="+mn-ea"/>
                <a:cs typeface="+mn-cs"/>
              </a:rPr>
              <a:t> raising of (</a:t>
            </a:r>
            <a:r>
              <a:rPr lang="en-US" sz="1200" i="0" kern="1200" baseline="0" dirty="0" err="1" smtClean="0">
                <a:solidFill>
                  <a:schemeClr val="tx1"/>
                </a:solidFill>
                <a:latin typeface="+mn-lt"/>
                <a:ea typeface="+mn-ea"/>
                <a:cs typeface="+mn-cs"/>
              </a:rPr>
              <a:t>æh</a:t>
            </a:r>
            <a:r>
              <a:rPr lang="en-US" sz="1200" i="0" kern="1200" baseline="0" dirty="0" smtClean="0">
                <a:solidFill>
                  <a:schemeClr val="tx1"/>
                </a:solidFill>
                <a:latin typeface="+mn-lt"/>
                <a:ea typeface="+mn-ea"/>
                <a:cs typeface="+mn-cs"/>
              </a:rPr>
              <a:t>) carries [</a:t>
            </a:r>
            <a:r>
              <a:rPr lang="en-US" sz="1200" i="0" kern="1200" baseline="0" dirty="0" err="1" smtClean="0">
                <a:solidFill>
                  <a:schemeClr val="tx1"/>
                </a:solidFill>
                <a:latin typeface="+mn-lt"/>
                <a:ea typeface="+mn-ea"/>
                <a:cs typeface="+mn-cs"/>
              </a:rPr>
              <a:t>bæd</a:t>
            </a:r>
            <a:r>
              <a:rPr lang="en-US" sz="1200" i="0" kern="1200" baseline="0" dirty="0" smtClean="0">
                <a:solidFill>
                  <a:schemeClr val="tx1"/>
                </a:solidFill>
                <a:latin typeface="+mn-lt"/>
                <a:ea typeface="+mn-ea"/>
                <a:cs typeface="+mn-cs"/>
              </a:rPr>
              <a:t>] to [be: </a:t>
            </a:r>
            <a:r>
              <a:rPr lang="en-US" sz="1200" i="0" kern="1200" baseline="0" dirty="0" err="1" smtClean="0">
                <a:solidFill>
                  <a:schemeClr val="tx1"/>
                </a:solidFill>
                <a:latin typeface="+mn-lt"/>
                <a:ea typeface="+mn-ea"/>
                <a:cs typeface="+mn-cs"/>
              </a:rPr>
              <a:t>d</a:t>
            </a:r>
            <a:r>
              <a:rPr lang="en-US" sz="1200" i="0" kern="1200" baseline="0" dirty="0" smtClean="0">
                <a:solidFill>
                  <a:schemeClr val="tx1"/>
                </a:solidFill>
                <a:latin typeface="+mn-lt"/>
                <a:ea typeface="+mn-ea"/>
                <a:cs typeface="+mn-cs"/>
              </a:rPr>
              <a:t>] and [bi: </a:t>
            </a:r>
            <a:r>
              <a:rPr lang="en-US" sz="1200" i="0" kern="1200" baseline="0" dirty="0" err="1" smtClean="0">
                <a:solidFill>
                  <a:schemeClr val="tx1"/>
                </a:solidFill>
                <a:latin typeface="+mn-lt"/>
                <a:ea typeface="+mn-ea"/>
                <a:cs typeface="+mn-cs"/>
              </a:rPr>
              <a:t>d</a:t>
            </a:r>
            <a:r>
              <a:rPr lang="en-US" sz="1200" i="0" kern="1200" baseline="0" dirty="0" smtClean="0">
                <a:solidFill>
                  <a:schemeClr val="tx1"/>
                </a:solidFill>
                <a:latin typeface="+mn-lt"/>
                <a:ea typeface="+mn-ea"/>
                <a:cs typeface="+mn-cs"/>
              </a:rPr>
              <a:t>], while the raising of /oh/ carries [</a:t>
            </a:r>
            <a:r>
              <a:rPr lang="en-US" sz="1200" i="0" kern="1200" baseline="0" dirty="0" err="1" smtClean="0">
                <a:solidFill>
                  <a:schemeClr val="tx1"/>
                </a:solidFill>
                <a:latin typeface="+mn-lt"/>
                <a:ea typeface="+mn-ea"/>
                <a:cs typeface="+mn-cs"/>
              </a:rPr>
              <a:t>k</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fi</a:t>
            </a:r>
            <a:r>
              <a:rPr lang="en-US" sz="1200" i="0" kern="1200" baseline="0" dirty="0" smtClean="0">
                <a:solidFill>
                  <a:schemeClr val="tx1"/>
                </a:solidFill>
                <a:latin typeface="+mn-lt"/>
                <a:ea typeface="+mn-ea"/>
                <a:cs typeface="+mn-cs"/>
              </a:rPr>
              <a:t>] to </a:t>
            </a:r>
            <a:r>
              <a:rPr lang="en-US" sz="1200" i="0" kern="1200" baseline="0" dirty="0" err="1" smtClean="0">
                <a:solidFill>
                  <a:schemeClr val="tx1"/>
                </a:solidFill>
                <a:latin typeface="+mn-lt"/>
                <a:ea typeface="+mn-ea"/>
                <a:cs typeface="+mn-cs"/>
              </a:rPr>
              <a:t>k</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fi</a:t>
            </a:r>
            <a:r>
              <a:rPr lang="en-US" sz="1200" i="0" kern="1200" baseline="0" dirty="0" smtClean="0">
                <a:solidFill>
                  <a:schemeClr val="tx1"/>
                </a:solidFill>
                <a:latin typeface="+mn-lt"/>
                <a:ea typeface="+mn-ea"/>
                <a:cs typeface="+mn-cs"/>
              </a:rPr>
              <a:t>’. Both use a 4-point scale where 10 shows consistent low lax vowels and 40 shows consistent high tense </a:t>
            </a:r>
            <a:r>
              <a:rPr lang="en-US" sz="1200" i="0" kern="1200" baseline="0" dirty="0" err="1" smtClean="0">
                <a:solidFill>
                  <a:schemeClr val="tx1"/>
                </a:solidFill>
                <a:latin typeface="+mn-lt"/>
                <a:ea typeface="+mn-ea"/>
                <a:cs typeface="+mn-cs"/>
              </a:rPr>
              <a:t>ingliding</a:t>
            </a:r>
            <a:r>
              <a:rPr lang="en-US" sz="1200" i="0" kern="1200" baseline="0" dirty="0" smtClean="0">
                <a:solidFill>
                  <a:schemeClr val="tx1"/>
                </a:solidFill>
                <a:latin typeface="+mn-lt"/>
                <a:ea typeface="+mn-ea"/>
                <a:cs typeface="+mn-cs"/>
              </a:rPr>
              <a:t> vowels. Both of these sound changes run counter to the direct influence of Yiddish on English, which gives us lax [</a:t>
            </a:r>
            <a:r>
              <a:rPr lang="en-US" sz="1200" i="0" kern="1200" baseline="0" dirty="0" err="1" smtClean="0">
                <a:solidFill>
                  <a:schemeClr val="tx1"/>
                </a:solidFill>
                <a:latin typeface="+mn-lt"/>
                <a:ea typeface="+mn-ea"/>
                <a:cs typeface="+mn-cs"/>
              </a:rPr>
              <a:t>ə</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bɛd</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mɛn</a:t>
            </a:r>
            <a:r>
              <a:rPr lang="en-US" sz="1200" i="0" kern="1200" baseline="0" dirty="0" smtClean="0">
                <a:solidFill>
                  <a:schemeClr val="tx1"/>
                </a:solidFill>
                <a:latin typeface="+mn-lt"/>
                <a:ea typeface="+mn-ea"/>
                <a:cs typeface="+mn-cs"/>
              </a:rPr>
              <a:t>] in stead of tense [</a:t>
            </a:r>
            <a:r>
              <a:rPr lang="en-US" sz="1200" i="0" kern="1200" baseline="0" dirty="0" err="1" smtClean="0">
                <a:solidFill>
                  <a:schemeClr val="tx1"/>
                </a:solidFill>
                <a:latin typeface="+mn-lt"/>
                <a:ea typeface="+mn-ea"/>
                <a:cs typeface="+mn-cs"/>
              </a:rPr>
              <a:t>be:əd</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me:ən</a:t>
            </a:r>
            <a:r>
              <a:rPr lang="en-US" sz="1200" i="0" kern="1200" baseline="0" dirty="0" smtClean="0">
                <a:solidFill>
                  <a:schemeClr val="tx1"/>
                </a:solidFill>
                <a:latin typeface="+mn-lt"/>
                <a:ea typeface="+mn-ea"/>
                <a:cs typeface="+mn-cs"/>
              </a:rPr>
              <a:t>] and [</a:t>
            </a:r>
            <a:r>
              <a:rPr lang="en-US" sz="1200" i="0" kern="1200" baseline="0" dirty="0" err="1" smtClean="0">
                <a:solidFill>
                  <a:schemeClr val="tx1"/>
                </a:solidFill>
                <a:latin typeface="+mn-lt"/>
                <a:ea typeface="+mn-ea"/>
                <a:cs typeface="+mn-cs"/>
              </a:rPr>
              <a:t>ə</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kɒp</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kɒfi</a:t>
            </a:r>
            <a:r>
              <a:rPr lang="en-US" sz="1200" i="0" kern="1200" baseline="0" dirty="0" smtClean="0">
                <a:solidFill>
                  <a:schemeClr val="tx1"/>
                </a:solidFill>
                <a:latin typeface="+mn-lt"/>
                <a:ea typeface="+mn-ea"/>
                <a:cs typeface="+mn-cs"/>
              </a:rPr>
              <a:t>] instead of [</a:t>
            </a:r>
            <a:r>
              <a:rPr lang="en-US" sz="1200" i="0" kern="1200" baseline="0" dirty="0" err="1" smtClean="0">
                <a:solidFill>
                  <a:schemeClr val="tx1"/>
                </a:solidFill>
                <a:latin typeface="+mn-lt"/>
                <a:ea typeface="+mn-ea"/>
                <a:cs typeface="+mn-cs"/>
              </a:rPr>
              <a:t>ə</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kʌp</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kʊ:əfi</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This</a:t>
            </a:r>
            <a:r>
              <a:rPr lang="en-US" sz="1200" i="0" kern="1200" baseline="0" dirty="0" smtClean="0">
                <a:solidFill>
                  <a:schemeClr val="tx1"/>
                </a:solidFill>
                <a:latin typeface="+mn-lt"/>
                <a:ea typeface="+mn-ea"/>
                <a:cs typeface="+mn-cs"/>
              </a:rPr>
              <a:t> table </a:t>
            </a:r>
            <a:r>
              <a:rPr lang="en-US" sz="1200" i="0" kern="1200" dirty="0" smtClean="0">
                <a:solidFill>
                  <a:schemeClr val="tx1"/>
                </a:solidFill>
                <a:latin typeface="+mn-lt"/>
                <a:ea typeface="+mn-ea"/>
                <a:cs typeface="+mn-cs"/>
              </a:rPr>
              <a:t>shows the two generations, second and third  for upper middle class Jewish younger men, and working class Jewish older women.</a:t>
            </a:r>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t>
            </a:r>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[CLICK] There are no significant differences between generations in the raising of (</a:t>
            </a:r>
            <a:r>
              <a:rPr lang="en-US" sz="1200" kern="1200" dirty="0" err="1" smtClean="0">
                <a:solidFill>
                  <a:schemeClr val="tx1"/>
                </a:solidFill>
                <a:latin typeface="+mn-lt"/>
                <a:ea typeface="+mn-ea"/>
                <a:cs typeface="+mn-cs"/>
              </a:rPr>
              <a:t>æh</a:t>
            </a:r>
            <a:r>
              <a:rPr lang="en-US" sz="1200" kern="1200" dirty="0" smtClean="0">
                <a:solidFill>
                  <a:schemeClr val="tx1"/>
                </a:solidFill>
                <a:latin typeface="+mn-lt"/>
                <a:ea typeface="+mn-ea"/>
                <a:cs typeface="+mn-cs"/>
              </a:rPr>
              <a:t>)  [CLICK].  there </a:t>
            </a:r>
            <a:r>
              <a:rPr lang="en-US" sz="1200" u="sng" kern="1200" dirty="0" smtClean="0">
                <a:solidFill>
                  <a:schemeClr val="tx1"/>
                </a:solidFill>
                <a:latin typeface="+mn-lt"/>
                <a:ea typeface="+mn-ea"/>
                <a:cs typeface="+mn-cs"/>
              </a:rPr>
              <a:t>were </a:t>
            </a:r>
            <a:r>
              <a:rPr lang="en-US" sz="1200" kern="1200" dirty="0" smtClean="0">
                <a:solidFill>
                  <a:schemeClr val="tx1"/>
                </a:solidFill>
                <a:latin typeface="+mn-lt"/>
                <a:ea typeface="+mn-ea"/>
                <a:cs typeface="+mn-cs"/>
              </a:rPr>
              <a:t>no significant differences between the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and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generations in the raising of (oh).</a:t>
            </a:r>
            <a:r>
              <a:rPr lang="en-US" sz="1200" kern="1200" baseline="0" dirty="0" smtClean="0">
                <a:solidFill>
                  <a:schemeClr val="tx1"/>
                </a:solidFill>
                <a:latin typeface="+mn-lt"/>
                <a:ea typeface="+mn-ea"/>
                <a:cs typeface="+mn-cs"/>
              </a:rPr>
              <a:t>. We see that the eventual result for young and middle aged adults is</a:t>
            </a:r>
            <a:r>
              <a:rPr lang="en-US" sz="1200" kern="1200" dirty="0" smtClean="0">
                <a:solidFill>
                  <a:schemeClr val="tx1"/>
                </a:solidFill>
                <a:latin typeface="+mn-lt"/>
                <a:ea typeface="+mn-ea"/>
                <a:cs typeface="+mn-cs"/>
              </a:rPr>
              <a:t> the same for children whose parents were speakers of Yiddish and those whose parents were native speakers of the New York City dialect.</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a:t>
            </a:r>
            <a:r>
              <a:rPr lang="en-US" dirty="0" smtClean="0"/>
              <a:t>locates the Philadelphia Neighborhood Study in the 1970s.</a:t>
            </a:r>
            <a:r>
              <a:rPr lang="en-US" baseline="0" dirty="0" smtClean="0"/>
              <a:t> This study  created a stratified sample of the white mainstream areas of </a:t>
            </a:r>
            <a:r>
              <a:rPr lang="en-US" baseline="0" dirty="0" err="1" smtClean="0"/>
              <a:t>Philadelphia,with</a:t>
            </a:r>
            <a:r>
              <a:rPr lang="en-US" baseline="0" dirty="0" smtClean="0"/>
              <a:t> ten neighborhoods that embodied a full range of social classes and ethnicities.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sound change we will consider is the raising</a:t>
            </a:r>
            <a:r>
              <a:rPr lang="en-US" baseline="0" dirty="0" smtClean="0"/>
              <a:t> and fronting of /</a:t>
            </a:r>
            <a:r>
              <a:rPr lang="en-US" baseline="0" dirty="0" err="1" smtClean="0"/>
              <a:t>ey</a:t>
            </a:r>
            <a:r>
              <a:rPr lang="en-US" baseline="0" dirty="0" smtClean="0"/>
              <a:t>/ in closed syllables, one of the </a:t>
            </a:r>
            <a:r>
              <a:rPr lang="en-US" dirty="0" smtClean="0"/>
              <a:t>new and vigorous </a:t>
            </a:r>
            <a:r>
              <a:rPr lang="en-US" baseline="0" dirty="0" smtClean="0"/>
              <a:t>sound changes in </a:t>
            </a:r>
            <a:r>
              <a:rPr lang="en-US" baseline="0" dirty="0" err="1" smtClean="0"/>
              <a:t>Philadelphi</a:t>
            </a:r>
            <a:r>
              <a:rPr lang="en-US" baseline="0" dirty="0" smtClean="0"/>
              <a:t>. </a:t>
            </a:r>
            <a:r>
              <a:rPr lang="en-US" dirty="0" smtClean="0"/>
              <a:t>In this diagram each circle shows the mean value of a given vowel for the whole community, and the arrow shows any significant age coefficients indicating change</a:t>
            </a:r>
            <a:r>
              <a:rPr lang="en-US" baseline="0" dirty="0" smtClean="0"/>
              <a:t> on the F1/F2 dimensions</a:t>
            </a:r>
            <a:r>
              <a:rPr lang="en-US" dirty="0" smtClean="0"/>
              <a:t> in apparent time</a:t>
            </a:r>
            <a:r>
              <a:rPr lang="en-US" baseline="0" dirty="0" smtClean="0"/>
              <a:t>. The head of the arrow represents the expected mean for speakers 25 years younger than the mean, the tail the expected value for those 25 years older than the mean. </a:t>
            </a:r>
            <a:r>
              <a:rPr lang="en-US" dirty="0" smtClean="0"/>
              <a:t>CLICK The vowel in question,</a:t>
            </a:r>
            <a:r>
              <a:rPr lang="en-US" baseline="0" dirty="0" smtClean="0"/>
              <a:t> checked /</a:t>
            </a:r>
            <a:r>
              <a:rPr lang="en-US" baseline="0" dirty="0" err="1" smtClean="0"/>
              <a:t>ey</a:t>
            </a:r>
            <a:r>
              <a:rPr lang="en-US" baseline="0" dirty="0" smtClean="0"/>
              <a:t>/ is shifting front and upward along the front diagonal</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table</a:t>
            </a:r>
            <a:r>
              <a:rPr lang="en-US" sz="1200" kern="1200" dirty="0" smtClean="0">
                <a:solidFill>
                  <a:schemeClr val="tx1"/>
                </a:solidFill>
                <a:latin typeface="+mn-lt"/>
                <a:ea typeface="+mn-ea"/>
                <a:cs typeface="+mn-cs"/>
              </a:rPr>
              <a:t> shows the results of a multiple regression of the fronting of checked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ey</a:t>
            </a:r>
            <a:r>
              <a:rPr lang="en-US" sz="1200" kern="1200" baseline="0" dirty="0" smtClean="0">
                <a:solidFill>
                  <a:schemeClr val="tx1"/>
                </a:solidFill>
                <a:latin typeface="+mn-lt"/>
                <a:ea typeface="+mn-ea"/>
                <a:cs typeface="+mn-cs"/>
              </a:rPr>
              <a:t>/ in the Philadelphia Neighborhood Study of the 1970s which arrived at this </a:t>
            </a:r>
            <a:r>
              <a:rPr lang="en-US" sz="1200" kern="1200" baseline="0" dirty="0" err="1" smtClean="0">
                <a:solidFill>
                  <a:schemeClr val="tx1"/>
                </a:solidFill>
                <a:latin typeface="+mn-lt"/>
                <a:ea typeface="+mn-ea"/>
                <a:cs typeface="+mn-cs"/>
              </a:rPr>
              <a:t>position.CLICK</a:t>
            </a:r>
            <a:r>
              <a:rPr lang="en-US" sz="1200" kern="1200" baseline="0" dirty="0" smtClean="0">
                <a:solidFill>
                  <a:schemeClr val="tx1"/>
                </a:solidFill>
                <a:latin typeface="+mn-lt"/>
                <a:ea typeface="+mn-ea"/>
                <a:cs typeface="+mn-cs"/>
              </a:rPr>
              <a:t>. [CLICK] Age disfavors the process—that is younger speakers have higher F2. [CLICK] Female gender favors the change.  [CLICK] Membership in the upper working class favors the change. Residence in the Wicket St. neighborhood strongly favors it. </a:t>
            </a:r>
            <a:r>
              <a:rPr lang="en-US" sz="1200" kern="1200" dirty="0" smtClean="0">
                <a:solidFill>
                  <a:schemeClr val="tx1"/>
                </a:solidFill>
                <a:latin typeface="+mn-lt"/>
                <a:ea typeface="+mn-ea"/>
                <a:cs typeface="+mn-cs"/>
              </a:rPr>
              <a:t> [CLICK] But Jewish ethnicity is not a significant effect. [CLICK] Nor Italian.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Nor Irish.</a:t>
            </a:r>
            <a:r>
              <a:rPr lang="en-US" sz="1200" kern="1200" baseline="0" dirty="0" smtClean="0">
                <a:solidFill>
                  <a:schemeClr val="tx1"/>
                </a:solidFill>
                <a:latin typeface="+mn-lt"/>
                <a:ea typeface="+mn-ea"/>
                <a:cs typeface="+mn-cs"/>
              </a:rPr>
              <a:t> [CLICK] Nor WASP. [CLICK] Nor German. [CLICK] </a:t>
            </a:r>
            <a:r>
              <a:rPr lang="en-US" sz="1200" kern="1200" dirty="0" smtClean="0">
                <a:solidFill>
                  <a:schemeClr val="tx1"/>
                </a:solidFill>
                <a:latin typeface="+mn-lt"/>
                <a:ea typeface="+mn-ea"/>
                <a:cs typeface="+mn-cs"/>
              </a:rPr>
              <a:t>have also added generational status to the list </a:t>
            </a:r>
            <a:r>
              <a:rPr lang="en-US" sz="1200" u="sng" kern="1200" dirty="0" smtClean="0">
                <a:solidFill>
                  <a:schemeClr val="tx1"/>
                </a:solidFill>
                <a:latin typeface="+mn-lt"/>
                <a:ea typeface="+mn-ea"/>
                <a:cs typeface="+mn-cs"/>
              </a:rPr>
              <a:t>of</a:t>
            </a:r>
            <a:r>
              <a:rPr lang="en-US" sz="1200" kern="1200" dirty="0" smtClean="0">
                <a:solidFill>
                  <a:schemeClr val="tx1"/>
                </a:solidFill>
                <a:latin typeface="+mn-lt"/>
                <a:ea typeface="+mn-ea"/>
                <a:cs typeface="+mn-cs"/>
              </a:rPr>
              <a:t> independent variables</a:t>
            </a:r>
            <a:r>
              <a:rPr lang="en-US" sz="1200" u="sng" kern="1200" dirty="0" smtClean="0">
                <a:solidFill>
                  <a:schemeClr val="tx1"/>
                </a:solidFill>
                <a:latin typeface="+mn-lt"/>
                <a:ea typeface="+mn-ea"/>
                <a:cs typeface="+mn-cs"/>
              </a:rPr>
              <a:t>: it is not significant, </a:t>
            </a:r>
            <a:r>
              <a:rPr lang="en-US" sz="1200" kern="1200" dirty="0" smtClean="0">
                <a:solidFill>
                  <a:schemeClr val="tx1"/>
                </a:solidFill>
                <a:latin typeface="+mn-lt"/>
                <a:ea typeface="+mn-ea"/>
                <a:cs typeface="+mn-cs"/>
              </a:rPr>
              <a:t>confirming the </a:t>
            </a:r>
            <a:r>
              <a:rPr lang="en-US" sz="1200" u="sng" kern="1200" dirty="0" smtClean="0">
                <a:solidFill>
                  <a:schemeClr val="tx1"/>
                </a:solidFill>
                <a:latin typeface="+mn-lt"/>
                <a:ea typeface="+mn-ea"/>
                <a:cs typeface="+mn-cs"/>
              </a:rPr>
              <a:t>equivalence of second and third generations found in</a:t>
            </a:r>
            <a:r>
              <a:rPr lang="en-US" sz="1200" kern="1200" dirty="0" smtClean="0">
                <a:solidFill>
                  <a:schemeClr val="tx1"/>
                </a:solidFill>
                <a:latin typeface="+mn-lt"/>
                <a:ea typeface="+mn-ea"/>
                <a:cs typeface="+mn-cs"/>
              </a:rPr>
              <a:t> the New York City study.</a:t>
            </a:r>
            <a:r>
              <a:rPr lang="en-US" sz="1200" kern="1200" baseline="0" dirty="0" smtClean="0">
                <a:solidFill>
                  <a:schemeClr val="tx1"/>
                </a:solidFill>
                <a:latin typeface="+mn-lt"/>
                <a:ea typeface="+mn-ea"/>
                <a:cs typeface="+mn-cs"/>
              </a:rPr>
              <a:t> The erosion of parental influence is complete for this adult population.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results for NYC and Philadelphia should not lead us to think that this is a universal result.  If communication between ethnic groups is limited, with a high degree of residential segregation, we will see the persistence of ethnically inherited patterns. </a:t>
            </a:r>
            <a:r>
              <a:rPr lang="en-US" sz="1200" kern="1200" baseline="0" dirty="0" err="1" smtClean="0">
                <a:solidFill>
                  <a:schemeClr val="tx1"/>
                </a:solidFill>
                <a:latin typeface="+mn-lt"/>
                <a:ea typeface="+mn-ea"/>
                <a:cs typeface="+mn-cs"/>
              </a:rPr>
              <a:t>Boberg’s</a:t>
            </a:r>
            <a:r>
              <a:rPr lang="en-US" sz="1200" kern="1200" baseline="0" dirty="0" smtClean="0">
                <a:solidFill>
                  <a:schemeClr val="tx1"/>
                </a:solidFill>
                <a:latin typeface="+mn-lt"/>
                <a:ea typeface="+mn-ea"/>
                <a:cs typeface="+mn-cs"/>
              </a:rPr>
              <a:t> recent work on the English of Montreal demonstrates this. Even more plainly, the effects of racial segregation in the U.S. have led to the formation of two separate speech communities on a national scale.  The evidence we have just seen applies only to the white mainstream population. The same rejection of parental influence emerges from data on the African American community, as in Wolfram’s studies of Hyde County, North Carolina the study of Springville, Texas by Bailey and Cukor-Avila. but with different variables and different data sets.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a:t>
            </a:r>
            <a:r>
              <a:rPr lang="en-US" baseline="0" dirty="0" smtClean="0"/>
              <a:t> now turn to the obverse of Part 1: the embrace and absorption of the community pattern by those who are achieving adult-like control of language.</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paper will support</a:t>
            </a:r>
            <a:r>
              <a:rPr lang="en-US" sz="1200" kern="1200" baseline="0" dirty="0" smtClean="0">
                <a:solidFill>
                  <a:schemeClr val="tx1"/>
                </a:solidFill>
                <a:latin typeface="+mn-lt"/>
                <a:ea typeface="+mn-ea"/>
                <a:cs typeface="+mn-cs"/>
              </a:rPr>
              <a:t> what I call</a:t>
            </a:r>
            <a:r>
              <a:rPr lang="en-US" sz="1200" kern="1200" dirty="0" smtClean="0">
                <a:solidFill>
                  <a:schemeClr val="tx1"/>
                </a:solidFill>
                <a:latin typeface="+mn-lt"/>
                <a:ea typeface="+mn-ea"/>
                <a:cs typeface="+mn-cs"/>
              </a:rPr>
              <a:t> the central dogma of sociolinguistics CLICK that the community is conceptually and analytically prior to the individual. CLICK This means that in linguistic analysis, the behavior of an individual can be understood only through the study of the social groups of which he or she is a member. Following the approach outlined in </a:t>
            </a:r>
            <a:r>
              <a:rPr lang="en-US" sz="1200" kern="1200" dirty="0" err="1" smtClean="0">
                <a:solidFill>
                  <a:schemeClr val="tx1"/>
                </a:solidFill>
                <a:latin typeface="+mn-lt"/>
                <a:ea typeface="+mn-ea"/>
                <a:cs typeface="+mn-cs"/>
              </a:rPr>
              <a:t>Weinreich</a:t>
            </a:r>
            <a:r>
              <a:rPr lang="en-US" sz="1200" kern="1200" dirty="0" smtClean="0">
                <a:solidFill>
                  <a:schemeClr val="tx1"/>
                </a:solidFill>
                <a:latin typeface="+mn-lt"/>
                <a:ea typeface="+mn-ea"/>
                <a:cs typeface="+mn-cs"/>
              </a:rPr>
              <a:t> et al. 1968, language is seen as an abstract pattern located in the speech community and exterior to the individual. </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 will first look at the acquisition of the well studied Philadelphia s</a:t>
            </a:r>
            <a:r>
              <a:rPr lang="en-US" sz="1200" kern="1200" dirty="0" smtClean="0">
                <a:solidFill>
                  <a:schemeClr val="tx1"/>
                </a:solidFill>
                <a:latin typeface="+mn-lt"/>
                <a:ea typeface="+mn-ea"/>
                <a:cs typeface="+mn-cs"/>
              </a:rPr>
              <a:t>hort-a split</a:t>
            </a:r>
            <a:r>
              <a:rPr lang="en-US" sz="1200" kern="1200" baseline="0" dirty="0" smtClean="0">
                <a:solidFill>
                  <a:schemeClr val="tx1"/>
                </a:solidFill>
                <a:latin typeface="+mn-lt"/>
                <a:ea typeface="+mn-ea"/>
                <a:cs typeface="+mn-cs"/>
              </a:rPr>
              <a:t> between tense </a:t>
            </a:r>
            <a:r>
              <a:rPr lang="en-US" sz="1200" kern="1200" baseline="0" dirty="0" err="1"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lax short-a words. T</a:t>
            </a:r>
            <a:r>
              <a:rPr lang="en-US" sz="1200" kern="1200" dirty="0" smtClean="0">
                <a:solidFill>
                  <a:schemeClr val="tx1"/>
                </a:solidFill>
                <a:latin typeface="+mn-lt"/>
                <a:ea typeface="+mn-ea"/>
                <a:cs typeface="+mn-cs"/>
              </a:rPr>
              <a:t>ensing occurs generally</a:t>
            </a:r>
            <a:r>
              <a:rPr lang="en-US" sz="1200" kern="1200" baseline="0" dirty="0" smtClean="0">
                <a:solidFill>
                  <a:schemeClr val="tx1"/>
                </a:solidFill>
                <a:latin typeface="+mn-lt"/>
                <a:ea typeface="+mn-ea"/>
                <a:cs typeface="+mn-cs"/>
              </a:rPr>
              <a:t> in syllables closed by </a:t>
            </a:r>
            <a:r>
              <a:rPr lang="en-US" sz="1200" kern="1200" dirty="0" smtClean="0">
                <a:solidFill>
                  <a:schemeClr val="tx1"/>
                </a:solidFill>
                <a:latin typeface="+mn-lt"/>
                <a:ea typeface="+mn-ea"/>
                <a:cs typeface="+mn-cs"/>
              </a:rPr>
              <a:t>a remarkably</a:t>
            </a:r>
            <a:r>
              <a:rPr lang="en-US" sz="1200" kern="1200" baseline="0" dirty="0" smtClean="0">
                <a:solidFill>
                  <a:schemeClr val="tx1"/>
                </a:solidFill>
                <a:latin typeface="+mn-lt"/>
                <a:ea typeface="+mn-ea"/>
                <a:cs typeface="+mn-cs"/>
              </a:rPr>
              <a:t> unnatural class shown here: </a:t>
            </a:r>
            <a:r>
              <a:rPr lang="en-US" sz="1200" kern="1200" dirty="0" smtClean="0">
                <a:solidFill>
                  <a:schemeClr val="tx1"/>
                </a:solidFill>
                <a:latin typeface="+mn-lt"/>
                <a:ea typeface="+mn-ea"/>
                <a:cs typeface="+mn-cs"/>
              </a:rPr>
              <a:t> front nasals and voiceless</a:t>
            </a:r>
            <a:r>
              <a:rPr lang="en-US" sz="1200" kern="1200" baseline="0" dirty="0" smtClean="0">
                <a:solidFill>
                  <a:schemeClr val="tx1"/>
                </a:solidFill>
                <a:latin typeface="+mn-lt"/>
                <a:ea typeface="+mn-ea"/>
                <a:cs typeface="+mn-cs"/>
              </a:rPr>
              <a:t> fricatives. It should be noted that syllables are also closed by an inflectional boundary so that ham and hamming are tense, but hammer is lax</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A5EFC8-8F2F-3D45-BE91-714368CDA1E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this set we add short a before the  voiced stop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where lexical diffusion has crystallized in the tensing of three affective adjectives, [CLICK] </a:t>
            </a:r>
            <a:r>
              <a:rPr lang="en-US" sz="1200" i="1" kern="1200" baseline="0" dirty="0" smtClean="0">
                <a:solidFill>
                  <a:schemeClr val="tx1"/>
                </a:solidFill>
                <a:latin typeface="+mn-lt"/>
                <a:ea typeface="+mn-ea"/>
                <a:cs typeface="+mn-cs"/>
              </a:rPr>
              <a:t>mad, bad </a:t>
            </a:r>
            <a:r>
              <a:rPr lang="en-US" sz="1200" kern="1200" baseline="0" dirty="0" smtClean="0">
                <a:solidFill>
                  <a:schemeClr val="tx1"/>
                </a:solidFill>
                <a:latin typeface="+mn-lt"/>
                <a:ea typeface="+mn-ea"/>
                <a:cs typeface="+mn-cs"/>
              </a:rPr>
              <a:t>and </a:t>
            </a:r>
            <a:r>
              <a:rPr lang="en-US" sz="1200" i="1" kern="1200" baseline="0" dirty="0" smtClean="0">
                <a:solidFill>
                  <a:schemeClr val="tx1"/>
                </a:solidFill>
                <a:latin typeface="+mn-lt"/>
                <a:ea typeface="+mn-ea"/>
                <a:cs typeface="+mn-cs"/>
              </a:rPr>
              <a:t>glad</a:t>
            </a:r>
            <a:r>
              <a:rPr lang="en-US" sz="1200" kern="1200" baseline="0" dirty="0" smtClean="0">
                <a:solidFill>
                  <a:schemeClr val="tx1"/>
                </a:solidFill>
                <a:latin typeface="+mn-lt"/>
                <a:ea typeface="+mn-ea"/>
                <a:cs typeface="+mn-cs"/>
              </a:rPr>
              <a:t>, but not </a:t>
            </a:r>
            <a:r>
              <a:rPr lang="en-US" sz="1200" i="1" kern="1200" baseline="0" dirty="0" smtClean="0">
                <a:solidFill>
                  <a:schemeClr val="tx1"/>
                </a:solidFill>
                <a:latin typeface="+mn-lt"/>
                <a:ea typeface="+mn-ea"/>
                <a:cs typeface="+mn-cs"/>
              </a:rPr>
              <a:t>sad </a:t>
            </a:r>
            <a:r>
              <a:rPr lang="en-US" sz="1200" kern="1200" baseline="0" dirty="0" smtClean="0">
                <a:solidFill>
                  <a:schemeClr val="tx1"/>
                </a:solidFill>
                <a:latin typeface="+mn-lt"/>
                <a:ea typeface="+mn-ea"/>
                <a:cs typeface="+mn-cs"/>
              </a:rPr>
              <a:t>or any other word before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A5EFC8-8F2F-3D45-BE91-714368CDA1E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use of these words in spontaneous speech by the 112 speakers in the Philadelphia Neighborhood Study, from upper class Chestnut Hill to lower working class Kensington. There is one exception out of 234 tokens: a lax version of </a:t>
            </a:r>
            <a:r>
              <a:rPr lang="en-US" sz="1200" i="1" kern="1200" dirty="0" smtClean="0">
                <a:solidFill>
                  <a:schemeClr val="tx1"/>
                </a:solidFill>
                <a:latin typeface="+mn-lt"/>
                <a:ea typeface="+mn-ea"/>
                <a:cs typeface="+mn-cs"/>
              </a:rPr>
              <a:t>glad</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This distribution is not easy to learn even for the youngest children from</a:t>
            </a:r>
            <a:r>
              <a:rPr lang="en-US" sz="1200" kern="1200" baseline="0" dirty="0" smtClean="0">
                <a:solidFill>
                  <a:schemeClr val="tx1"/>
                </a:solidFill>
                <a:latin typeface="+mn-lt"/>
                <a:ea typeface="+mn-ea"/>
                <a:cs typeface="+mn-cs"/>
              </a:rPr>
              <a:t> out-of-state families in King of Prussia. In contrast to the learning of phonetic patterns, Payne found that only 1 of 34 children acquired the mad/bad/glad pattern. We note that our oldest lower class Irish speaker has the same system as our oldest Upper Class speaker. </a:t>
            </a:r>
            <a:r>
              <a:rPr lang="en-US" sz="1200" kern="1200" dirty="0" smtClean="0">
                <a:solidFill>
                  <a:schemeClr val="tx1"/>
                </a:solidFill>
                <a:latin typeface="+mn-lt"/>
                <a:ea typeface="+mn-ea"/>
                <a:cs typeface="+mn-cs"/>
              </a:rPr>
              <a:t>Given the fact</a:t>
            </a:r>
            <a:r>
              <a:rPr lang="en-US" sz="1200" kern="1200" baseline="0" dirty="0" smtClean="0">
                <a:solidFill>
                  <a:schemeClr val="tx1"/>
                </a:solidFill>
                <a:latin typeface="+mn-lt"/>
                <a:ea typeface="+mn-ea"/>
                <a:cs typeface="+mn-cs"/>
              </a:rPr>
              <a:t> that the children of out-of-state families in King of Prussia showed only partial learning of this pattern, and many out of state children move into the city across the decades, w</a:t>
            </a:r>
            <a:r>
              <a:rPr lang="en-US" sz="1200" kern="1200" dirty="0" smtClean="0">
                <a:solidFill>
                  <a:schemeClr val="tx1"/>
                </a:solidFill>
                <a:latin typeface="+mn-lt"/>
                <a:ea typeface="+mn-ea"/>
                <a:cs typeface="+mn-cs"/>
              </a:rPr>
              <a:t>e have yet to understand how such uniformity across neighborhoods and social classes is achieved.</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was the uniformity achieved across the whole population by 1979. Let us examine the current situation today, as reflected in a detailed analysis of the vowel system of a single speaker, Jean H., 60 years old, interviewed by Joe </a:t>
            </a:r>
            <a:r>
              <a:rPr lang="en-US" baseline="0" dirty="0" err="1" smtClean="0"/>
              <a:t>Fruehwald</a:t>
            </a:r>
            <a:r>
              <a:rPr lang="en-US" baseline="0" dirty="0" smtClean="0"/>
              <a:t> in 2006. This is the output of  our current program for automatic vowel analysis, using the forced aligner of </a:t>
            </a:r>
            <a:r>
              <a:rPr lang="en-US" baseline="0" dirty="0" err="1" smtClean="0"/>
              <a:t>Jiahong</a:t>
            </a:r>
            <a:r>
              <a:rPr lang="en-US" baseline="0" dirty="0" smtClean="0"/>
              <a:t> Yuan and our development by Ingrid </a:t>
            </a:r>
            <a:r>
              <a:rPr lang="en-US" baseline="0" dirty="0" err="1" smtClean="0"/>
              <a:t>Rosenthaler</a:t>
            </a:r>
            <a:r>
              <a:rPr lang="en-US" baseline="0" dirty="0" smtClean="0"/>
              <a:t> and Joe </a:t>
            </a:r>
            <a:r>
              <a:rPr lang="en-US" baseline="0" dirty="0" err="1" smtClean="0"/>
              <a:t>Fruehwald</a:t>
            </a:r>
            <a:r>
              <a:rPr lang="en-US" baseline="0" dirty="0" smtClean="0"/>
              <a:t> of the Extract Formants programs initiated by </a:t>
            </a:r>
            <a:r>
              <a:rPr lang="en-US" baseline="0" dirty="0" err="1" smtClean="0"/>
              <a:t>Keelan</a:t>
            </a:r>
            <a:r>
              <a:rPr lang="en-US" baseline="0" dirty="0" smtClean="0"/>
              <a:t> </a:t>
            </a:r>
            <a:r>
              <a:rPr lang="en-US" baseline="0" dirty="0" err="1" smtClean="0"/>
              <a:t>Evanini</a:t>
            </a:r>
            <a:r>
              <a:rPr lang="en-US" baseline="0" dirty="0" smtClean="0"/>
              <a:t>. Here we display 7,103 vowels longer than 50 </a:t>
            </a:r>
            <a:r>
              <a:rPr lang="en-US" baseline="0" dirty="0" err="1" smtClean="0"/>
              <a:t>msec</a:t>
            </a:r>
            <a:r>
              <a:rPr lang="en-US" baseline="0" dirty="0" smtClean="0"/>
              <a:t> from an hour of Jean M’s speech. Let us consider the </a:t>
            </a:r>
            <a:r>
              <a:rPr lang="en-US" baseline="0" dirty="0" err="1" smtClean="0"/>
              <a:t>equestion</a:t>
            </a:r>
            <a:r>
              <a:rPr lang="en-US" baseline="0" dirty="0" smtClean="0"/>
              <a:t>, persistent is the mad, bad, glad pattern?</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her short-a words before /</a:t>
            </a:r>
            <a:r>
              <a:rPr lang="en-US" baseline="0" dirty="0" err="1" smtClean="0"/>
              <a:t>d</a:t>
            </a:r>
            <a:r>
              <a:rPr lang="en-US" baseline="0" dirty="0" smtClean="0"/>
              <a:t>/.  There is a clear division between 15  tense tokens in spontaneous speech 12 lax tokens. What words are represented here?</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in the tense class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now consider a new development in the short-a</a:t>
            </a:r>
            <a:r>
              <a:rPr lang="en-US" baseline="0" dirty="0" smtClean="0"/>
              <a:t> split. </a:t>
            </a:r>
            <a:r>
              <a:rPr lang="en-US" dirty="0" smtClean="0"/>
              <a:t>In the</a:t>
            </a:r>
            <a:r>
              <a:rPr lang="en-US" baseline="0" dirty="0" smtClean="0"/>
              <a:t> Philadelphia Neighborhood Study of the 1970s, we found a tendency for a very few words with short-a before nasals in open syllables to become tensed. Most prominent was planet, which was surprising because short-a occurring after initial /pl/ will normally be found lower and further back than in other words.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9E7EB-4CED-BC46-AC49-47A075D79208}" type="slidenum">
              <a:rPr lang="en-US"/>
              <a:pPr/>
              <a:t>37</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Little children appear</a:t>
            </a:r>
            <a:r>
              <a:rPr lang="en-US" baseline="0" dirty="0" smtClean="0"/>
              <a:t> to have detected this trend and carried it further. In Roberts’ work in a South Philadelphia day care center in 1990,  children 3-5 years old had advanced this level of tensing of planet to 93% compared with only 18% for adult in the 1970s.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3A36FF-4C04-5044-A6A7-B64CCB47A256}" type="slidenum">
              <a:rPr lang="en-US">
                <a:latin typeface="Times" pitchFamily="-65" charset="0"/>
              </a:rPr>
              <a:pPr/>
              <a:t>38</a:t>
            </a:fld>
            <a:endParaRPr lang="en-US">
              <a:latin typeface="Times" pitchFamily="-65" charset="0"/>
            </a:endParaRPr>
          </a:p>
        </p:txBody>
      </p:sp>
      <p:sp>
        <p:nvSpPr>
          <p:cNvPr id="41987" name="Rectangle 1026"/>
          <p:cNvSpPr>
            <a:spLocks noGrp="1" noRot="1" noChangeAspect="1" noChangeArrowheads="1"/>
          </p:cNvSpPr>
          <p:nvPr>
            <p:ph type="sldImg"/>
          </p:nvPr>
        </p:nvSpPr>
        <p:spPr>
          <a:solidFill>
            <a:srgbClr val="FFFFFF"/>
          </a:solidFill>
          <a:ln/>
        </p:spPr>
      </p:sp>
      <p:sp>
        <p:nvSpPr>
          <p:cNvPr id="41988"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pitchFamily="-65" charset="0"/>
              </a:rPr>
              <a:t>Roberts divided those children into</a:t>
            </a:r>
            <a:r>
              <a:rPr lang="en-US" baseline="0" dirty="0" smtClean="0">
                <a:latin typeface="Times" pitchFamily="-65" charset="0"/>
              </a:rPr>
              <a:t>  a younger group of 3 year olds, and an older set 3:11 to 4:11, The advance of planet and its contrast with Janet is accentuated for the older group. In some way not yet clear to us, children are learning that the new form is tense planet, as compared to the older lax form [planet].. </a:t>
            </a:r>
            <a:endParaRPr lang="en-US" dirty="0">
              <a:latin typeface="Times" pitchFamily="-65"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Times" pitchFamily="-65" charset="0"/>
              </a:rPr>
              <a:t>18 years later, in 2008, Stephanie Brody found a further advance to 100% planet among 4-year-old children in a similar South Philadelphia day care. By this time, their adult parents had also reached 100%.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Language is a social fact, in Durkheim’s terms--  </a:t>
            </a:r>
            <a:r>
              <a:rPr lang="en-US" sz="1200" dirty="0" smtClean="0"/>
              <a:t>ways of behaving, thinking and feeling, exterior to the individual, which possess a power of coercion by which they are imposed on him </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human language faculty, an evolutionary development rooted in human physiology, is then viewed as the capacity to perceive, reproduce and employ such generalized patterns.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opposing view, well established in the thinking of many students of the speech community, is that the individual constructs an idiolectal grammar on the basis of the particular set of input data to which he or she is exposed in the formative years. Since in this view, the language learning mechanism is not programmed to delete idiosyncratic constructs, the end result is that each learner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winds up with a particular version of the grammar based on individual experience. The speech community is then seen as a vague average or assembly of these idiolectal variants.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This enthusiasm for the individual is not a new development.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a:t>
            </a:r>
            <a:r>
              <a:rPr lang="en-US" sz="1200" kern="1200" baseline="0" dirty="0" smtClean="0">
                <a:solidFill>
                  <a:schemeClr val="tx1"/>
                </a:solidFill>
                <a:latin typeface="+mn-lt"/>
                <a:ea typeface="+mn-ea"/>
                <a:cs typeface="+mn-cs"/>
              </a:rPr>
              <a:t> further expansion of the tensing environments for short-a is the pre-lateral set, in both open and closed syllables: pal, Sal, Alice, Italian, personality, alligator, mallet, etc. These two showed lexical diffusion in the 1970s and are seen to be moving on to completion in other studies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A5EFC8-8F2F-3D45-BE91-714368CDA1E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an idea of the consistency</a:t>
            </a:r>
            <a:r>
              <a:rPr lang="en-US" baseline="0" dirty="0" smtClean="0"/>
              <a:t> with which individuals participate this pattern </a:t>
            </a:r>
            <a:r>
              <a:rPr lang="en-US" dirty="0" smtClean="0"/>
              <a:t>This is a selection from</a:t>
            </a:r>
            <a:r>
              <a:rPr lang="en-US" baseline="0" dirty="0" smtClean="0"/>
              <a:t> our new automatic analysis of 9,000 vowels of a 62 year old woman recorded in 1973.  Only four of 35 short-a words before /</a:t>
            </a:r>
            <a:r>
              <a:rPr lang="en-US" baseline="0" dirty="0" err="1" smtClean="0"/>
              <a:t>l</a:t>
            </a:r>
            <a:r>
              <a:rPr lang="en-US" baseline="0" dirty="0" smtClean="0"/>
              <a:t>/ have moved up to the lower area of tense /</a:t>
            </a:r>
            <a:r>
              <a:rPr lang="en-US" baseline="0" dirty="0" err="1" smtClean="0"/>
              <a:t>æh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60 year old Jean H. again recorded 33 years later. She </a:t>
            </a:r>
            <a:r>
              <a:rPr lang="en-US" dirty="0" err="1" smtClean="0"/>
              <a:t>showsthat</a:t>
            </a:r>
            <a:r>
              <a:rPr lang="en-US" dirty="0" smtClean="0"/>
              <a:t>  34 out of 35 words</a:t>
            </a:r>
            <a:r>
              <a:rPr lang="en-US" baseline="0" dirty="0" smtClean="0"/>
              <a:t>\before /have moved up and front, leaving that one token of PERSONALITY behind.</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Brody’s recent study of children in South Philadelphia day care focuses on the development of short-a before /</a:t>
            </a:r>
            <a:r>
              <a:rPr lang="en-US" sz="1200" kern="1200" baseline="0" dirty="0" err="1" smtClean="0">
                <a:solidFill>
                  <a:schemeClr val="tx1"/>
                </a:solidFill>
                <a:latin typeface="+mn-lt"/>
                <a:ea typeface="+mn-ea"/>
                <a:cs typeface="+mn-cs"/>
              </a:rPr>
              <a:t>l</a:t>
            </a:r>
            <a:r>
              <a:rPr lang="en-US" sz="1200" kern="1200" baseline="0" dirty="0" smtClean="0">
                <a:solidFill>
                  <a:schemeClr val="tx1"/>
                </a:solidFill>
                <a:latin typeface="+mn-lt"/>
                <a:ea typeface="+mn-ea"/>
                <a:cs typeface="+mn-cs"/>
              </a:rPr>
              <a:t>/ in three families. One family is quite advanced for both children and adults: 8 out of 8 and 4 out of 4.  In a second family, the adults show no tensing and for the child, only a single case of tensing. In a third family, the adults show only a moderate tendency. 4 out of 14, but the children are close to 100%. Thus it is clear that in this case, parental influence is still a factor even as children move away from that parental pattern </a:t>
            </a:r>
            <a:r>
              <a:rPr lang="en-US" sz="1200" kern="1200" baseline="0" dirty="0" err="1" smtClean="0">
                <a:solidFill>
                  <a:schemeClr val="tx1"/>
                </a:solidFill>
                <a:latin typeface="+mn-lt"/>
                <a:ea typeface="+mn-ea"/>
                <a:cs typeface="+mn-cs"/>
              </a:rPr>
              <a:t>tpwards</a:t>
            </a:r>
            <a:r>
              <a:rPr lang="en-US" sz="1200" kern="1200" baseline="0" dirty="0" smtClean="0">
                <a:solidFill>
                  <a:schemeClr val="tx1"/>
                </a:solidFill>
                <a:latin typeface="+mn-lt"/>
                <a:ea typeface="+mn-ea"/>
                <a:cs typeface="+mn-cs"/>
              </a:rPr>
              <a:t> the incoming new pattern.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a:t>
            </a:r>
            <a:r>
              <a:rPr lang="en-US" dirty="0" err="1" smtClean="0"/>
              <a:t>usre</a:t>
            </a:r>
            <a:r>
              <a:rPr lang="en-US" dirty="0" smtClean="0"/>
              <a:t> turn to a variable</a:t>
            </a:r>
            <a:r>
              <a:rPr lang="en-US" baseline="0" dirty="0" smtClean="0"/>
              <a:t> that represents not lexical diffusion, but the more common type of change in progress: regular </a:t>
            </a:r>
            <a:r>
              <a:rPr lang="en-US" baseline="0" dirty="0" err="1" smtClean="0"/>
              <a:t>Neogrammarian</a:t>
            </a:r>
            <a:r>
              <a:rPr lang="en-US" baseline="0" dirty="0" smtClean="0"/>
              <a:t> change that affects every vowel in the class:  the fronting and raising of checked /</a:t>
            </a:r>
            <a:r>
              <a:rPr lang="en-US" baseline="0" dirty="0" err="1" smtClean="0"/>
              <a:t>ey</a:t>
            </a:r>
            <a:r>
              <a:rPr lang="en-US" baseline="0" dirty="0" smtClean="0"/>
              <a:t>/ in </a:t>
            </a:r>
            <a:r>
              <a:rPr lang="en-US" i="1" baseline="0" dirty="0" smtClean="0"/>
              <a:t>bait, laid, fade, </a:t>
            </a:r>
            <a:r>
              <a:rPr lang="en-US" i="0" baseline="0" dirty="0" smtClean="0"/>
              <a:t>etc. to </a:t>
            </a:r>
            <a:r>
              <a:rPr lang="en-US" i="0" baseline="0" dirty="0" err="1" smtClean="0"/>
              <a:t>pverlap</a:t>
            </a:r>
            <a:r>
              <a:rPr lang="en-US" i="0" baseline="0" dirty="0" smtClean="0"/>
              <a:t> with /</a:t>
            </a:r>
            <a:r>
              <a:rPr lang="en-US" i="0" baseline="0" dirty="0" err="1" smtClean="0"/>
              <a:t>iy</a:t>
            </a:r>
            <a:r>
              <a:rPr lang="en-US" i="0" baseline="0" dirty="0" smtClean="0"/>
              <a:t>/ in </a:t>
            </a:r>
            <a:r>
              <a:rPr lang="en-US" i="1" baseline="0" dirty="0" smtClean="0"/>
              <a:t>beet. lead, feed.</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state of this development may be seen in the vowel system</a:t>
            </a:r>
            <a:r>
              <a:rPr lang="en-US" baseline="0" dirty="0" smtClean="0"/>
              <a:t> of our 2006 speaker, Jean H., We observe that the 204 tokens upper mid vowel /</a:t>
            </a:r>
            <a:r>
              <a:rPr lang="en-US" baseline="0" dirty="0" err="1" smtClean="0"/>
              <a:t>ey</a:t>
            </a:r>
            <a:r>
              <a:rPr lang="en-US" baseline="0" dirty="0" smtClean="0"/>
              <a:t>/ are relatively front and high, encroaching on /</a:t>
            </a:r>
            <a:r>
              <a:rPr lang="en-US" baseline="0" dirty="0" err="1" smtClean="0"/>
              <a:t>iy</a:t>
            </a:r>
            <a:r>
              <a:rPr lang="en-US" baseline="0" dirty="0" smtClean="0"/>
              <a:t>/ but quite distant from /ay/.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curvilinear social</a:t>
            </a:r>
            <a:r>
              <a:rPr lang="en-US" baseline="0" dirty="0" smtClean="0"/>
              <a:t> pattern that emerged in the 1970s. The vertical axis is the second formant of /</a:t>
            </a:r>
            <a:r>
              <a:rPr lang="en-US" baseline="0" dirty="0" err="1" smtClean="0"/>
              <a:t>ey</a:t>
            </a:r>
            <a:r>
              <a:rPr lang="en-US" baseline="0" dirty="0" smtClean="0"/>
              <a:t>/, and the columns display six socio-economic classes. The upper working class is in the lead. [CLICK] We want to know, what are the relations between this leading group and the neighboring groups that leads the change to expand throughout the community?</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view is that this dispersion throughout the community </a:t>
            </a:r>
            <a:r>
              <a:rPr lang="en-US" dirty="0" smtClean="0"/>
              <a:t>is the</a:t>
            </a:r>
            <a:r>
              <a:rPr lang="en-US" baseline="0" dirty="0" smtClean="0"/>
              <a:t> result of individual decisions to align with a local pattern. This is well developed in Le Page and </a:t>
            </a:r>
            <a:r>
              <a:rPr lang="en-US" baseline="0" dirty="0" err="1" smtClean="0"/>
              <a:t>Tabouret</a:t>
            </a:r>
            <a:r>
              <a:rPr lang="en-US" baseline="0" dirty="0" smtClean="0"/>
              <a:t>-Keller’s book, Acts of Identity.</a:t>
            </a:r>
          </a:p>
          <a:p>
            <a:pPr>
              <a:spcBef>
                <a:spcPct val="50000"/>
              </a:spcBef>
            </a:pPr>
            <a:r>
              <a:rPr lang="en-US" sz="1200" baseline="0" dirty="0" smtClean="0"/>
              <a:t> </a:t>
            </a:r>
            <a:r>
              <a:rPr lang="en-US" sz="1200" dirty="0" smtClean="0"/>
              <a:t>The individual creates his systems of verbal behavior so as to resemble those common to the group or groups with which he wishes from time to time to be identified, to the extent that:</a:t>
            </a:r>
          </a:p>
          <a:p>
            <a:pPr>
              <a:spcBef>
                <a:spcPct val="50000"/>
              </a:spcBef>
            </a:pPr>
            <a:r>
              <a:rPr lang="en-US" sz="1200" dirty="0" smtClean="0"/>
              <a:t>  (a) he is able to identify those groups</a:t>
            </a:r>
          </a:p>
          <a:p>
            <a:pPr>
              <a:spcBef>
                <a:spcPct val="50000"/>
              </a:spcBef>
            </a:pPr>
            <a:r>
              <a:rPr lang="en-US" sz="1200" dirty="0" smtClean="0"/>
              <a:t> (</a:t>
            </a:r>
            <a:r>
              <a:rPr lang="en-US" sz="1200" dirty="0" err="1" smtClean="0"/>
              <a:t>b</a:t>
            </a:r>
            <a:r>
              <a:rPr lang="en-US" sz="1200" dirty="0" smtClean="0"/>
              <a:t>) his motives are sufficiently clear-cut and powerful</a:t>
            </a:r>
          </a:p>
          <a:p>
            <a:pPr>
              <a:spcBef>
                <a:spcPct val="50000"/>
              </a:spcBef>
            </a:pPr>
            <a:r>
              <a:rPr lang="en-US" sz="1200" dirty="0" smtClean="0"/>
              <a:t>  (</a:t>
            </a:r>
            <a:r>
              <a:rPr lang="en-US" sz="1200" dirty="0" err="1" smtClean="0"/>
              <a:t>c</a:t>
            </a:r>
            <a:r>
              <a:rPr lang="en-US" sz="1200" dirty="0" smtClean="0"/>
              <a:t>) his </a:t>
            </a:r>
            <a:r>
              <a:rPr lang="en-US" sz="1200" i="1" dirty="0" smtClean="0"/>
              <a:t>opportunities</a:t>
            </a:r>
            <a:r>
              <a:rPr lang="en-US" sz="1200" dirty="0" smtClean="0"/>
              <a:t> for learning are adequate</a:t>
            </a:r>
          </a:p>
          <a:p>
            <a:pPr>
              <a:spcBef>
                <a:spcPct val="50000"/>
              </a:spcBef>
            </a:pPr>
            <a:r>
              <a:rPr lang="en-US" sz="1200" dirty="0" smtClean="0"/>
              <a:t>  (</a:t>
            </a:r>
            <a:r>
              <a:rPr lang="en-US" sz="1200" dirty="0" err="1" smtClean="0"/>
              <a:t>d</a:t>
            </a:r>
            <a:r>
              <a:rPr lang="en-US" sz="1200" dirty="0" smtClean="0"/>
              <a:t>) his ability to learn -- that is, to changes his habits where necessary -- is unimpaired.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apply</a:t>
            </a:r>
            <a:r>
              <a:rPr lang="en-US" baseline="0" dirty="0" smtClean="0"/>
              <a:t> this thinking to a </a:t>
            </a:r>
            <a:r>
              <a:rPr lang="en-US" baseline="0" dirty="0" err="1" smtClean="0"/>
              <a:t>scatterplot</a:t>
            </a:r>
            <a:r>
              <a:rPr lang="en-US" baseline="0" dirty="0" smtClean="0"/>
              <a:t> that displays on the vertical axis the second formant of /</a:t>
            </a:r>
            <a:r>
              <a:rPr lang="en-US" baseline="0" dirty="0" err="1" smtClean="0"/>
              <a:t>ey</a:t>
            </a:r>
            <a:r>
              <a:rPr lang="en-US" baseline="0" dirty="0" smtClean="0"/>
              <a:t>/, registering the degree of fronting, for all 112 subjects of the Philadelphia Neighborhood Study.  the horizontal axis is age. It is clear that there is change in apparent time. the six lines are partial regression trend lines for each of the six social classes. [CLICK] The solid black line is for the leading group, the upper working class. Exactly parallel is the lowest, dashed line [CLICK] that represents the trend for the upper class. Let us see what the implications are for the explanation through individual acts of identity. It would have to be argued that the members of the upper class have made individual decisions about their vowel production, conscious or unconscious, in a way that allows them to be identified with members of the upper working class—or perhaps the upper middle class, for it makes no difference which group you choose. We learn from Tony Kroch, who did this part of our study in 1979, that this group has a high degree of class consciousness. One girl who referred to herself as “middle class” was told by her mother, “You are not middle class. You are upper class.” The notion that they are moved as active agents to identify themselves with lower status groups is simply not tenable.  Yet  it is apparent that the upper class speakers (black dots) show a shift in the very same direction as the rest of the community when we compare the older speakers [CLICK] with the younger [CLICK]. It is clear that some driving force is acting on the community as a whole.</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would like to turn know to another sound change operating at a more distant part of the United States. I can best illustrate it by asking you to serve as subjects in a replay of experiments we conducted on cross-dialectal comprehension.</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 Durkheim</a:t>
            </a:r>
            <a:r>
              <a:rPr lang="en-US" sz="1200" baseline="0" dirty="0" smtClean="0"/>
              <a:t> notes,</a:t>
            </a:r>
            <a:r>
              <a:rPr lang="en-US" sz="1200" dirty="0" smtClean="0"/>
              <a:t>. “the word </a:t>
            </a:r>
            <a:r>
              <a:rPr lang="en-US" sz="1200" i="1" dirty="0" smtClean="0"/>
              <a:t>compelling</a:t>
            </a:r>
            <a:r>
              <a:rPr lang="en-US" sz="1200" dirty="0" smtClean="0"/>
              <a:t>, by which we define [social facts], has a risk of irritating the zealous partisans of an absolute individualism. As they believe that the individual is perfectly autonomous, they feel that the individual is diminished each time that it seems that he does not act entirely by himself”</a:t>
            </a:r>
          </a:p>
          <a:p>
            <a:r>
              <a:rPr lang="en-US" sz="1200" kern="1200" dirty="0" smtClean="0">
                <a:solidFill>
                  <a:schemeClr val="tx1"/>
                </a:solidFill>
                <a:latin typeface="+mn-lt"/>
                <a:ea typeface="+mn-ea"/>
                <a:cs typeface="+mn-cs"/>
              </a:rPr>
              <a:t>	Although the critique of the idiolect in </a:t>
            </a:r>
            <a:r>
              <a:rPr lang="en-US" sz="1200" kern="1200" dirty="0" err="1" smtClean="0">
                <a:solidFill>
                  <a:schemeClr val="tx1"/>
                </a:solidFill>
                <a:latin typeface="+mn-lt"/>
                <a:ea typeface="+mn-ea"/>
                <a:cs typeface="+mn-cs"/>
              </a:rPr>
              <a:t>Weinreich</a:t>
            </a:r>
            <a:r>
              <a:rPr lang="en-US" sz="1200" kern="1200" dirty="0" smtClean="0">
                <a:solidFill>
                  <a:schemeClr val="tx1"/>
                </a:solidFill>
                <a:latin typeface="+mn-lt"/>
                <a:ea typeface="+mn-ea"/>
                <a:cs typeface="+mn-cs"/>
              </a:rPr>
              <a:t>, Labov and Herzog 1968 was widely accepted, the desire to focus on the individual recurs with striking regularity, even among sociolinguists.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these experiments, we first present subjects with single words extracted from spontaneous speech. For a moment, you are the subject: what word do you hear? PLAY  Now listen to the same word embedded in in a larger phrase PLAY Finally, you hear in the full sentence PLAY.</a:t>
            </a:r>
          </a:p>
          <a:p>
            <a:r>
              <a:rPr lang="en-US" baseline="0" dirty="0" smtClean="0"/>
              <a:t>At this point most, but not all listeners, realize that this sound change has led the speaker to pronounce the word </a:t>
            </a:r>
            <a:r>
              <a:rPr lang="en-US" i="1" baseline="0" dirty="0" smtClean="0"/>
              <a:t>busses </a:t>
            </a:r>
            <a:r>
              <a:rPr lang="en-US" i="0" baseline="0" dirty="0" smtClean="0"/>
              <a:t>the way they pronounce </a:t>
            </a:r>
            <a:r>
              <a:rPr lang="en-US" i="1" baseline="0" dirty="0" smtClean="0"/>
              <a:t>bosses.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0DA7C-DB7C-FF40-B387-0AF8711D876E}" type="slidenum">
              <a:rPr lang="en-US"/>
              <a:pPr/>
              <a:t>51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dirty="0" smtClean="0">
                <a:latin typeface="Times New Roman" charset="0"/>
              </a:rPr>
              <a:t>Who speaks in this way? This</a:t>
            </a:r>
            <a:r>
              <a:rPr lang="en-US" baseline="0" dirty="0" smtClean="0">
                <a:latin typeface="Times New Roman" charset="0"/>
              </a:rPr>
              <a:t> </a:t>
            </a:r>
            <a:r>
              <a:rPr lang="en-US" dirty="0" smtClean="0">
                <a:latin typeface="Times New Roman" charset="0"/>
              </a:rPr>
              <a:t>shifting of wedge in busses, but, bunk to mid-back position is part of the well known</a:t>
            </a:r>
            <a:r>
              <a:rPr lang="en-US" baseline="0" dirty="0" smtClean="0">
                <a:latin typeface="Times New Roman" charset="0"/>
              </a:rPr>
              <a:t> Northern Cities Shift. along with the rotation of five other vowels. play BUSSES</a:t>
            </a:r>
            <a:endParaRPr lang="en-US" i="0" baseline="0" dirty="0" smtClean="0">
              <a:latin typeface="Times New Roman" charset="0"/>
            </a:endParaRPr>
          </a:p>
          <a:p>
            <a:endParaRPr lang="en-US" dirty="0" smtClean="0">
              <a:latin typeface="Times New Roman" charset="0"/>
            </a:endParaRPr>
          </a:p>
          <a:p>
            <a:r>
              <a:rPr lang="en-US" dirty="0">
                <a:latin typeface="Times New Roman" charset="0"/>
              </a:rPr>
              <a:t>.</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place we can go to hear this</a:t>
            </a:r>
            <a:r>
              <a:rPr lang="en-US" baseline="0" dirty="0" smtClean="0"/>
              <a:t> phenomenon is the Detroit area. The most detailed study of the backing of short-</a:t>
            </a:r>
            <a:r>
              <a:rPr lang="en-US" baseline="0" dirty="0" err="1" smtClean="0"/>
              <a:t>u</a:t>
            </a:r>
            <a:r>
              <a:rPr lang="en-US" baseline="0" dirty="0" smtClean="0"/>
              <a:t> was done by Penny Eckert in a suburban high school in the late 1980s.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table illustrates</a:t>
            </a:r>
            <a:r>
              <a:rPr lang="en-US" baseline="0" dirty="0" smtClean="0"/>
              <a:t> Eckert’s location of the backing of wedge with membership in the local group of Burnouts as opposed to the Jocks. The numbers are the logistic regression factors that favor the use of strongly backed tokens of short-</a:t>
            </a:r>
            <a:r>
              <a:rPr lang="en-US" baseline="0" dirty="0" err="1" smtClean="0"/>
              <a:t>u</a:t>
            </a:r>
            <a:r>
              <a:rPr lang="en-US" baseline="0" dirty="0" smtClean="0"/>
              <a:t>. In Eckert’s analysis of high school social structure, the Jocks are that polar group that conforms most closely to adult norms, in student government, performing arts and varsity athletics, while Burnouts deviate from those norms and adhere to opposing social practices of smoking, drinking, drugs and cruising</a:t>
            </a:r>
            <a:endParaRPr lang="en-US" dirty="0" smtClean="0">
              <a:latin typeface="Times New Roman" charset="0"/>
            </a:endParaRPr>
          </a:p>
          <a:p>
            <a:r>
              <a:rPr lang="en-US" baseline="0" dirty="0" smtClean="0"/>
              <a:t>Though gender makes a difference here, Burnout status is by far the strongest effect.</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study of short-</a:t>
            </a:r>
            <a:r>
              <a:rPr lang="en-US" dirty="0" err="1" smtClean="0"/>
              <a:t>u</a:t>
            </a:r>
            <a:r>
              <a:rPr lang="en-US" dirty="0" smtClean="0"/>
              <a:t> in the vowel systems of high school groups was carried out by Tim </a:t>
            </a:r>
            <a:r>
              <a:rPr lang="en-US" dirty="0" err="1" smtClean="0"/>
              <a:t>Habick</a:t>
            </a:r>
            <a:r>
              <a:rPr lang="en-US" dirty="0" smtClean="0"/>
              <a:t> in Farmer</a:t>
            </a:r>
            <a:r>
              <a:rPr lang="en-US" baseline="0" dirty="0" smtClean="0"/>
              <a:t> City, Illinois a few years before </a:t>
            </a:r>
            <a:r>
              <a:rPr lang="en-US" baseline="0" dirty="0" err="1" smtClean="0"/>
              <a:t>eckert’s</a:t>
            </a:r>
            <a:r>
              <a:rPr lang="en-US" baseline="0" dirty="0" smtClean="0"/>
              <a:t> study..</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a:t>
            </a:r>
            <a:r>
              <a:rPr lang="en-US" baseline="0" dirty="0" err="1" smtClean="0"/>
              <a:t>Habick’s</a:t>
            </a:r>
            <a:r>
              <a:rPr lang="en-US" baseline="0" dirty="0" smtClean="0"/>
              <a:t> findings for the shifting of the same phonological element, short-</a:t>
            </a:r>
            <a:r>
              <a:rPr lang="en-US" baseline="0" dirty="0" err="1" smtClean="0"/>
              <a:t>u</a:t>
            </a:r>
            <a:r>
              <a:rPr lang="en-US" baseline="0" dirty="0" smtClean="0"/>
              <a:t>.  The Farmer City Burnouts move the vowel in the opposite direction from the Detroit Burnouts, shifting it forward so that </a:t>
            </a:r>
            <a:r>
              <a:rPr lang="en-US" i="1" baseline="0" dirty="0" smtClean="0"/>
              <a:t>bunk </a:t>
            </a:r>
            <a:r>
              <a:rPr lang="en-US" i="0" baseline="0" dirty="0" smtClean="0"/>
              <a:t>is close to </a:t>
            </a:r>
            <a:r>
              <a:rPr lang="en-US" i="1" baseline="0" dirty="0" err="1" smtClean="0"/>
              <a:t>benk</a:t>
            </a:r>
            <a:r>
              <a:rPr lang="en-US" i="1" baseline="0" dirty="0" smtClean="0"/>
              <a:t>, as </a:t>
            </a:r>
            <a:r>
              <a:rPr lang="en-US" i="0" baseline="0" dirty="0" smtClean="0"/>
              <a:t>shown by the fact that 6 out of 9 speakers overlap the two classes. The opposing conformist group, here called “Rednecks”, show an opposite distribution, with only 3 out of 10 overlapping. These two studies of local communities of practice by Eckert and </a:t>
            </a:r>
            <a:r>
              <a:rPr lang="en-US" i="0" baseline="0" dirty="0" err="1" smtClean="0"/>
              <a:t>Habick</a:t>
            </a:r>
            <a:r>
              <a:rPr lang="en-US" i="0" baseline="0" dirty="0" smtClean="0"/>
              <a:t> suggest that the sound changes in question are the products of children‘s orientation to local norms as they emerge from the influence of their parents. </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a:t>
            </a:r>
            <a:r>
              <a:rPr lang="en-US" baseline="0" dirty="0" err="1" smtClean="0"/>
              <a:t>Habick’s</a:t>
            </a:r>
            <a:r>
              <a:rPr lang="en-US" baseline="0" dirty="0" smtClean="0"/>
              <a:t> findings for the shifting of the same phonological element, short-</a:t>
            </a:r>
            <a:r>
              <a:rPr lang="en-US" baseline="0" dirty="0" err="1" smtClean="0"/>
              <a:t>u</a:t>
            </a:r>
            <a:r>
              <a:rPr lang="en-US" baseline="0" dirty="0" smtClean="0"/>
              <a:t>.  The Burnouts move the vowel in the opposite direction, shifting it forward so that </a:t>
            </a:r>
            <a:r>
              <a:rPr lang="en-US" i="1" baseline="0" dirty="0" smtClean="0"/>
              <a:t>bunk </a:t>
            </a:r>
            <a:r>
              <a:rPr lang="en-US" i="0" baseline="0" dirty="0" smtClean="0"/>
              <a:t>is close to </a:t>
            </a:r>
            <a:r>
              <a:rPr lang="en-US" i="1" baseline="0" dirty="0" err="1" smtClean="0"/>
              <a:t>benk</a:t>
            </a:r>
            <a:r>
              <a:rPr lang="en-US" i="1" baseline="0" dirty="0" smtClean="0"/>
              <a:t>, as </a:t>
            </a:r>
            <a:r>
              <a:rPr lang="en-US" i="0" baseline="0" dirty="0" smtClean="0"/>
              <a:t>shown by the fact that 6 out of 9 speakers overlap the two classes. The opposing group, here called “Rednecks”, show an opposite distribution, with only 3 out of 10 overlapping. These two studies of local communities of practice by Eckert and </a:t>
            </a:r>
            <a:r>
              <a:rPr lang="en-US" i="0" baseline="0" dirty="0" err="1" smtClean="0"/>
              <a:t>Habick</a:t>
            </a:r>
            <a:r>
              <a:rPr lang="en-US" i="0" baseline="0" dirty="0" smtClean="0"/>
              <a:t> suggest that the sound changes in question are the products of children‘s orientation to local norms as they emerge from the influence of their parents</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Farmer City, we</a:t>
            </a:r>
            <a:r>
              <a:rPr lang="en-US" baseline="0" dirty="0" smtClean="0"/>
              <a:t> find </a:t>
            </a:r>
            <a:r>
              <a:rPr lang="en-US" baseline="0" dirty="0" err="1" smtClean="0"/>
              <a:t>spme</a:t>
            </a:r>
            <a:r>
              <a:rPr lang="en-US" baseline="0" dirty="0" smtClean="0"/>
              <a:t> evidence for t</a:t>
            </a:r>
            <a:r>
              <a:rPr lang="en-US" dirty="0" smtClean="0"/>
              <a:t>his in the fact that parents and grandparents</a:t>
            </a:r>
            <a:r>
              <a:rPr lang="en-US" baseline="0" dirty="0" smtClean="0"/>
              <a:t> show a very different stage, with  short-</a:t>
            </a:r>
            <a:r>
              <a:rPr lang="en-US" baseline="0" dirty="0" err="1" smtClean="0"/>
              <a:t>u</a:t>
            </a:r>
            <a:r>
              <a:rPr lang="en-US" baseline="0" dirty="0" smtClean="0"/>
              <a:t> far from short-</a:t>
            </a:r>
            <a:r>
              <a:rPr lang="en-US" baseline="0" dirty="0" err="1" smtClean="0"/>
              <a:t>e</a:t>
            </a:r>
            <a:r>
              <a:rPr lang="en-US" baseline="0" dirty="0" smtClean="0"/>
              <a:t>. </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C533E44-FE92-6347-B80E-ACEE355394D1}" type="slidenum">
              <a:rPr lang="en-US"/>
              <a:pPr/>
              <a:t>58</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aseline="0" dirty="0" smtClean="0"/>
              <a:t>We might try to explain these phenomena as the work of individual agents who signal their adherence to by local communities of practice by adopting a local sound change. But what local communities? </a:t>
            </a:r>
            <a:r>
              <a:rPr lang="en-US" dirty="0" smtClean="0"/>
              <a:t>The Northern Cities Shift is</a:t>
            </a:r>
            <a:r>
              <a:rPr lang="en-US" baseline="0" dirty="0" smtClean="0"/>
              <a:t> not characteristic of Detroit, but extends over a vast area of 88,000 square miles affecting 34 million speakers: Syracuse, Rochester, Buffalo, Cleveland, Toledo, Detroit, Flint, Grand Rapids, Chicago, Joliet, Kenosha, Milwaukee.  On the other hand, the fronting of wedge is not a feature of Farmer City, but is found in Columbus, Cincinnati, Indianapolis, Kansas City Omaha.</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91A0FD1-2246-DD4C-BD87-71E8B1267C7F}" type="slidenum">
              <a:rPr lang="en-US"/>
              <a:pPr/>
              <a:t>59</a:t>
            </a:fld>
            <a:endParaRPr lang="en-US"/>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Let us listen</a:t>
            </a:r>
            <a:r>
              <a:rPr lang="en-US" baseline="0" dirty="0" smtClean="0"/>
              <a:t> to the short-</a:t>
            </a:r>
            <a:r>
              <a:rPr lang="en-US" baseline="0" dirty="0" err="1" smtClean="0"/>
              <a:t>u</a:t>
            </a:r>
            <a:r>
              <a:rPr lang="en-US" baseline="0" dirty="0" smtClean="0"/>
              <a:t> vowel in the word </a:t>
            </a:r>
            <a:r>
              <a:rPr lang="en-US" i="1" baseline="0" dirty="0" smtClean="0"/>
              <a:t>bunk </a:t>
            </a:r>
            <a:r>
              <a:rPr lang="en-US" i="0" baseline="0" dirty="0" smtClean="0"/>
              <a:t>in a variety of Northern cities Milwaukee  .. . </a:t>
            </a:r>
          </a:p>
          <a:p>
            <a:pPr eaLnBrk="1" hangingPunct="1"/>
            <a:endParaRPr lang="en-US" i="0" baseline="0" dirty="0" smtClean="0"/>
          </a:p>
          <a:p>
            <a:pPr eaLnBrk="1" hangingPunct="1"/>
            <a:r>
              <a:rPr lang="en-US" i="0" baseline="0" dirty="0" smtClean="0"/>
              <a:t>and then the opposite trend towards short-</a:t>
            </a:r>
            <a:r>
              <a:rPr lang="en-US" i="0" baseline="0" dirty="0" err="1" smtClean="0"/>
              <a:t>e</a:t>
            </a:r>
            <a:r>
              <a:rPr lang="en-US" i="0" baseline="0" dirty="0" smtClean="0"/>
              <a:t> in four Midland cities Columbus. .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 in Janet</a:t>
            </a:r>
            <a:r>
              <a:rPr lang="en-US" sz="1200" baseline="0" dirty="0" smtClean="0"/>
              <a:t> Holmes on Sociolinguistics and the Individual, writes</a:t>
            </a:r>
          </a:p>
          <a:p>
            <a:r>
              <a:rPr lang="en-US" sz="1200" dirty="0" smtClean="0"/>
              <a:t>“The linguist should be able to pin-point the development of a language as a result of individual choices, and . . . the sociolinguist should try to relate changes in social structure to changes in individual cultural values as expressed through speech in social interaction. Individual behavior is thus seen as the proper starting point for sociolinguistic investigation.</a:t>
            </a:r>
          </a:p>
          <a:p>
            <a:r>
              <a:rPr lang="en-US" sz="1200" kern="1200" dirty="0" smtClean="0">
                <a:solidFill>
                  <a:schemeClr val="tx1"/>
                </a:solidFill>
                <a:latin typeface="+mn-lt"/>
                <a:ea typeface="+mn-ea"/>
                <a:cs typeface="+mn-cs"/>
              </a:rPr>
              <a:t>Similarly, </a:t>
            </a:r>
            <a:r>
              <a:rPr lang="en-US" sz="1200" kern="1200" dirty="0" err="1" smtClean="0">
                <a:solidFill>
                  <a:schemeClr val="tx1"/>
                </a:solidFill>
                <a:latin typeface="+mn-lt"/>
                <a:ea typeface="+mn-ea"/>
                <a:cs typeface="+mn-cs"/>
              </a:rPr>
              <a:t>Hymes</a:t>
            </a:r>
            <a:r>
              <a:rPr lang="en-US" sz="1200" kern="1200" dirty="0" smtClean="0">
                <a:solidFill>
                  <a:schemeClr val="tx1"/>
                </a:solidFill>
                <a:latin typeface="+mn-lt"/>
                <a:ea typeface="+mn-ea"/>
                <a:cs typeface="+mn-cs"/>
              </a:rPr>
              <a:t> 1979 would give “foundational status” to individual differences as a vantage point from which to study language in general.  Le Page and </a:t>
            </a:r>
            <a:r>
              <a:rPr lang="en-US" sz="1200" kern="1200" dirty="0" err="1" smtClean="0">
                <a:solidFill>
                  <a:schemeClr val="tx1"/>
                </a:solidFill>
                <a:latin typeface="+mn-lt"/>
                <a:ea typeface="+mn-ea"/>
                <a:cs typeface="+mn-cs"/>
              </a:rPr>
              <a:t>Tabouret</a:t>
            </a:r>
            <a:r>
              <a:rPr lang="en-US" sz="1200" kern="1200" dirty="0" smtClean="0">
                <a:solidFill>
                  <a:schemeClr val="tx1"/>
                </a:solidFill>
                <a:latin typeface="+mn-lt"/>
                <a:ea typeface="+mn-ea"/>
                <a:cs typeface="+mn-cs"/>
              </a:rPr>
              <a:t> Keller (1985) see language as essentially idiosyncratic. Language is for them the linguistic repertoire of the individual; the individual is “the locus of his language.” (P. 116). </a:t>
            </a:r>
            <a:r>
              <a:rPr lang="en-US" sz="1200" kern="1200" dirty="0" err="1" smtClean="0">
                <a:solidFill>
                  <a:schemeClr val="tx1"/>
                </a:solidFill>
                <a:latin typeface="+mn-lt"/>
                <a:ea typeface="+mn-ea"/>
                <a:cs typeface="+mn-cs"/>
              </a:rPr>
              <a:t>Johnstone’s</a:t>
            </a:r>
            <a:r>
              <a:rPr lang="en-US" sz="1200" kern="1200" dirty="0" smtClean="0">
                <a:solidFill>
                  <a:schemeClr val="tx1"/>
                </a:solidFill>
                <a:latin typeface="+mn-lt"/>
                <a:ea typeface="+mn-ea"/>
                <a:cs typeface="+mn-cs"/>
              </a:rPr>
              <a:t> book on </a:t>
            </a:r>
            <a:r>
              <a:rPr lang="en-US" sz="1200" i="1" kern="1200" dirty="0" smtClean="0">
                <a:solidFill>
                  <a:schemeClr val="tx1"/>
                </a:solidFill>
                <a:latin typeface="+mn-lt"/>
                <a:ea typeface="+mn-ea"/>
                <a:cs typeface="+mn-cs"/>
              </a:rPr>
              <a:t>The Sociolinguistic Individual</a:t>
            </a:r>
            <a:r>
              <a:rPr lang="en-US" sz="1200" kern="1200" dirty="0" smtClean="0">
                <a:solidFill>
                  <a:schemeClr val="tx1"/>
                </a:solidFill>
                <a:latin typeface="+mn-lt"/>
                <a:ea typeface="+mn-ea"/>
                <a:cs typeface="+mn-cs"/>
              </a:rPr>
              <a:t> (1996) is devoted to the argument that we should think about language from the perspective of the individual speaker, rather than the perspective of the social aggregate or the abstract linguistic system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Northern Cities Shift, short-</a:t>
            </a:r>
            <a:r>
              <a:rPr lang="en-US" baseline="0" dirty="0" err="1" smtClean="0"/>
              <a:t>u</a:t>
            </a:r>
            <a:r>
              <a:rPr lang="en-US" baseline="0" dirty="0" smtClean="0"/>
              <a:t> moves back and short-</a:t>
            </a:r>
            <a:r>
              <a:rPr lang="en-US" baseline="0" dirty="0" err="1" smtClean="0"/>
              <a:t>o</a:t>
            </a:r>
            <a:r>
              <a:rPr lang="en-US" baseline="0" dirty="0" smtClean="0"/>
              <a:t> moves forward. and so the relative positions of these two vowels are reversed from that of the Midland. In this map from the Atlas of North American English the black circles represent speakers for whom the mean short-</a:t>
            </a:r>
            <a:r>
              <a:rPr lang="en-US" baseline="0" dirty="0" err="1" smtClean="0"/>
              <a:t>u</a:t>
            </a:r>
            <a:r>
              <a:rPr lang="en-US" baseline="0" dirty="0" smtClean="0"/>
              <a:t> is backer than mean short-</a:t>
            </a:r>
            <a:r>
              <a:rPr lang="en-US" baseline="0" dirty="0" err="1" smtClean="0"/>
              <a:t>o</a:t>
            </a:r>
            <a:r>
              <a:rPr lang="en-US" baseline="0" dirty="0" smtClean="0"/>
              <a:t>. The white circles are the opposite: mean short-</a:t>
            </a:r>
            <a:r>
              <a:rPr lang="en-US" baseline="0" dirty="0" err="1" smtClean="0"/>
              <a:t>u</a:t>
            </a:r>
            <a:r>
              <a:rPr lang="en-US" baseline="0" dirty="0" smtClean="0"/>
              <a:t> is front of mean short-</a:t>
            </a:r>
            <a:r>
              <a:rPr lang="en-US" baseline="0" dirty="0" err="1" smtClean="0"/>
              <a:t>o</a:t>
            </a:r>
            <a:r>
              <a:rPr lang="en-US" baseline="0" dirty="0" smtClean="0"/>
              <a:t>. In the Inland North, the inner isogloss in which the Northern Cities Shift is dominant, there are only three white circles. South of the North/Midland boundary, there are practically no black symbols, except for the corridor leading down to St. Louis, where northern influence has recently expanded. Again, we ask, what are the forces that lead to such extraordinary uniformity?</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uniformity of our regional dialects is even more surprising when</a:t>
            </a:r>
            <a:r>
              <a:rPr lang="en-US" baseline="0" dirty="0" smtClean="0"/>
              <a:t> we consider the residential instability of the American landscape.  This diagram taken from the Atlas data shows the percent of people who answered their telephones but were not local ranging from 22 to 77%. In any region it is high enough to guarantee that the speakers we recorded, and produced this uniform record, grew up next to families from elsewhere, whose children spoke a different dialect, as in King of Prussia Unless there is some overall drive to eliminate idiosyncratic practices in favor of a general consensus, the dialect maps of the U.S. would be a pepper-and-salt pattern, not the black and white uniformity of the last slide.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expansion of a particular set of sound changes to a larger speech community raises the problem: what are the limits of that community? and how are they set? Several chapters of the third volume of Principles of Linguistic Change deal with the historical and social motivation for these limits. But for the moment, we’ll take them as we find them, much as the child language learners do.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closer view emphasizes even more the categorical division between the North and the Midland. But within the North there is a continuum of backing of short-</a:t>
            </a:r>
            <a:r>
              <a:rPr lang="en-US" baseline="0" dirty="0" err="1" smtClean="0"/>
              <a:t>u</a:t>
            </a:r>
            <a:r>
              <a:rPr lang="en-US" baseline="0" dirty="0" smtClean="0"/>
              <a:t> and within the Midland a continuum of fronting of short-</a:t>
            </a:r>
            <a:r>
              <a:rPr lang="en-US" baseline="0" dirty="0" err="1" smtClean="0"/>
              <a:t>u</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D1EE17B-F7CE-FA46-9C21-536FC075A692}" type="slidenum">
              <a:rPr lang="en-US"/>
              <a:pPr/>
              <a:t>64</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This </a:t>
            </a:r>
            <a:r>
              <a:rPr lang="en-US" dirty="0" err="1" smtClean="0"/>
              <a:t>scattergram</a:t>
            </a:r>
            <a:r>
              <a:rPr lang="en-US" dirty="0" smtClean="0"/>
              <a:t> shows the second</a:t>
            </a:r>
            <a:r>
              <a:rPr lang="en-US" baseline="0" dirty="0" smtClean="0"/>
              <a:t> formant of short-</a:t>
            </a:r>
            <a:r>
              <a:rPr lang="en-US" baseline="0" dirty="0" err="1" smtClean="0"/>
              <a:t>u</a:t>
            </a:r>
            <a:r>
              <a:rPr lang="en-US" baseline="0" dirty="0" smtClean="0"/>
              <a:t> on the vertical axis. Low F2 sounds like PLAY and high F2 sounds like PLAY. Age appears on the horizontal axis. The blue and red lines are the </a:t>
            </a:r>
            <a:r>
              <a:rPr lang="en-US" baseline="0" dirty="0" err="1" smtClean="0"/>
              <a:t>trendlines</a:t>
            </a:r>
            <a:r>
              <a:rPr lang="en-US" baseline="0" dirty="0" smtClean="0"/>
              <a:t> for the North and the Midland. [CLICK] For the oldest speakers, there is no difference. [CLICK] For the youngest there is no overlap.</a:t>
            </a:r>
          </a:p>
          <a:p>
            <a:pPr eaLnBrk="1" hangingPunct="1"/>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one is tempted to look at the well known quotation from Bloomfield, which aims to explain dialect boundaries as minima in the network of communication. So far we have reason to doubt the universality of this principle. children talk very often to their parents, but do not adapt their speech habits to them. But perhaps people in the Midland don’t talk that often with people in the North. Is there a communication gap between the North and the Midland?</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a:t>
            </a:r>
            <a:r>
              <a:rPr lang="en-US" baseline="0" dirty="0" smtClean="0"/>
              <a:t> most recent effort to trace patterns of communication across the United States. It is the work of Dirk </a:t>
            </a:r>
            <a:r>
              <a:rPr lang="en-US" baseline="0" dirty="0" err="1" smtClean="0"/>
              <a:t>Brockmann</a:t>
            </a:r>
            <a:r>
              <a:rPr lang="en-US" baseline="0" dirty="0" smtClean="0"/>
              <a:t> and colleagues, based on the analysis of the flow of nine million dollar bills as collected on the web site </a:t>
            </a:r>
            <a:r>
              <a:rPr lang="en-US" baseline="0" dirty="0" err="1" smtClean="0"/>
              <a:t>wheresgeorge.com</a:t>
            </a:r>
            <a:r>
              <a:rPr lang="en-US" baseline="0" dirty="0" smtClean="0"/>
              <a:t>. The red lines show communication boundaries, the blue lines modularity maxima. If we superimpose the North/Midland boundary on this map [CLICK] it is clearly orthogonal to lines of communication except in northern Pennsylvania.</a:t>
            </a:r>
          </a:p>
          <a:p>
            <a:r>
              <a:rPr lang="en-US" baseline="0" dirty="0" smtClean="0"/>
              <a:t>	In any case, we find that the local pattern identified by Eckert in Detroit is not local, but a general pattern covering 88,000 square miles and 34 million speakers.  The local pattern discovered by </a:t>
            </a:r>
            <a:r>
              <a:rPr lang="en-US" baseline="0" dirty="0" err="1" smtClean="0"/>
              <a:t>Habick</a:t>
            </a:r>
            <a:r>
              <a:rPr lang="en-US" baseline="0" dirty="0" smtClean="0"/>
              <a:t> in Farmer City is not local but characteristic of the entire Midland area.</a:t>
            </a:r>
          </a:p>
          <a:p>
            <a:r>
              <a:rPr lang="en-US" baseline="0" dirty="0" smtClean="0"/>
              <a:t>The definition of what is general is radically different in these two regions. We must assume that whatever the social significance of the backing of short-</a:t>
            </a:r>
            <a:r>
              <a:rPr lang="en-US" baseline="0" dirty="0" err="1" smtClean="0"/>
              <a:t>u</a:t>
            </a:r>
            <a:r>
              <a:rPr lang="en-US" baseline="0" dirty="0" smtClean="0"/>
              <a:t>, it is radically different for children in the North and children a few miles away across the Midland boundary. When a basketball team from Columbus Ohio meets a basketball team from Toledo Ohio, there is something about the linguistic contact that just doesn’t take.</a:t>
            </a:r>
            <a:endParaRPr lang="en-US" dirty="0" smtClean="0"/>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Up till now I have dealt only with phonetic and phonological change,</a:t>
            </a:r>
            <a:r>
              <a:rPr lang="en-US" baseline="0" dirty="0" smtClean="0"/>
              <a:t> since those are the active changes in progress in North America. The last major change in English grammar seems to have been the development of the progressive in the 19</a:t>
            </a:r>
            <a:r>
              <a:rPr lang="en-US" baseline="30000" dirty="0" smtClean="0"/>
              <a:t>th</a:t>
            </a:r>
            <a:r>
              <a:rPr lang="en-US" baseline="0" dirty="0" smtClean="0"/>
              <a:t> century (Arnaud 19??) which now appears to be common property </a:t>
            </a:r>
            <a:r>
              <a:rPr lang="en-US" baseline="0" dirty="0" err="1" smtClean="0"/>
              <a:t>alll</a:t>
            </a:r>
            <a:r>
              <a:rPr lang="en-US" baseline="0" dirty="0" smtClean="0"/>
              <a:t> English dialects. </a:t>
            </a:r>
            <a:r>
              <a:rPr lang="en-US" dirty="0" smtClean="0"/>
              <a:t>I</a:t>
            </a:r>
            <a:r>
              <a:rPr lang="en-US" baseline="0" dirty="0" smtClean="0"/>
              <a:t> would like to look briefly turn to the expansion of linguistic change to the largest definition of the speech community that is change that reaches all native speakers of the language. It is a small change, the </a:t>
            </a:r>
            <a:r>
              <a:rPr lang="en-US" baseline="0" dirty="0" err="1" smtClean="0"/>
              <a:t>grammaticalization</a:t>
            </a:r>
            <a:r>
              <a:rPr lang="en-US" baseline="0" dirty="0" smtClean="0"/>
              <a:t> of the new verb of quotation,  A which everyone in this room is aware of.</a:t>
            </a:r>
          </a:p>
        </p:txBody>
      </p:sp>
      <p:sp>
        <p:nvSpPr>
          <p:cNvPr id="4" name="Slide Number Placeholder 3"/>
          <p:cNvSpPr>
            <a:spLocks noGrp="1"/>
          </p:cNvSpPr>
          <p:nvPr>
            <p:ph type="sldNum" sz="quarter" idx="10"/>
          </p:nvPr>
        </p:nvSpPr>
        <p:spPr/>
        <p:txBody>
          <a:bodyPr/>
          <a:lstStyle/>
          <a:p>
            <a:fld id="{7BA5EFC8-8F2F-3D45-BE91-714368CDA1ED}"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first published notice of this change.</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year-by-year studies of the Philadelphia speech community, from 1973 to 2008, the first recorded use of the new verb of quotation is from 1983.</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 think people that -- have </a:t>
            </a:r>
            <a:r>
              <a:rPr lang="en-US" sz="1200" dirty="0" err="1" smtClean="0"/>
              <a:t>tr</a:t>
            </a:r>
            <a:r>
              <a:rPr lang="en-US" sz="1200" dirty="0" smtClean="0"/>
              <a:t>- never tried it are like more against it. Because, before I didn’t try it, I was like, "What's this </a:t>
            </a:r>
            <a:r>
              <a:rPr lang="en-US" sz="1200" dirty="0" err="1" smtClean="0"/>
              <a:t>gonna</a:t>
            </a:r>
            <a:r>
              <a:rPr lang="en-US" sz="1200" dirty="0" smtClean="0"/>
              <a:t> do to me?" You know.</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	The general perspective put forward here reinforces the contrary view. It is argued that the individual does not exist as a unit of linguistic analysis. Though the recordings and judgments of sociolinguistic research are gathered from individual speakers, their idiosyncratic behavior is not our focus, but rather the extent to which they respond to wider community patterns.</a:t>
            </a:r>
          </a:p>
          <a:p>
            <a:r>
              <a:rPr lang="en-US" sz="1200" kern="1200" dirty="0" smtClean="0">
                <a:solidFill>
                  <a:schemeClr val="tx1"/>
                </a:solidFill>
                <a:latin typeface="+mn-lt"/>
                <a:ea typeface="+mn-ea"/>
                <a:cs typeface="+mn-cs"/>
              </a:rPr>
              <a:t>	The compulsion for the language learner to turn outward may be thought of as the end result of a competition between two types of language learning.</a:t>
            </a:r>
          </a:p>
          <a:p>
            <a:r>
              <a:rPr lang="en-US" sz="1200" kern="1200" dirty="0" smtClean="0">
                <a:solidFill>
                  <a:schemeClr val="tx1"/>
                </a:solidFill>
                <a:latin typeface="+mn-lt"/>
                <a:ea typeface="+mn-ea"/>
                <a:cs typeface="+mn-cs"/>
              </a:rPr>
              <a:t>	In one type each individual forms a grammar that is informed primarily by the initial input and is the unique product of his</a:t>
            </a:r>
            <a:r>
              <a:rPr lang="en-US" sz="1200" kern="1200" baseline="0" dirty="0" smtClean="0">
                <a:solidFill>
                  <a:schemeClr val="tx1"/>
                </a:solidFill>
                <a:latin typeface="+mn-lt"/>
                <a:ea typeface="+mn-ea"/>
                <a:cs typeface="+mn-cs"/>
              </a:rPr>
              <a:t> or her</a:t>
            </a:r>
            <a:r>
              <a:rPr lang="en-US" sz="1200" kern="1200" dirty="0" smtClean="0">
                <a:solidFill>
                  <a:schemeClr val="tx1"/>
                </a:solidFill>
                <a:latin typeface="+mn-lt"/>
                <a:ea typeface="+mn-ea"/>
                <a:cs typeface="+mn-cs"/>
              </a:rPr>
              <a:t> individual experience. </a:t>
            </a:r>
          </a:p>
          <a:p>
            <a:r>
              <a:rPr lang="en-US" sz="1200" kern="1200" dirty="0" smtClean="0">
                <a:solidFill>
                  <a:schemeClr val="tx1"/>
                </a:solidFill>
                <a:latin typeface="+mn-lt"/>
                <a:ea typeface="+mn-ea"/>
                <a:cs typeface="+mn-cs"/>
              </a:rPr>
              <a:t>	The other type is programmed to keep smoothing the result with data from following contacts (up to a certain limit).  This second type is outwardly bound, in the sense that it searches for the community pattern as epistemologically prior to the individual pattern. </a:t>
            </a:r>
          </a:p>
          <a:p>
            <a:r>
              <a:rPr lang="en-US" sz="1200" kern="1200" dirty="0" smtClean="0">
                <a:solidFill>
                  <a:schemeClr val="tx1"/>
                </a:solidFill>
                <a:latin typeface="+mn-lt"/>
                <a:ea typeface="+mn-ea"/>
                <a:cs typeface="+mn-cs"/>
              </a:rPr>
              <a:t>The suggestion here is that from an evolutionary</a:t>
            </a:r>
            <a:r>
              <a:rPr lang="en-US" sz="1200" kern="1200" baseline="0" dirty="0" smtClean="0">
                <a:solidFill>
                  <a:schemeClr val="tx1"/>
                </a:solidFill>
                <a:latin typeface="+mn-lt"/>
                <a:ea typeface="+mn-ea"/>
                <a:cs typeface="+mn-cs"/>
              </a:rPr>
              <a:t> point of view</a:t>
            </a:r>
            <a:r>
              <a:rPr lang="en-US" sz="1200" kern="1200" dirty="0" smtClean="0">
                <a:solidFill>
                  <a:schemeClr val="tx1"/>
                </a:solidFill>
                <a:latin typeface="+mn-lt"/>
                <a:ea typeface="+mn-ea"/>
                <a:cs typeface="+mn-cs"/>
              </a:rPr>
              <a:t>, the second type will survive, and has survived, at the expense of the first</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people who</a:t>
            </a:r>
            <a:r>
              <a:rPr lang="en-US" baseline="0" dirty="0" smtClean="0"/>
              <a:t> teach introductory linguistics have gathered reports on the new verb of quotation. On this map I have located all the published reports I am aware of.</a:t>
            </a:r>
          </a:p>
        </p:txBody>
      </p:sp>
      <p:sp>
        <p:nvSpPr>
          <p:cNvPr id="4" name="Slide Number Placeholder 3"/>
          <p:cNvSpPr>
            <a:spLocks noGrp="1"/>
          </p:cNvSpPr>
          <p:nvPr>
            <p:ph type="sldNum" sz="quarter" idx="10"/>
          </p:nvPr>
        </p:nvSpPr>
        <p:spPr/>
        <p:txBody>
          <a:bodyPr/>
          <a:lstStyle/>
          <a:p>
            <a:fld id="{7BA5EFC8-8F2F-3D45-BE91-714368CDA1ED}"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diagram is taken from </a:t>
            </a:r>
            <a:r>
              <a:rPr lang="en-US" dirty="0" err="1" smtClean="0"/>
              <a:t>Tagliamonte</a:t>
            </a:r>
            <a:r>
              <a:rPr lang="en-US" dirty="0" smtClean="0"/>
              <a:t> and Darcy’s study of the verb of quotation in Toronto in</a:t>
            </a:r>
            <a:r>
              <a:rPr lang="en-US" baseline="0" dirty="0" smtClean="0"/>
              <a:t> 2004. The dramatic replacement of say by </a:t>
            </a:r>
            <a:r>
              <a:rPr lang="en-US" i="1" baseline="0" dirty="0" smtClean="0"/>
              <a:t>be like </a:t>
            </a:r>
            <a:r>
              <a:rPr lang="en-US" baseline="0" dirty="0" smtClean="0"/>
              <a:t>as the major verb of quotation is evident. [CLICK]  Note that the 30-34 year old group, where </a:t>
            </a:r>
            <a:r>
              <a:rPr lang="en-US" i="1" baseline="0" dirty="0" smtClean="0"/>
              <a:t>be like </a:t>
            </a:r>
            <a:r>
              <a:rPr lang="en-US" baseline="0" dirty="0" smtClean="0"/>
              <a:t>almost equals </a:t>
            </a:r>
            <a:r>
              <a:rPr lang="en-US" i="1" baseline="0" dirty="0" smtClean="0"/>
              <a:t>say</a:t>
            </a:r>
            <a:r>
              <a:rPr lang="en-US" baseline="0" dirty="0" smtClean="0"/>
              <a:t>, was 10-14 years old in 1983, the current best guess for the origin of </a:t>
            </a:r>
            <a:r>
              <a:rPr lang="en-US" i="1" baseline="0" dirty="0" smtClean="0"/>
              <a:t>be like</a:t>
            </a:r>
            <a:r>
              <a:rPr lang="en-US" baseline="0" dirty="0" smtClean="0"/>
              <a:t>. [CLICK] The 25-29 year old group was 5-9 years old at that at time, the first group for which </a:t>
            </a:r>
            <a:r>
              <a:rPr lang="en-US" i="1" baseline="0" dirty="0" smtClean="0"/>
              <a:t>be like </a:t>
            </a:r>
            <a:r>
              <a:rPr lang="en-US" baseline="0" dirty="0" smtClean="0"/>
              <a:t>predominates at the expense of </a:t>
            </a:r>
            <a:r>
              <a:rPr lang="en-US" i="1" baseline="0" dirty="0" smtClean="0"/>
              <a:t>say</a:t>
            </a:r>
            <a:r>
              <a:rPr lang="en-US" baseline="0" dirty="0" smtClean="0"/>
              <a:t>. This argues that </a:t>
            </a:r>
            <a:r>
              <a:rPr lang="en-US" i="1" baseline="0" dirty="0" smtClean="0"/>
              <a:t>be like</a:t>
            </a:r>
            <a:r>
              <a:rPr lang="en-US" baseline="0" dirty="0" smtClean="0"/>
              <a:t> was in its first development in Toronto at almost the same time as in Philadelphia, or that this new form spread with lightning speed across the United States from wherever it originated.  I should add that there is no evidence as yet that the new verb of quotation was propagated in the mass media before it became generalized in every-day life.</a:t>
            </a:r>
          </a:p>
          <a:p>
            <a:r>
              <a:rPr lang="en-US" baseline="0" dirty="0" smtClean="0"/>
              <a:t>     The adolescent peak shown here and in other Toronto studies conforms to the theoretical model of language change in PLC Vol. 2, in which language learners only gradually emerge from the parental level that they first acquired, following a logistic model of increase until the end of the critical period.</a:t>
            </a:r>
          </a:p>
        </p:txBody>
      </p:sp>
      <p:sp>
        <p:nvSpPr>
          <p:cNvPr id="4" name="Slide Number Placeholder 3"/>
          <p:cNvSpPr>
            <a:spLocks noGrp="1"/>
          </p:cNvSpPr>
          <p:nvPr>
            <p:ph type="sldNum" sz="quarter" idx="10"/>
          </p:nvPr>
        </p:nvSpPr>
        <p:spPr/>
        <p:txBody>
          <a:bodyPr/>
          <a:lstStyle/>
          <a:p>
            <a:fld id="{7BA5EFC8-8F2F-3D45-BE91-714368CDA1ED}"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t>
            </a:r>
            <a:r>
              <a:rPr lang="en-US" sz="1200" kern="1200" baseline="0" dirty="0" smtClean="0">
                <a:solidFill>
                  <a:schemeClr val="tx1"/>
                </a:solidFill>
                <a:latin typeface="+mn-lt"/>
                <a:ea typeface="+mn-ea"/>
                <a:cs typeface="+mn-cs"/>
              </a:rPr>
              <a:t>then is a schematic map of what is to be learned. [CLICK] A central core is the parental pattern, the first language, which as we have seen is largely overwritten in youth but more completely so in adulthood.. CLICK Then there is the attraction of the local peer group or CLICK In the long run, this turns out to be a minor ripple in the larger current of new linguistic change. CLICK Finally, we find the tendency for the new to expand to the general:  that parental, local and new influences are all dominated by the drive of the language learner to avoid the idiosyncrasies of local groups and acquire a form of language that is most useful for general communication. </a:t>
            </a:r>
          </a:p>
          <a:p>
            <a:r>
              <a:rPr lang="en-US" sz="1200" kern="1200" dirty="0" smtClean="0">
                <a:solidFill>
                  <a:schemeClr val="tx1"/>
                </a:solidFill>
                <a:latin typeface="+mn-lt"/>
                <a:ea typeface="+mn-ea"/>
                <a:cs typeface="+mn-cs"/>
              </a:rPr>
              <a:t>	Though</a:t>
            </a:r>
            <a:r>
              <a:rPr lang="en-US" sz="1200" kern="1200" baseline="0" dirty="0" smtClean="0">
                <a:solidFill>
                  <a:schemeClr val="tx1"/>
                </a:solidFill>
                <a:latin typeface="+mn-lt"/>
                <a:ea typeface="+mn-ea"/>
                <a:cs typeface="+mn-cs"/>
              </a:rPr>
              <a:t> I have suggested that the human language faculty has evolved to favor generality in communication, I would not want to argue for this to be a built-in biological bent for generality. Rather I would like to take a few minutes to sketch a social mechanism that achieves that result, one that is not entirely disconnected from biology.</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then do</a:t>
            </a:r>
            <a:r>
              <a:rPr lang="en-US" baseline="0" dirty="0" smtClean="0"/>
              <a:t> social relations play a role in this generalization?  To pursue this matter, we should take note of the fact that gender differentiation is involved in the great majority of the linguistic changes that have been studied in progress with women in the lead in all but a few cases. Furthermore, we observe a progression, with gender becoming increasingly important as the change progresses.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A5F05-60B6-EC45-AB6B-E68F2657D518}" type="slidenum">
              <a:rPr lang="en-US"/>
              <a:pPr/>
              <a:t>74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diagram displays are the findings of Eckert for all five of the stages of the Northern Cities Shift. The vertical axis is the percent of advanced tokens in the sound change. At extreme right is the most recent changes with social group differentiation:  as we have seen, the backing of wedge is primarily a Burn-out phenomenon--red vs. blue symbols for the Jocks. As we move leftward, to older and older stages of the chain shift, gender differentiation—triangles vs. squares—replaces group identification. The oldest stage, the raising of short-a, is entirely a matter of gender. As in the great majority of changes, females are in the lead. Analysis of the data from the Atlas of North American English confirms these trends.</a:t>
            </a:r>
            <a:endParaRPr lang="en-US" dirty="0" smtClean="0"/>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53F5-97F1-C648-8A6F-B83443B68736}" type="slidenum">
              <a:rPr lang="en-US"/>
              <a:pPr/>
              <a:t>75</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This chart shows the relation </a:t>
            </a:r>
            <a:r>
              <a:rPr lang="en-US" baseline="0" dirty="0" smtClean="0"/>
              <a:t>of gender differentiation and the progress of six sound changes in Philadelphia that involve raising or falling as measured by first formant values. The open circles are gender coefficients;  the solid symbols are age coefficients times 20. The two values rise and fall together as we move from incipient changes on the left to new and vigorous changes in the middle and completed changes on the right.</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53F5-97F1-C648-8A6F-B83443B68736}" type="slidenum">
              <a:rPr lang="en-US"/>
              <a:pPr/>
              <a:t>76</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This chart shows the corresponding figures</a:t>
            </a:r>
            <a:r>
              <a:rPr lang="en-US" baseline="0" dirty="0" smtClean="0"/>
              <a:t> for seven sound changes involving second formant differences to register degrees of fronting or backing. These and other data have led me to put forward a mechanism of generalization that involves gender as an intervening variable </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pPr>
            <a:r>
              <a:rPr lang="en-US" sz="1200" dirty="0" smtClean="0"/>
              <a:t>Here then is a proposal for a sociolinguistic mechanism of generalization. Sociolinguistic variation is seen as an opportunistic process that reinforces social distinctions by associating them with particular linguistic variants.</a:t>
            </a:r>
            <a:r>
              <a:rPr lang="en-US" sz="1200" baseline="0" dirty="0" smtClean="0"/>
              <a:t> [CLICK]</a:t>
            </a:r>
            <a:r>
              <a:rPr lang="en-US" sz="1200" dirty="0" smtClean="0"/>
              <a:t> The use of linguistic forms to increase distinctiveness of particular groups does appear initially as a driving force for the acceleration of change.</a:t>
            </a:r>
            <a:r>
              <a:rPr lang="en-US" sz="1200" baseline="0" dirty="0" smtClean="0"/>
              <a:t> [CLICK]</a:t>
            </a:r>
            <a:endParaRPr lang="en-US" sz="1200" dirty="0" smtClean="0"/>
          </a:p>
          <a:p>
            <a:pPr>
              <a:spcBef>
                <a:spcPct val="50000"/>
              </a:spcBef>
            </a:pPr>
            <a:r>
              <a:rPr lang="en-US" sz="1200" dirty="0" smtClean="0"/>
              <a:t>The major acceleration of diffusion within a community is the result of the reinterpretation of social category differences as gender differences. Child first</a:t>
            </a:r>
            <a:r>
              <a:rPr lang="en-US" sz="1200" baseline="0" dirty="0" smtClean="0"/>
              <a:t> language learners</a:t>
            </a:r>
            <a:r>
              <a:rPr lang="en-US" sz="1200" dirty="0" smtClean="0"/>
              <a:t> have little</a:t>
            </a:r>
            <a:r>
              <a:rPr lang="en-US" sz="1200" baseline="0" dirty="0" smtClean="0"/>
              <a:t> experience with </a:t>
            </a:r>
            <a:r>
              <a:rPr lang="en-US" sz="1200" dirty="0" smtClean="0"/>
              <a:t>social stratification,</a:t>
            </a:r>
            <a:r>
              <a:rPr lang="en-US" sz="1200" baseline="0" dirty="0" smtClean="0"/>
              <a:t> but there is massive evidence that gender differences are salient for them. [CLICK] On the other hand, once a linguistic variable has become gender oriented, it is subject to another stage of reinterpretation. A male child’s first introduction to language is primarily from a female caretaker. It appears that as sound change goes on, he will not recognize that his mother is using a characteristically female form, but simply adopt it as the general form for the language. Thus we obtain many examples of male/female differentiation that show women a generation ahead of men but men closing the gap at the end.</a:t>
            </a:r>
          </a:p>
        </p:txBody>
      </p:sp>
      <p:sp>
        <p:nvSpPr>
          <p:cNvPr id="4" name="Slide Number Placeholder 3"/>
          <p:cNvSpPr>
            <a:spLocks noGrp="1"/>
          </p:cNvSpPr>
          <p:nvPr>
            <p:ph type="sldNum" sz="quarter" idx="10"/>
          </p:nvPr>
        </p:nvSpPr>
        <p:spPr/>
        <p:txBody>
          <a:bodyPr/>
          <a:lstStyle/>
          <a:p>
            <a:fld id="{7BA5EFC8-8F2F-3D45-BE91-714368CDA1ED}"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a:t>
            </a:r>
            <a:r>
              <a:rPr lang="en-US" baseline="0" dirty="0" smtClean="0"/>
              <a:t>the work of Wolf and Jimenez on </a:t>
            </a:r>
            <a:r>
              <a:rPr lang="en-US" dirty="0" smtClean="0"/>
              <a:t>devoicing of /</a:t>
            </a:r>
            <a:r>
              <a:rPr lang="en-US" dirty="0" err="1" smtClean="0"/>
              <a:t>ll</a:t>
            </a:r>
            <a:r>
              <a:rPr lang="en-US" dirty="0" smtClean="0"/>
              <a:t>/ in the Spanish of Buenos</a:t>
            </a:r>
            <a:r>
              <a:rPr lang="en-US" baseline="0" dirty="0" smtClean="0"/>
              <a:t> Aires. The vertical axis is the percent devoicing of llama from [</a:t>
            </a:r>
            <a:r>
              <a:rPr lang="en-US" baseline="0" dirty="0" err="1" smtClean="0"/>
              <a:t>dzama</a:t>
            </a:r>
            <a:r>
              <a:rPr lang="en-US" baseline="0" dirty="0" smtClean="0"/>
              <a:t>] to [</a:t>
            </a:r>
            <a:r>
              <a:rPr lang="en-US" baseline="0" dirty="0" err="1" smtClean="0"/>
              <a:t>chama</a:t>
            </a:r>
            <a:r>
              <a:rPr lang="en-US" baseline="0" dirty="0" smtClean="0"/>
              <a:t>]. Women are strongly in the lead for the first two generations but the gap is closed among the youngest males.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 considerations can intervene abruptly in this scenario. James Stanford’s work among the Sui of southwest</a:t>
            </a:r>
            <a:r>
              <a:rPr lang="en-US" baseline="0" dirty="0" smtClean="0"/>
              <a:t> China shows a striking reversal of the role of mother’s and father’s speech in an exogamous </a:t>
            </a:r>
            <a:r>
              <a:rPr lang="en-US" baseline="0" dirty="0" err="1" smtClean="0"/>
              <a:t>patrilocal</a:t>
            </a:r>
            <a:r>
              <a:rPr lang="en-US" baseline="0" dirty="0" smtClean="0"/>
              <a:t> community where many women from a Northern dialect marry and move to a Southern </a:t>
            </a:r>
            <a:r>
              <a:rPr lang="en-US" baseline="0" dirty="0" err="1" smtClean="0"/>
              <a:t>dialec</a:t>
            </a:r>
            <a:r>
              <a:rPr lang="en-US" baseline="0" dirty="0" smtClean="0"/>
              <a:t> region. </a:t>
            </a:r>
            <a:r>
              <a:rPr lang="en-US" baseline="0" dirty="0" err="1" smtClean="0"/>
              <a:t>Stanrod</a:t>
            </a:r>
            <a:r>
              <a:rPr lang="en-US" baseline="0" dirty="0" smtClean="0"/>
              <a:t> shows that the father’s dialect is culturally enforced and children undergo great pressure to abandon the forms they first learned from their mothers.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issue of individual vs. group evolution is very much alive in evolutionary biology. The argument</a:t>
            </a:r>
            <a:r>
              <a:rPr lang="en-US" baseline="0" dirty="0" smtClean="0"/>
              <a:t> that natural selection operates only on the level of the individual is best known through Dawkins the Selfish Gene, but the case was stated most forcefully by G. C. Williams book, Adaptation and Natural Selection.</a:t>
            </a:r>
          </a:p>
          <a:p>
            <a:r>
              <a:rPr lang="en-US" baseline="0" dirty="0" smtClean="0"/>
              <a:t>	</a:t>
            </a:r>
            <a:r>
              <a:rPr lang="en-US" sz="1200" dirty="0" smtClean="0"/>
              <a:t>Chapters 5 to 8  [of </a:t>
            </a:r>
            <a:r>
              <a:rPr lang="en-US" sz="1200" i="1" dirty="0" smtClean="0"/>
              <a:t>Adaptation and Natural Selection] </a:t>
            </a:r>
            <a:r>
              <a:rPr lang="en-US" sz="1200" dirty="0" smtClean="0"/>
              <a:t>will be primarily a defense of the thesis that group-related adaptations do not, in fact, exist.</a:t>
            </a:r>
          </a:p>
          <a:p>
            <a:r>
              <a:rPr lang="en-US" sz="1200" dirty="0" smtClean="0"/>
              <a:t>	The fact that an insect population survives through a succession of generations is not evidence for the existence of biotic adaptation. The survival of the population may be merely an incidental consequence of the organic adaptations by which each insect attempts to survive and reproduce itself.</a:t>
            </a:r>
          </a:p>
          <a:p>
            <a:r>
              <a:rPr lang="en-US" baseline="0" dirty="0" smtClean="0"/>
              <a:t>. It appears that individualist view is still the dominant position in biology. The explanation of altruistic behavior in the animal kingdom has carried the argument further, where the concept of inclusive fitness is used to explain the evolution of altruistic actions that favor kin who share the same genes, </a:t>
            </a:r>
          </a:p>
          <a:p>
            <a:r>
              <a:rPr lang="en-US" baseline="0" dirty="0" smtClean="0"/>
              <a:t>However, arguments for multiple levels of selection continue to be heard, as in the work of David Sloan Wilson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Natural selection can operate simultaneously at more than one level. Individual selection promotes the fitness of others relative to others in the same group. Group selection promotes the fitness of groups, relative to other groups in the global population. . . . A notion of </a:t>
            </a:r>
            <a:r>
              <a:rPr lang="en-US" sz="1200" i="1" dirty="0" smtClean="0"/>
              <a:t>group-interest </a:t>
            </a:r>
            <a:r>
              <a:rPr lang="en-US" sz="1200" dirty="0" smtClean="0"/>
              <a:t>must be added to the notion of self-interest, to the extent that </a:t>
            </a:r>
            <a:r>
              <a:rPr lang="en-US" sz="1200" i="1" dirty="0" smtClean="0"/>
              <a:t>group selection </a:t>
            </a:r>
            <a:r>
              <a:rPr lang="en-US" sz="1200" dirty="0" smtClean="0"/>
              <a:t>is important in nature.</a:t>
            </a:r>
          </a:p>
          <a:p>
            <a:r>
              <a:rPr lang="en-US" baseline="0" dirty="0" smtClean="0"/>
              <a:t>	More recently attention has been given to the equations developed by W. D. Hamilton and George Price, which describe evolution at the level of the gene, the organism and the group—the population of organisms. It is not my intention to pursue this argument here, but rather to lay out the evidence that supports the priority of the group in linguistic development. </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patrilectal</a:t>
            </a:r>
            <a:r>
              <a:rPr lang="en-US" sz="1200" kern="1200" dirty="0" smtClean="0">
                <a:solidFill>
                  <a:schemeClr val="tx1"/>
                </a:solidFill>
                <a:latin typeface="+mn-lt"/>
                <a:ea typeface="+mn-ea"/>
                <a:cs typeface="+mn-cs"/>
              </a:rPr>
              <a:t> norm is available for public discussion; there is a stereotyped saying applied to speech:</a:t>
            </a:r>
            <a:r>
              <a:rPr lang="en-US" dirty="0" smtClean="0"/>
              <a:t> </a:t>
            </a:r>
          </a:p>
          <a:p>
            <a:endParaRPr lang="en-US" dirty="0" smtClean="0"/>
          </a:p>
          <a:p>
            <a:r>
              <a:rPr lang="en-US" dirty="0" smtClean="0"/>
              <a:t>  </a:t>
            </a:r>
            <a:r>
              <a:rPr lang="en-US" sz="1200" dirty="0" smtClean="0"/>
              <a:t>me</a:t>
            </a:r>
            <a:r>
              <a:rPr lang="en-US" sz="1200" baseline="30000" dirty="0" smtClean="0"/>
              <a:t>2</a:t>
            </a:r>
            <a:r>
              <a:rPr lang="en-US" sz="1200" dirty="0" smtClean="0"/>
              <a:t> 	tsop</a:t>
            </a:r>
            <a:r>
              <a:rPr lang="en-US" sz="1200" baseline="30000" dirty="0" smtClean="0"/>
              <a:t>7</a:t>
            </a:r>
            <a:r>
              <a:rPr lang="en-US" sz="1200" dirty="0" smtClean="0"/>
              <a:t>	   	ni</a:t>
            </a:r>
            <a:r>
              <a:rPr lang="en-US" sz="1200" baseline="30000" dirty="0" smtClean="0"/>
              <a:t>4</a:t>
            </a:r>
            <a:r>
              <a:rPr lang="en-US" sz="1200" dirty="0" smtClean="0"/>
              <a:t>			ow</a:t>
            </a:r>
            <a:r>
              <a:rPr lang="en-US" sz="1200" baseline="30000" dirty="0" smtClean="0"/>
              <a:t>1</a:t>
            </a:r>
            <a:r>
              <a:rPr lang="en-US" sz="1200" dirty="0" smtClean="0"/>
              <a:t>		tsop</a:t>
            </a:r>
            <a:r>
              <a:rPr lang="en-US" sz="1200" baseline="30000" dirty="0" smtClean="0"/>
              <a:t>7</a:t>
            </a:r>
            <a:r>
              <a:rPr lang="en-US" sz="1200" dirty="0" smtClean="0"/>
              <a:t>		pu</a:t>
            </a:r>
            <a:r>
              <a:rPr lang="en-US" sz="1200" baseline="30000" dirty="0" smtClean="0"/>
              <a:t>4</a:t>
            </a:r>
            <a:endParaRPr lang="en-US" sz="1200" dirty="0" smtClean="0"/>
          </a:p>
          <a:p>
            <a:r>
              <a:rPr lang="en-US" sz="1200" dirty="0" smtClean="0"/>
              <a:t>not	be-like		mother	should		be-like		father</a:t>
            </a: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South-speaking married woman living in the North said of her 14 year old 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 only says  ɛj</a:t>
            </a:r>
            <a:r>
              <a:rPr lang="en-US" sz="1200" baseline="30000" dirty="0" smtClean="0"/>
              <a:t>2</a:t>
            </a:r>
            <a:r>
              <a:rPr lang="en-US" sz="1200" dirty="0" smtClean="0"/>
              <a:t>. If he said ju</a:t>
            </a:r>
            <a:r>
              <a:rPr lang="en-US" sz="1200" baseline="30000" dirty="0" smtClean="0"/>
              <a:t>2</a:t>
            </a:r>
            <a:r>
              <a:rPr lang="en-US" sz="1200" dirty="0" smtClean="0"/>
              <a:t> people would laugh at him, ‘You speak like your mother.’ They would laugh, and he would be embarrassed. He’s not willing to speak like his mother. He speaks like his father. (</a:t>
            </a:r>
            <a:r>
              <a:rPr lang="en-US" sz="1200" dirty="0" err="1" smtClean="0"/>
              <a:t>p</a:t>
            </a:r>
            <a:r>
              <a:rPr lang="en-US" sz="1200" dirty="0" smtClean="0"/>
              <a:t>. 572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a:t>
            </a:r>
            <a:r>
              <a:rPr lang="en-US" sz="1200" kern="1200" baseline="0" dirty="0" smtClean="0">
                <a:solidFill>
                  <a:schemeClr val="tx1"/>
                </a:solidFill>
                <a:latin typeface="+mn-lt"/>
                <a:ea typeface="+mn-ea"/>
                <a:cs typeface="+mn-cs"/>
              </a:rPr>
              <a:t> woman said of her children”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“They said ɛj</a:t>
            </a:r>
            <a:r>
              <a:rPr lang="en-US" sz="1200" baseline="30000" dirty="0" smtClean="0"/>
              <a:t>2</a:t>
            </a:r>
            <a:r>
              <a:rPr lang="en-US" sz="1200" dirty="0" smtClean="0"/>
              <a:t>.  If they said ju</a:t>
            </a:r>
            <a:r>
              <a:rPr lang="en-US" sz="1200" baseline="30000" dirty="0" smtClean="0"/>
              <a:t>2</a:t>
            </a:r>
            <a:r>
              <a:rPr lang="en-US" sz="1200" dirty="0" smtClean="0"/>
              <a:t>, then others would scold them.  ‘You eat our food, but you aren’t like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Stanford’s thesis is that the </a:t>
            </a:r>
            <a:r>
              <a:rPr lang="en-US" sz="1200" u="sng" kern="1200" dirty="0" smtClean="0">
                <a:solidFill>
                  <a:schemeClr val="tx1"/>
                </a:solidFill>
                <a:latin typeface="+mn-lt"/>
                <a:ea typeface="+mn-ea"/>
                <a:cs typeface="+mn-cs"/>
              </a:rPr>
              <a:t>language learning of </a:t>
            </a:r>
            <a:r>
              <a:rPr lang="en-US" sz="1200" kern="1200" dirty="0" smtClean="0">
                <a:solidFill>
                  <a:schemeClr val="tx1"/>
                </a:solidFill>
                <a:latin typeface="+mn-lt"/>
                <a:ea typeface="+mn-ea"/>
                <a:cs typeface="+mn-cs"/>
              </a:rPr>
              <a:t>Sui children </a:t>
            </a:r>
            <a:r>
              <a:rPr lang="en-US" sz="1200" u="sng" kern="1200" dirty="0" smtClean="0">
                <a:solidFill>
                  <a:schemeClr val="tx1"/>
                </a:solidFill>
                <a:latin typeface="+mn-lt"/>
                <a:ea typeface="+mn-ea"/>
                <a:cs typeface="+mn-cs"/>
              </a:rPr>
              <a:t>is </a:t>
            </a:r>
            <a:r>
              <a:rPr lang="en-US" sz="1200" kern="1200" dirty="0" smtClean="0">
                <a:solidFill>
                  <a:schemeClr val="tx1"/>
                </a:solidFill>
                <a:latin typeface="+mn-lt"/>
                <a:ea typeface="+mn-ea"/>
                <a:cs typeface="+mn-cs"/>
              </a:rPr>
              <a:t>directed to a particular group of speakers. Here the group of women from any outlying dialect or children influenced by them are e</a:t>
            </a:r>
            <a:r>
              <a:rPr lang="en-US" sz="1200" u="sng" kern="1200" dirty="0" smtClean="0">
                <a:solidFill>
                  <a:schemeClr val="tx1"/>
                </a:solidFill>
                <a:latin typeface="+mn-lt"/>
                <a:ea typeface="+mn-ea"/>
                <a:cs typeface="+mn-cs"/>
              </a:rPr>
              <a:t>xcluded</a:t>
            </a:r>
            <a:r>
              <a:rPr lang="en-US" sz="1200" kern="1200" dirty="0" smtClean="0">
                <a:solidFill>
                  <a:schemeClr val="tx1"/>
                </a:solidFill>
                <a:latin typeface="+mn-lt"/>
                <a:ea typeface="+mn-ea"/>
                <a:cs typeface="+mn-cs"/>
              </a:rPr>
              <a:t> as models.</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his is one of many specific cultural configurations that the language learning capacity will confront. The target of language learning can be culturally determined, rather than follow automatically a preference for peers over parents. The Sui case makes explicit some of the mechanisms that lead to uniform behavior and </a:t>
            </a:r>
            <a:r>
              <a:rPr lang="en-US" sz="1200" u="sng" kern="1200" dirty="0" smtClean="0">
                <a:solidFill>
                  <a:schemeClr val="tx1"/>
                </a:solidFill>
                <a:latin typeface="+mn-lt"/>
                <a:ea typeface="+mn-ea"/>
                <a:cs typeface="+mn-cs"/>
              </a:rPr>
              <a:t>suggests </a:t>
            </a:r>
            <a:r>
              <a:rPr lang="en-US" sz="1200" kern="1200" dirty="0" smtClean="0">
                <a:solidFill>
                  <a:schemeClr val="tx1"/>
                </a:solidFill>
                <a:latin typeface="+mn-lt"/>
                <a:ea typeface="+mn-ea"/>
                <a:cs typeface="+mn-cs"/>
              </a:rPr>
              <a:t>that the selection of the target group may also be defined by social processes in New York City and Philadelphia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We then have gained some idea of what is to be learned, and how the language learner looks outward to master the broader community patterns.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study of linguistic variation is sometimes pursued as a way of showing how different people are from one another. And it is perfectly true that the larger our data base becomes, the more often will statistical analysis reveal subtle differences among subgroups of the population. I have tried to turn the focus away from those minor subdivisions and ask us to account for the breathtaking uniformities that result from the outward orientation of the language learning faculty. Though we have much to learn from micro-analysis, we have more to learn from our efforts to grasp the larger picture.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On the whole, we cannot doubt the importance of studying linguistic variation in face-to-face interaction. Recent ethnographic </a:t>
            </a:r>
            <a:r>
              <a:rPr lang="en-US" sz="1200" u="none" kern="1200" dirty="0" smtClean="0">
                <a:solidFill>
                  <a:schemeClr val="tx1"/>
                </a:solidFill>
                <a:latin typeface="+mn-lt"/>
                <a:ea typeface="+mn-ea"/>
                <a:cs typeface="+mn-cs"/>
              </a:rPr>
              <a:t>work has illuminated </a:t>
            </a:r>
            <a:r>
              <a:rPr lang="en-US" sz="1200" kern="1200" dirty="0" smtClean="0">
                <a:solidFill>
                  <a:schemeClr val="tx1"/>
                </a:solidFill>
                <a:latin typeface="+mn-lt"/>
                <a:ea typeface="+mn-ea"/>
                <a:cs typeface="+mn-cs"/>
              </a:rPr>
              <a:t>our understanding of how linguistic influence flows across social networks, and how the face-to-face negotiation of personal identity accelerates the shift of targets in the course of change in progress.  But the larger uniformities shown here, in both the slope of variation and the structural base for variation, require further inquiry into what the language learners must know.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This does not mean that everyone in a community will ultimately be speaking the same way. On the contrary, these new waves of sound change are differentiated in vast regions which are becoming progressively more different from each other. [The general is defined in many ways by language learners; but it is currently defined as the regional in preference to the local. At an earlier period, the same unifying tendency extended to the limits of smaller speech communities, respecting  the limits of the village, the town or the city. T</a:t>
            </a:r>
            <a:r>
              <a:rPr lang="en-US" baseline="0" dirty="0" smtClean="0"/>
              <a:t>he cultural and historical factors that dictate the limits of the community expansion are another and larger part of the story.]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Along with those uniformities we find abrupt discontinuities between black and white, North and Midland, Canada and the U.S. But we do not know enough about how the</a:t>
            </a:r>
            <a:r>
              <a:rPr lang="en-US" sz="1200" kern="1200" baseline="0" dirty="0" smtClean="0">
                <a:solidFill>
                  <a:schemeClr val="tx1"/>
                </a:solidFill>
                <a:latin typeface="+mn-lt"/>
                <a:ea typeface="+mn-ea"/>
                <a:cs typeface="+mn-cs"/>
              </a:rPr>
              <a:t> great divisions between these regional dialects are maintained. </a:t>
            </a:r>
            <a:r>
              <a:rPr lang="en-US" sz="1200" kern="1200" dirty="0" smtClean="0">
                <a:solidFill>
                  <a:schemeClr val="tx1"/>
                </a:solidFill>
                <a:latin typeface="+mn-lt"/>
                <a:ea typeface="+mn-ea"/>
                <a:cs typeface="+mn-cs"/>
              </a:rPr>
              <a:t>Somehow, high school students in Midland cities must understand that the peers they meet from Northern cities are not models of linguistic influence: they are playing a different game with different rules and different stakes. For each such division, we can search for a first explanation in the absence of communication among language learners. Given no such discontinuity, explanation may be found in the compatibility or incompatibility of the linguistic structures involved. The third possibility is inhibition from opposing cultural values associated with these linguistic differences. </a:t>
            </a:r>
            <a:r>
              <a:rPr lang="en-US" sz="1200" kern="1200" baseline="0" dirty="0" smtClean="0">
                <a:solidFill>
                  <a:schemeClr val="tx1"/>
                </a:solidFill>
                <a:latin typeface="+mn-lt"/>
                <a:ea typeface="+mn-ea"/>
                <a:cs typeface="+mn-cs"/>
              </a:rPr>
              <a:t>This is the main topic of </a:t>
            </a:r>
            <a:r>
              <a:rPr lang="en-US" sz="1200" kern="1200" dirty="0" smtClean="0">
                <a:solidFill>
                  <a:schemeClr val="tx1"/>
                </a:solidFill>
                <a:latin typeface="+mn-lt"/>
                <a:ea typeface="+mn-ea"/>
                <a:cs typeface="+mn-cs"/>
              </a:rPr>
              <a:t> Chapters 10 and 11 of the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volume of Principles of Linguistic Change,</a:t>
            </a:r>
            <a:r>
              <a:rPr lang="en-US" sz="1200" kern="1200" baseline="0" dirty="0" smtClean="0">
                <a:solidFill>
                  <a:schemeClr val="tx1"/>
                </a:solidFill>
                <a:latin typeface="+mn-lt"/>
                <a:ea typeface="+mn-ea"/>
                <a:cs typeface="+mn-cs"/>
              </a:rPr>
              <a:t> appearing this month.</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[The problem was confronted by </a:t>
            </a:r>
            <a:r>
              <a:rPr lang="en-US" sz="1200" kern="1200" dirty="0" err="1" smtClean="0">
                <a:solidFill>
                  <a:schemeClr val="tx1"/>
                </a:solidFill>
                <a:latin typeface="+mn-lt"/>
                <a:ea typeface="+mn-ea"/>
                <a:cs typeface="+mn-cs"/>
              </a:rPr>
              <a:t>Fridland</a:t>
            </a:r>
            <a:r>
              <a:rPr lang="en-US" sz="1200" kern="1200" dirty="0" smtClean="0">
                <a:solidFill>
                  <a:schemeClr val="tx1"/>
                </a:solidFill>
                <a:latin typeface="+mn-lt"/>
                <a:ea typeface="+mn-ea"/>
                <a:cs typeface="+mn-cs"/>
              </a:rPr>
              <a:t> (2000) when her study of Memphis showed the same trend of glide weakening of /ay/ across white and black populations, though there was very little communication between them. Searching for the social base for such uniformity, she argued that “these shared practices do not necessarily require individuals’ social cohesion but merely require shared historical experience and a strongly circumscribing environment that places speakers in a similar social position relative to the external social world.” These are the cultural factors that the cognitive apparatus of the language learner must grasp. The same argument applies to the uniformity of the direction of linguistic change in metropolitan communities like Philadelphia and in the Inland North as a whole</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	The evidence that I have presented here is drawn from phonetic and phonological change, because those are the changes in progress that are taking place around us. But I have no reason to think that similar orientation to generality are not found in other domains of language structure</a:t>
            </a:r>
            <a:r>
              <a:rPr lang="en-US" sz="1200" kern="1200" baseline="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This presentation has put</a:t>
            </a:r>
            <a:r>
              <a:rPr lang="en-US" sz="1200" kern="1200" baseline="0" dirty="0" smtClean="0">
                <a:solidFill>
                  <a:schemeClr val="tx1"/>
                </a:solidFill>
                <a:latin typeface="+mn-lt"/>
                <a:ea typeface="+mn-ea"/>
                <a:cs typeface="+mn-cs"/>
              </a:rPr>
              <a:t> forward the concept that language is developed and evolved as an instrument for wider communication and the language learner is dominated by that framework for learning. Some language features are co-opted as symbols of local identity. But the larger pattern for the language learner is for the new to overwhelm the local and then expand to the limits of that general speech community that is the primary target of the language learner.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A5EFC8-8F2F-3D45-BE91-714368CDA1ED}" type="slidenum">
              <a:rPr lang="en-US" smtClean="0"/>
              <a:pPr/>
              <a:t>82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Part</a:t>
            </a:r>
            <a:r>
              <a:rPr lang="en-US" baseline="0" dirty="0" smtClean="0"/>
              <a:t> 1 of my effort in this direction deals with the rejection of the idiolect by children. </a:t>
            </a:r>
            <a:r>
              <a:rPr lang="en-US" dirty="0" smtClean="0"/>
              <a:t>I</a:t>
            </a:r>
            <a:r>
              <a:rPr lang="en-US" baseline="0" dirty="0" smtClean="0"/>
              <a:t> am sure that </a:t>
            </a:r>
            <a:r>
              <a:rPr lang="en-US" dirty="0" smtClean="0"/>
              <a:t>most everyone in this</a:t>
            </a:r>
            <a:r>
              <a:rPr lang="en-US" baseline="0" dirty="0" smtClean="0"/>
              <a:t> room has personal evidence that children to not adopt those features of their parents’ dialect that do not match the surrounding community. Linguists are especially conscious of such mismatches with their parents or with their children. For my general argument, I will want to go beyond this personal experience and consider the most systematic studies of this process.</a:t>
            </a:r>
            <a:endParaRPr lang="en-US" dirty="0"/>
          </a:p>
        </p:txBody>
      </p:sp>
      <p:sp>
        <p:nvSpPr>
          <p:cNvPr id="4" name="Slide Number Placeholder 3"/>
          <p:cNvSpPr>
            <a:spLocks noGrp="1"/>
          </p:cNvSpPr>
          <p:nvPr>
            <p:ph type="sldNum" sz="quarter" idx="10"/>
          </p:nvPr>
        </p:nvSpPr>
        <p:spPr/>
        <p:txBody>
          <a:bodyPr/>
          <a:lstStyle/>
          <a:p>
            <a:fld id="{7BA5EFC8-8F2F-3D45-BE91-714368CDA1E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CEDFD-306E-BF42-947C-68D70037D039}" type="datetime1">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BC0D0-D11B-F940-94C3-3CB4251FBF09}" type="datetime1">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1DD19-64EB-F145-A378-48DA02C9E4E0}" type="datetime1">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77AE9-B7FC-C144-900D-CAF6CEA6D73A}" type="datetime1">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940E5-6CB0-7946-A700-8216808CED34}" type="datetime1">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594661-66A8-EF45-B258-60580D922919}" type="datetime1">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2F2B5-537E-BB42-A773-4BD577ECF234}" type="datetime1">
              <a:rPr lang="en-US" smtClean="0"/>
              <a:pPr/>
              <a:t>10/23/10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55C4A-E4A6-BF4D-9673-6F58799AC998}" type="datetime1">
              <a:rPr lang="en-US" smtClean="0"/>
              <a:pPr/>
              <a:t>10/23/10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1460-17D9-1340-83DC-FB4D4FA04B23}" type="datetime1">
              <a:rPr lang="en-US" smtClean="0"/>
              <a:pPr/>
              <a:t>10/23/10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5DFFD-C58F-0A4C-93B6-A435B2283E3E}" type="datetime1">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C7A0F-EF27-7740-9D14-E6F0FD7F4B55}" type="datetime1">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C25EB-27FD-0A4C-B106-EAE29D09F8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D0B59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45F-9305-2E4A-A831-BBB23FF3820F}" type="datetime1">
              <a:rPr lang="en-US" smtClean="0"/>
              <a:pPr/>
              <a:t>10/23/10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25EB-27FD-0A4C-B106-EAE29D09F8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Max:Users:wlabov:Desktop:Algol2:Meetings%20to%20come:LAUD%202010:What%20is%20to%20be%20learneda.docx!OLE_LINK1" TargetMode="External"/><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Word_97_-_2004_Document4.doc"/><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Microsoft_Excel_97_-_2004_Worksheet5.xls"/><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Microsoft_Excel_97_-_2004_Worksheet6.xls"/><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chart" Target="../charts/char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9" Type="http://schemas.openxmlformats.org/officeDocument/2006/relationships/audio" Target="../media/audio9.bin"/><Relationship Id="rId20" Type="http://schemas.openxmlformats.org/officeDocument/2006/relationships/notesSlide" Target="../notesSlides/notesSlide50.xml"/><Relationship Id="rId21" Type="http://schemas.openxmlformats.org/officeDocument/2006/relationships/image" Target="../media/image26.png"/><Relationship Id="rId10" Type="http://schemas.openxmlformats.org/officeDocument/2006/relationships/audio" Target="../media/audio10.bin"/><Relationship Id="rId11" Type="http://schemas.openxmlformats.org/officeDocument/2006/relationships/audio" Target="../media/audio11.bin"/><Relationship Id="rId12" Type="http://schemas.openxmlformats.org/officeDocument/2006/relationships/audio" Target="../media/audio12.bin"/><Relationship Id="rId13" Type="http://schemas.openxmlformats.org/officeDocument/2006/relationships/audio" Target="../media/audio13.bin"/><Relationship Id="rId14" Type="http://schemas.openxmlformats.org/officeDocument/2006/relationships/audio" Target="../media/audio14.bin"/><Relationship Id="rId15" Type="http://schemas.openxmlformats.org/officeDocument/2006/relationships/audio" Target="../media/audio15.bin"/><Relationship Id="rId16" Type="http://schemas.openxmlformats.org/officeDocument/2006/relationships/audio" Target="../media/audio16.bin"/><Relationship Id="rId17" Type="http://schemas.openxmlformats.org/officeDocument/2006/relationships/audio" Target="../media/audio17.bin"/><Relationship Id="rId18" Type="http://schemas.openxmlformats.org/officeDocument/2006/relationships/audio" Target="Microsoft%25252520Office%252525202004" TargetMode="External"/><Relationship Id="rId19" Type="http://schemas.openxmlformats.org/officeDocument/2006/relationships/slideLayout" Target="../slideLayouts/slideLayout7.xml"/><Relationship Id="rId1" Type="http://schemas.openxmlformats.org/officeDocument/2006/relationships/audio" Target="../media/audio1.bin"/><Relationship Id="rId2" Type="http://schemas.openxmlformats.org/officeDocument/2006/relationships/audio" Target="../media/audio2.bin"/><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5.bin"/><Relationship Id="rId6" Type="http://schemas.openxmlformats.org/officeDocument/2006/relationships/audio" Target="../media/audio6.bin"/><Relationship Id="rId7" Type="http://schemas.openxmlformats.org/officeDocument/2006/relationships/audio" Target="../media/audio7.bin"/><Relationship Id="rId8" Type="http://schemas.openxmlformats.org/officeDocument/2006/relationships/audio" Target="../media/audio8.bin"/></Relationships>
</file>

<file path=ppt/slides/_rels/slide5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8.png"/><Relationship Id="rId1" Type="http://schemas.openxmlformats.org/officeDocument/2006/relationships/audio" Target="../media/audio3.bin"/><Relationship Id="rId2" Type="http://schemas.openxmlformats.org/officeDocument/2006/relationships/audio" Target="../media/audio4.bin"/><Relationship Id="rId3" Type="http://schemas.openxmlformats.org/officeDocument/2006/relationships/audio" Target="../media/audio10.bin"/><Relationship Id="rId4" Type="http://schemas.openxmlformats.org/officeDocument/2006/relationships/audio" Target="../media/audio13.bin"/><Relationship Id="rId5" Type="http://schemas.openxmlformats.org/officeDocument/2006/relationships/audio" Target="../media/audio16.bin"/><Relationship Id="rId6" Type="http://schemas.openxmlformats.org/officeDocument/2006/relationships/audio" Target="../media/audio18.bin"/><Relationship Id="rId7" Type="http://schemas.openxmlformats.org/officeDocument/2006/relationships/audio" Target="../media/audio19.bin"/><Relationship Id="rId8" Type="http://schemas.openxmlformats.org/officeDocument/2006/relationships/slideLayout" Target="../slideLayouts/slideLayout6.xml"/><Relationship Id="rId9" Type="http://schemas.openxmlformats.org/officeDocument/2006/relationships/notesSlide" Target="../notesSlides/notesSlide51.xml"/><Relationship Id="rId10"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2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audio" Target="../media/audio22.bin"/><Relationship Id="rId4" Type="http://schemas.openxmlformats.org/officeDocument/2006/relationships/audio" Target="../media/audio23.bin"/><Relationship Id="rId5" Type="http://schemas.openxmlformats.org/officeDocument/2006/relationships/audio" Target="../media/audio24.bin"/><Relationship Id="rId6" Type="http://schemas.openxmlformats.org/officeDocument/2006/relationships/audio" Target="../media/audio25.bin"/><Relationship Id="rId7" Type="http://schemas.openxmlformats.org/officeDocument/2006/relationships/audio" Target="../media/audio26.bin"/><Relationship Id="rId8" Type="http://schemas.openxmlformats.org/officeDocument/2006/relationships/slideLayout" Target="../slideLayouts/slideLayout7.xml"/><Relationship Id="rId9" Type="http://schemas.openxmlformats.org/officeDocument/2006/relationships/notesSlide" Target="../notesSlides/notesSlide59.xml"/><Relationship Id="rId10" Type="http://schemas.openxmlformats.org/officeDocument/2006/relationships/image" Target="../media/image30.jpeg"/><Relationship Id="rId11" Type="http://schemas.openxmlformats.org/officeDocument/2006/relationships/image" Target="../media/image28.png"/><Relationship Id="rId1" Type="http://schemas.openxmlformats.org/officeDocument/2006/relationships/audio" Target="../media/audio20.bin"/><Relationship Id="rId2" Type="http://schemas.openxmlformats.org/officeDocument/2006/relationships/audio" Target="../media/audio2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1.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chart" Target="../charts/char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1.tif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4.xml"/><Relationship Id="rId5" Type="http://schemas.openxmlformats.org/officeDocument/2006/relationships/image" Target="../media/image32.png"/><Relationship Id="rId6" Type="http://schemas.openxmlformats.org/officeDocument/2006/relationships/image" Target="../media/image28.png"/><Relationship Id="rId1" Type="http://schemas.openxmlformats.org/officeDocument/2006/relationships/audio" Target="../media/audio22.bin"/><Relationship Id="rId2" Type="http://schemas.openxmlformats.org/officeDocument/2006/relationships/audio" Target="../media/audio2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34.tif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image" Target="../media/image28.png"/><Relationship Id="rId1" Type="http://schemas.openxmlformats.org/officeDocument/2006/relationships/audio" Target="file://localhost/Users/wlabov/Desktop/FAAV/ELAN%20files/PH82-1%20-%20Two%20Street/EConnors.waslike.wav" TargetMode="Externa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36.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Microsoft_Excel_97_-_2004_Worksheet7.xls"/><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Microsoft_Word_97_-_2004_Document8.doc"/><Relationship Id="rId5" Type="http://schemas.openxmlformats.org/officeDocument/2006/relationships/oleObject" Target="../embeddings/Microsoft_Word_97_-_2004_Document9.doc"/><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Microsoft_Word_97_-_2004_Document10.doc"/><Relationship Id="rId5" Type="http://schemas.openxmlformats.org/officeDocument/2006/relationships/oleObject" Target="../embeddings/Microsoft_Word_97_-_2004_Document11.doc"/><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40.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Microsoft_Word_97_-_2004_Document12.doc"/><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057400"/>
          </a:xfrm>
        </p:spPr>
        <p:txBody>
          <a:bodyPr>
            <a:noAutofit/>
          </a:bodyPr>
          <a:lstStyle/>
          <a:p>
            <a:r>
              <a:rPr lang="en-US" sz="4800" dirty="0" smtClean="0">
                <a:latin typeface="Lucida Calligraphy"/>
                <a:cs typeface="Lucida Calligraphy"/>
              </a:rPr>
              <a:t>What Is To Be Learned</a:t>
            </a:r>
            <a:endParaRPr lang="en-US" sz="4800" dirty="0">
              <a:latin typeface="Lucida Calligraphy"/>
              <a:cs typeface="Lucida Calligraphy"/>
            </a:endParaRPr>
          </a:p>
        </p:txBody>
      </p:sp>
      <p:sp>
        <p:nvSpPr>
          <p:cNvPr id="4" name="TextBox 3"/>
          <p:cNvSpPr txBox="1"/>
          <p:nvPr/>
        </p:nvSpPr>
        <p:spPr>
          <a:xfrm>
            <a:off x="1524000" y="5481935"/>
            <a:ext cx="5562600" cy="523220"/>
          </a:xfrm>
          <a:prstGeom prst="rect">
            <a:avLst/>
          </a:prstGeom>
          <a:noFill/>
        </p:spPr>
        <p:txBody>
          <a:bodyPr wrap="square" rtlCol="0">
            <a:spAutoFit/>
          </a:bodyPr>
          <a:lstStyle/>
          <a:p>
            <a:pPr algn="ctr"/>
            <a:r>
              <a:rPr lang="en-US" sz="2800" dirty="0" smtClean="0">
                <a:latin typeface="Arial"/>
                <a:cs typeface="Arial"/>
              </a:rPr>
              <a:t>NELS 2010 </a:t>
            </a:r>
            <a:endParaRPr lang="en-US" sz="2800" dirty="0">
              <a:latin typeface="Arial"/>
              <a:cs typeface="Arial"/>
            </a:endParaRPr>
          </a:p>
        </p:txBody>
      </p:sp>
      <p:sp>
        <p:nvSpPr>
          <p:cNvPr id="5" name="TextBox 4"/>
          <p:cNvSpPr txBox="1"/>
          <p:nvPr/>
        </p:nvSpPr>
        <p:spPr>
          <a:xfrm>
            <a:off x="1676400" y="3418582"/>
            <a:ext cx="5181600" cy="1077218"/>
          </a:xfrm>
          <a:prstGeom prst="rect">
            <a:avLst/>
          </a:prstGeom>
          <a:noFill/>
        </p:spPr>
        <p:txBody>
          <a:bodyPr wrap="square" rtlCol="0">
            <a:spAutoFit/>
          </a:bodyPr>
          <a:lstStyle/>
          <a:p>
            <a:pPr algn="ctr"/>
            <a:r>
              <a:rPr lang="en-US" sz="3200" dirty="0" smtClean="0">
                <a:latin typeface="Arial"/>
                <a:cs typeface="Arial"/>
              </a:rPr>
              <a:t>William Labov</a:t>
            </a:r>
          </a:p>
          <a:p>
            <a:pPr algn="ctr"/>
            <a:r>
              <a:rPr lang="en-US" sz="3200" dirty="0" smtClean="0">
                <a:latin typeface="Arial"/>
                <a:cs typeface="Arial"/>
              </a:rPr>
              <a:t>University of Pennsylvania</a:t>
            </a:r>
            <a:endParaRPr lang="en-US" sz="3200" dirty="0">
              <a:latin typeface="Arial"/>
              <a:cs typeface="Arial"/>
            </a:endParaRPr>
          </a:p>
        </p:txBody>
      </p:sp>
      <p:sp>
        <p:nvSpPr>
          <p:cNvPr id="6" name="Slide Number Placeholder 5"/>
          <p:cNvSpPr>
            <a:spLocks noGrp="1"/>
          </p:cNvSpPr>
          <p:nvPr>
            <p:ph type="sldNum" sz="quarter" idx="12"/>
          </p:nvPr>
        </p:nvSpPr>
        <p:spPr/>
        <p:txBody>
          <a:bodyPr/>
          <a:lstStyle/>
          <a:p>
            <a:fld id="{D19C25EB-27FD-0A4C-B106-EAE29D09F81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3200" dirty="0" smtClean="0"/>
              <a:t>King of Prussia, PA . . .</a:t>
            </a:r>
            <a:endParaRPr lang="en-US" sz="3200" dirty="0"/>
          </a:p>
        </p:txBody>
      </p:sp>
      <p:pic>
        <p:nvPicPr>
          <p:cNvPr id="4" name="Picture 3"/>
          <p:cNvPicPr>
            <a:picLocks noChangeAspect="1"/>
          </p:cNvPicPr>
          <p:nvPr/>
        </p:nvPicPr>
        <p:blipFill>
          <a:blip r:embed="rId3"/>
          <a:stretch>
            <a:fillRect/>
          </a:stretch>
        </p:blipFill>
        <p:spPr>
          <a:xfrm>
            <a:off x="739311" y="838200"/>
            <a:ext cx="7947489" cy="6019800"/>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0"/>
            <a:ext cx="7772400" cy="914400"/>
          </a:xfrm>
        </p:spPr>
        <p:txBody>
          <a:bodyPr/>
          <a:lstStyle/>
          <a:p>
            <a:r>
              <a:rPr lang="en-US" sz="2400" dirty="0"/>
              <a:t>Acquisition of Philadelphia</a:t>
            </a:r>
            <a:r>
              <a:rPr lang="en-US" sz="2400" dirty="0" smtClean="0"/>
              <a:t> variables </a:t>
            </a:r>
            <a:r>
              <a:rPr lang="en-US" sz="2400" dirty="0"/>
              <a:t>by</a:t>
            </a:r>
            <a:r>
              <a:rPr lang="en-US" sz="2400" dirty="0" smtClean="0"/>
              <a:t> 34 children </a:t>
            </a:r>
            <a:r>
              <a:rPr lang="en-US" sz="2400" dirty="0"/>
              <a:t>of out-of-state families</a:t>
            </a:r>
            <a:r>
              <a:rPr lang="en-US" sz="2400" dirty="0" smtClean="0"/>
              <a:t> in King of Prussia by </a:t>
            </a:r>
            <a:r>
              <a:rPr lang="en-US" sz="2400" dirty="0"/>
              <a:t>age of arrival</a:t>
            </a:r>
          </a:p>
        </p:txBody>
      </p:sp>
      <p:graphicFrame>
        <p:nvGraphicFramePr>
          <p:cNvPr id="52227" name="Object 3"/>
          <p:cNvGraphicFramePr>
            <a:graphicFrameLocks noChangeAspect="1"/>
          </p:cNvGraphicFramePr>
          <p:nvPr/>
        </p:nvGraphicFramePr>
        <p:xfrm>
          <a:off x="304800" y="884237"/>
          <a:ext cx="8077200" cy="5020205"/>
        </p:xfrm>
        <a:graphic>
          <a:graphicData uri="http://schemas.openxmlformats.org/presentationml/2006/ole">
            <p:oleObj spid="_x0000_s9218" name="Document" r:id="rId4" imgW="5486400" imgH="3200400" progId="Word.Document.8">
              <p:embed/>
            </p:oleObj>
          </a:graphicData>
        </a:graphic>
      </p:graphicFrame>
      <p:sp>
        <p:nvSpPr>
          <p:cNvPr id="52228" name="Text Box 4"/>
          <p:cNvSpPr txBox="1">
            <a:spLocks noChangeArrowheads="1"/>
          </p:cNvSpPr>
          <p:nvPr/>
        </p:nvSpPr>
        <p:spPr bwMode="auto">
          <a:xfrm>
            <a:off x="5943600" y="6324600"/>
            <a:ext cx="2438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dirty="0"/>
              <a:t>from Payne 1976</a:t>
            </a:r>
          </a:p>
        </p:txBody>
      </p:sp>
      <p:sp>
        <p:nvSpPr>
          <p:cNvPr id="5" name="Rectangle 4"/>
          <p:cNvSpPr/>
          <p:nvPr/>
        </p:nvSpPr>
        <p:spPr>
          <a:xfrm>
            <a:off x="2971800" y="914400"/>
            <a:ext cx="2438400" cy="457200"/>
          </a:xfrm>
          <a:prstGeom prst="rect">
            <a:avLst/>
          </a:prstGeom>
          <a:solidFill>
            <a:srgbClr val="C4B9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11</a:t>
            </a:fld>
            <a:endParaRPr lang="en-US"/>
          </a:p>
        </p:txBody>
      </p:sp>
      <p:sp>
        <p:nvSpPr>
          <p:cNvPr id="8" name="TextBox 7"/>
          <p:cNvSpPr txBox="1"/>
          <p:nvPr/>
        </p:nvSpPr>
        <p:spPr>
          <a:xfrm>
            <a:off x="6629400" y="2438400"/>
            <a:ext cx="2362200" cy="369332"/>
          </a:xfrm>
          <a:prstGeom prst="rect">
            <a:avLst/>
          </a:prstGeom>
          <a:noFill/>
        </p:spPr>
        <p:txBody>
          <a:bodyPr wrap="square" rtlCol="0">
            <a:spAutoFit/>
          </a:bodyPr>
          <a:lstStyle/>
          <a:p>
            <a:r>
              <a:rPr lang="en-US" dirty="0" smtClean="0"/>
              <a:t>Age of arrival</a:t>
            </a:r>
            <a:endParaRPr lang="en-US" dirty="0"/>
          </a:p>
        </p:txBody>
      </p:sp>
      <p:sp>
        <p:nvSpPr>
          <p:cNvPr id="9" name="Oval 8"/>
          <p:cNvSpPr/>
          <p:nvPr/>
        </p:nvSpPr>
        <p:spPr>
          <a:xfrm>
            <a:off x="1642532" y="5373158"/>
            <a:ext cx="491068" cy="4180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514600" y="5373158"/>
            <a:ext cx="491068" cy="4180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429000" y="5373158"/>
            <a:ext cx="491068" cy="4180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343400" y="5373158"/>
            <a:ext cx="491068" cy="4180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257800" y="5373158"/>
            <a:ext cx="491068" cy="4180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p>
            <a:r>
              <a:rPr lang="en-US" sz="2800" dirty="0" smtClean="0"/>
              <a:t>Milton Keynes. . . </a:t>
            </a:r>
            <a:endParaRPr lang="en-US" sz="2800" dirty="0"/>
          </a:p>
        </p:txBody>
      </p:sp>
      <p:pic>
        <p:nvPicPr>
          <p:cNvPr id="3" name="Picture 2"/>
          <p:cNvPicPr>
            <a:picLocks noChangeAspect="1"/>
          </p:cNvPicPr>
          <p:nvPr/>
        </p:nvPicPr>
        <p:blipFill>
          <a:blip r:embed="rId3"/>
          <a:stretch>
            <a:fillRect/>
          </a:stretch>
        </p:blipFill>
        <p:spPr>
          <a:xfrm>
            <a:off x="536686" y="838200"/>
            <a:ext cx="8150114" cy="5745162"/>
          </a:xfrm>
          <a:prstGeom prst="rect">
            <a:avLst/>
          </a:prstGeom>
        </p:spPr>
      </p:pic>
      <p:sp>
        <p:nvSpPr>
          <p:cNvPr id="4" name="Slide Number Placeholder 3"/>
          <p:cNvSpPr>
            <a:spLocks noGrp="1"/>
          </p:cNvSpPr>
          <p:nvPr>
            <p:ph type="sldNum" sz="quarter" idx="12"/>
          </p:nvPr>
        </p:nvSpPr>
        <p:spPr/>
        <p:txBody>
          <a:bodyPr/>
          <a:lstStyle/>
          <a:p>
            <a:fld id="{D19C25EB-27FD-0A4C-B106-EAE29D09F81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2400" dirty="0" smtClean="0"/>
              <a:t>Development of local phonetic forms for the GOAT vowel in Milton Keynes by age. [From </a:t>
            </a:r>
            <a:r>
              <a:rPr lang="en-US" sz="2400" dirty="0" err="1" smtClean="0"/>
              <a:t>Kerswill</a:t>
            </a:r>
            <a:r>
              <a:rPr lang="en-US" sz="2400" dirty="0" smtClean="0"/>
              <a:t> and Williams 1994].</a:t>
            </a:r>
            <a:endParaRPr lang="en-US" sz="2400" dirty="0"/>
          </a:p>
        </p:txBody>
      </p:sp>
      <p:graphicFrame>
        <p:nvGraphicFramePr>
          <p:cNvPr id="6" name="Chart 5"/>
          <p:cNvGraphicFramePr>
            <a:graphicFrameLocks/>
          </p:cNvGraphicFramePr>
          <p:nvPr/>
        </p:nvGraphicFramePr>
        <p:xfrm>
          <a:off x="914400" y="1143000"/>
          <a:ext cx="7086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5334000" y="2286000"/>
            <a:ext cx="609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57600" y="2514600"/>
            <a:ext cx="609600" cy="609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57600" y="1828800"/>
            <a:ext cx="609600" cy="609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657600" y="3293533"/>
            <a:ext cx="609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D19C25EB-27FD-0A4C-B106-EAE29D09F81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9" grpId="1"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kk</a:t>
            </a:r>
            <a:r>
              <a:rPr lang="en-US" dirty="0" smtClean="0"/>
              <a:t>……</a:t>
            </a:r>
            <a:endParaRPr lang="en-US" dirty="0"/>
          </a:p>
        </p:txBody>
      </p:sp>
      <p:pic>
        <p:nvPicPr>
          <p:cNvPr id="4" name="Picture 3"/>
          <p:cNvPicPr>
            <a:picLocks noChangeAspect="1"/>
          </p:cNvPicPr>
          <p:nvPr/>
        </p:nvPicPr>
        <p:blipFill>
          <a:blip r:embed="rId3"/>
          <a:stretch>
            <a:fillRect/>
          </a:stretch>
        </p:blipFill>
        <p:spPr>
          <a:xfrm>
            <a:off x="551735" y="274637"/>
            <a:ext cx="8135065" cy="6382897"/>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Reduction of future </a:t>
            </a:r>
            <a:r>
              <a:rPr lang="en-US" sz="3200" dirty="0" err="1" smtClean="0"/>
              <a:t>bai</a:t>
            </a:r>
            <a:r>
              <a:rPr lang="en-US" sz="3200" dirty="0" smtClean="0"/>
              <a:t> ( &lt; </a:t>
            </a:r>
            <a:r>
              <a:rPr lang="en-US" sz="3200" dirty="0" err="1" smtClean="0"/>
              <a:t>baimbai</a:t>
            </a:r>
            <a:r>
              <a:rPr lang="en-US" sz="3200" dirty="0" smtClean="0"/>
              <a:t>) in </a:t>
            </a:r>
            <a:r>
              <a:rPr lang="en-US" sz="3200" dirty="0" err="1" smtClean="0"/>
              <a:t>Tok</a:t>
            </a:r>
            <a:r>
              <a:rPr lang="en-US" sz="3200" dirty="0" smtClean="0"/>
              <a:t> </a:t>
            </a:r>
            <a:r>
              <a:rPr lang="en-US" sz="3200" dirty="0" err="1" smtClean="0"/>
              <a:t>Pisin</a:t>
            </a:r>
            <a:endParaRPr lang="en-US" sz="3200" dirty="0"/>
          </a:p>
        </p:txBody>
      </p:sp>
      <p:sp>
        <p:nvSpPr>
          <p:cNvPr id="3" name="Content Placeholder 2"/>
          <p:cNvSpPr>
            <a:spLocks noGrp="1"/>
          </p:cNvSpPr>
          <p:nvPr>
            <p:ph idx="1"/>
          </p:nvPr>
        </p:nvSpPr>
        <p:spPr/>
        <p:txBody>
          <a:bodyPr/>
          <a:lstStyle/>
          <a:p>
            <a:pPr>
              <a:buNone/>
            </a:pPr>
            <a:r>
              <a:rPr lang="en-US" dirty="0" smtClean="0"/>
              <a:t>Parent								Child</a:t>
            </a:r>
          </a:p>
          <a:p>
            <a:pPr>
              <a:buNone/>
            </a:pPr>
            <a:r>
              <a:rPr lang="en-US" dirty="0" err="1" smtClean="0"/>
              <a:t>em</a:t>
            </a:r>
            <a:r>
              <a:rPr lang="en-US" dirty="0" smtClean="0"/>
              <a:t> </a:t>
            </a:r>
            <a:r>
              <a:rPr lang="en-US" dirty="0" err="1" smtClean="0"/>
              <a:t>bai</a:t>
            </a:r>
            <a:r>
              <a:rPr lang="en-US" dirty="0" smtClean="0"/>
              <a:t> </a:t>
            </a:r>
            <a:r>
              <a:rPr lang="en-US" dirty="0" err="1" smtClean="0"/>
              <a:t>i</a:t>
            </a:r>
            <a:r>
              <a:rPr lang="en-US" dirty="0" smtClean="0"/>
              <a:t>-go						</a:t>
            </a:r>
            <a:r>
              <a:rPr lang="en-US" dirty="0" err="1" smtClean="0"/>
              <a:t>em</a:t>
            </a:r>
            <a:r>
              <a:rPr lang="en-US" dirty="0" smtClean="0"/>
              <a:t> </a:t>
            </a:r>
            <a:r>
              <a:rPr lang="en-US" dirty="0" err="1" smtClean="0"/>
              <a:t>b-i-go</a:t>
            </a:r>
            <a:endParaRPr lang="en-US" dirty="0" smtClean="0"/>
          </a:p>
          <a:p>
            <a:pPr>
              <a:buNone/>
            </a:pPr>
            <a:r>
              <a:rPr lang="en-US" dirty="0" smtClean="0"/>
              <a:t>he  will  go						he will go</a:t>
            </a:r>
            <a:endParaRPr lang="en-US" dirty="0"/>
          </a:p>
        </p:txBody>
      </p:sp>
      <p:sp>
        <p:nvSpPr>
          <p:cNvPr id="4" name="Right Arrow 3"/>
          <p:cNvSpPr/>
          <p:nvPr/>
        </p:nvSpPr>
        <p:spPr>
          <a:xfrm>
            <a:off x="3124200" y="23622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19C25EB-27FD-0A4C-B106-EAE29D09F81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t>Percent secondary stress on future marker BAI by parents and children (source: G. Sankoff). </a:t>
            </a:r>
            <a:endParaRPr lang="en-US" sz="2400" dirty="0"/>
          </a:p>
        </p:txBody>
      </p:sp>
      <p:pic>
        <p:nvPicPr>
          <p:cNvPr id="4" name="Picture 3" descr="bai parentage.pict"/>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1417638"/>
            <a:ext cx="7010400" cy="4678362"/>
          </a:xfrm>
          <a:prstGeom prst="rect">
            <a:avLst/>
          </a:prstGeom>
        </p:spPr>
      </p:pic>
      <p:sp>
        <p:nvSpPr>
          <p:cNvPr id="5" name="Rectangle 4"/>
          <p:cNvSpPr/>
          <p:nvPr/>
        </p:nvSpPr>
        <p:spPr>
          <a:xfrm>
            <a:off x="2819400" y="4114800"/>
            <a:ext cx="364067" cy="423333"/>
          </a:xfrm>
          <a:prstGeom prst="rect">
            <a:avLst/>
          </a:prstGeom>
          <a:solidFill>
            <a:srgbClr val="D9C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69734" y="4301067"/>
            <a:ext cx="169334" cy="270933"/>
          </a:xfrm>
          <a:prstGeom prst="rect">
            <a:avLst/>
          </a:prstGeom>
          <a:solidFill>
            <a:srgbClr val="D9C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flipH="1" flipV="1">
            <a:off x="3369734" y="4368799"/>
            <a:ext cx="169334" cy="169334"/>
          </a:xfrm>
          <a:prstGeom prst="line">
            <a:avLst/>
          </a:prstGeom>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D19C25EB-27FD-0A4C-B106-EAE29D09F81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3200" dirty="0" smtClean="0"/>
              <a:t>Seekonk MA . . .</a:t>
            </a:r>
            <a:endParaRPr lang="en-US" sz="3200" dirty="0"/>
          </a:p>
        </p:txBody>
      </p:sp>
      <p:pic>
        <p:nvPicPr>
          <p:cNvPr id="3" name="Picture 2"/>
          <p:cNvPicPr>
            <a:picLocks noChangeAspect="1"/>
          </p:cNvPicPr>
          <p:nvPr/>
        </p:nvPicPr>
        <p:blipFill>
          <a:blip r:embed="rId3"/>
          <a:stretch>
            <a:fillRect/>
          </a:stretch>
        </p:blipFill>
        <p:spPr>
          <a:xfrm>
            <a:off x="533400" y="728472"/>
            <a:ext cx="8283146" cy="6129528"/>
          </a:xfrm>
          <a:prstGeom prst="rect">
            <a:avLst/>
          </a:prstGeom>
        </p:spPr>
      </p:pic>
      <p:sp>
        <p:nvSpPr>
          <p:cNvPr id="4" name="Slide Number Placeholder 3"/>
          <p:cNvSpPr>
            <a:spLocks noGrp="1"/>
          </p:cNvSpPr>
          <p:nvPr>
            <p:ph type="sldNum" sz="quarter" idx="12"/>
          </p:nvPr>
        </p:nvSpPr>
        <p:spPr/>
        <p:txBody>
          <a:bodyPr/>
          <a:lstStyle/>
          <a:p>
            <a:fld id="{D19C25EB-27FD-0A4C-B106-EAE29D09F81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628650" y="0"/>
            <a:ext cx="7886700" cy="6794500"/>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2000" dirty="0" smtClean="0"/>
              <a:t>Low back vowel systems in Seekonk children by grade and parental system. Elementary schools: A = Aitkin, M = Martin, N = North. (Johnson 2010: Fig. 5.3) </a:t>
            </a:r>
            <a:endParaRPr lang="en-US" sz="2000" dirty="0"/>
          </a:p>
        </p:txBody>
      </p:sp>
      <p:pic>
        <p:nvPicPr>
          <p:cNvPr id="4" name="Picture 3" descr="Johnson.Seekonk..tiff"/>
          <p:cNvPicPr/>
          <p:nvPr/>
        </p:nvPicPr>
        <p:blipFill>
          <a:blip r:embed="rId3"/>
          <a:stretch>
            <a:fillRect/>
          </a:stretch>
        </p:blipFill>
        <p:spPr>
          <a:xfrm>
            <a:off x="457200" y="1417638"/>
            <a:ext cx="8229600" cy="3992562"/>
          </a:xfrm>
          <a:prstGeom prst="rect">
            <a:avLst/>
          </a:prstGeom>
        </p:spPr>
      </p:pic>
      <p:sp>
        <p:nvSpPr>
          <p:cNvPr id="5" name="Oval 4"/>
          <p:cNvSpPr/>
          <p:nvPr/>
        </p:nvSpPr>
        <p:spPr>
          <a:xfrm>
            <a:off x="1524000" y="3285067"/>
            <a:ext cx="5791200" cy="9821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err="1" smtClean="0"/>
              <a:t>www.ling.upenn.edu/~labov</a:t>
            </a:r>
            <a:endParaRPr lang="en-US" dirty="0"/>
          </a:p>
        </p:txBody>
      </p:sp>
      <p:pic>
        <p:nvPicPr>
          <p:cNvPr id="4" name="Picture 3"/>
          <p:cNvPicPr>
            <a:picLocks noChangeAspect="1"/>
          </p:cNvPicPr>
          <p:nvPr/>
        </p:nvPicPr>
        <p:blipFill>
          <a:blip r:embed="rId3"/>
          <a:stretch>
            <a:fillRect/>
          </a:stretch>
        </p:blipFill>
        <p:spPr>
          <a:xfrm>
            <a:off x="2362200" y="2514600"/>
            <a:ext cx="4152900" cy="1168400"/>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Distinctness scores for Attleboro 8</a:t>
            </a:r>
            <a:r>
              <a:rPr lang="en-US" sz="2800" baseline="30000" dirty="0" smtClean="0"/>
              <a:t>th</a:t>
            </a:r>
            <a:r>
              <a:rPr lang="en-US" sz="2800" dirty="0" smtClean="0"/>
              <a:t> grade subjects cross tabulated by parents’ dialect origins (Johnson 2010) </a:t>
            </a:r>
            <a:endParaRPr lang="en-US" sz="2800" dirty="0"/>
          </a:p>
        </p:txBody>
      </p:sp>
      <p:sp>
        <p:nvSpPr>
          <p:cNvPr id="4" name="TextBox 3"/>
          <p:cNvSpPr txBox="1"/>
          <p:nvPr/>
        </p:nvSpPr>
        <p:spPr>
          <a:xfrm>
            <a:off x="838200" y="2133600"/>
            <a:ext cx="7010400" cy="1815882"/>
          </a:xfrm>
          <a:prstGeom prst="rect">
            <a:avLst/>
          </a:prstGeom>
          <a:noFill/>
        </p:spPr>
        <p:txBody>
          <a:bodyPr wrap="square" rtlCol="0">
            <a:spAutoFit/>
          </a:bodyPr>
          <a:lstStyle/>
          <a:p>
            <a:pPr>
              <a:spcAft>
                <a:spcPts val="2400"/>
              </a:spcAft>
            </a:pPr>
            <a:r>
              <a:rPr lang="en-US" sz="2400" dirty="0" smtClean="0"/>
              <a:t>				   distinct mother	    merged mother</a:t>
            </a:r>
          </a:p>
          <a:p>
            <a:pPr>
              <a:spcAft>
                <a:spcPts val="2400"/>
              </a:spcAft>
            </a:pPr>
            <a:r>
              <a:rPr lang="en-US" sz="2400" dirty="0" smtClean="0"/>
              <a:t>distinct father		2.59 (N=24)		</a:t>
            </a:r>
            <a:r>
              <a:rPr lang="en-US" sz="2400" dirty="0" smtClean="0">
                <a:solidFill>
                  <a:srgbClr val="FF0000"/>
                </a:solidFill>
              </a:rPr>
              <a:t>0.83 (N=6)</a:t>
            </a:r>
          </a:p>
          <a:p>
            <a:pPr>
              <a:spcAft>
                <a:spcPts val="2400"/>
              </a:spcAft>
            </a:pPr>
            <a:r>
              <a:rPr lang="en-US" sz="2400" dirty="0" smtClean="0"/>
              <a:t>merged father	</a:t>
            </a:r>
            <a:r>
              <a:rPr lang="en-US" sz="2400" dirty="0" smtClean="0">
                <a:solidFill>
                  <a:srgbClr val="FF0000"/>
                </a:solidFill>
              </a:rPr>
              <a:t>1.67 (N=6)</a:t>
            </a:r>
            <a:r>
              <a:rPr lang="en-US" sz="2400" dirty="0" smtClean="0"/>
              <a:t>			0.70 (N=37 </a:t>
            </a:r>
            <a:endParaRPr lang="en-US" sz="24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11162"/>
          </a:xfrm>
        </p:spPr>
        <p:txBody>
          <a:bodyPr>
            <a:normAutofit fontScale="90000"/>
          </a:bodyPr>
          <a:lstStyle/>
          <a:p>
            <a:r>
              <a:rPr lang="en-US" sz="3200" dirty="0" smtClean="0"/>
              <a:t>Montreal. . .</a:t>
            </a:r>
            <a:endParaRPr lang="en-US" sz="3200" dirty="0"/>
          </a:p>
        </p:txBody>
      </p:sp>
      <p:pic>
        <p:nvPicPr>
          <p:cNvPr id="3" name="Picture 2"/>
          <p:cNvPicPr>
            <a:picLocks noChangeAspect="1"/>
          </p:cNvPicPr>
          <p:nvPr/>
        </p:nvPicPr>
        <p:blipFill>
          <a:blip r:embed="rId3"/>
          <a:stretch>
            <a:fillRect/>
          </a:stretch>
        </p:blipFill>
        <p:spPr>
          <a:xfrm>
            <a:off x="0" y="533400"/>
            <a:ext cx="9144000" cy="6324600"/>
          </a:xfrm>
          <a:prstGeom prst="rect">
            <a:avLst/>
          </a:prstGeom>
        </p:spPr>
      </p:pic>
      <p:cxnSp>
        <p:nvCxnSpPr>
          <p:cNvPr id="5" name="Straight Arrow Connector 4"/>
          <p:cNvCxnSpPr/>
          <p:nvPr/>
        </p:nvCxnSpPr>
        <p:spPr>
          <a:xfrm rot="10800000" flipV="1">
            <a:off x="3810000" y="2819400"/>
            <a:ext cx="990600" cy="762000"/>
          </a:xfrm>
          <a:prstGeom prst="straightConnector1">
            <a:avLst/>
          </a:prstGeom>
          <a:ln>
            <a:solidFill>
              <a:srgbClr val="FF0000"/>
            </a:solidFill>
            <a:tailEnd type="arrow" w="lg" len="med"/>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19C25EB-27FD-0A4C-B106-EAE29D09F81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7" name="Title 4"/>
          <p:cNvSpPr>
            <a:spLocks noGrp="1"/>
          </p:cNvSpPr>
          <p:nvPr>
            <p:ph type="title"/>
          </p:nvPr>
        </p:nvSpPr>
        <p:spPr>
          <a:xfrm>
            <a:off x="0" y="274638"/>
            <a:ext cx="9144000" cy="487362"/>
          </a:xfrm>
        </p:spPr>
        <p:txBody>
          <a:bodyPr rtlCol="0">
            <a:normAutofit/>
          </a:bodyPr>
          <a:lstStyle/>
          <a:p>
            <a:pPr fontAlgn="auto">
              <a:spcAft>
                <a:spcPts val="0"/>
              </a:spcAft>
              <a:defRPr/>
            </a:pPr>
            <a:r>
              <a:rPr lang="en-US" sz="2000" dirty="0" smtClean="0"/>
              <a:t>Shift of apical to uvular [R] in Montreal (from </a:t>
            </a:r>
            <a:r>
              <a:rPr lang="en-US" sz="2000" dirty="0" err="1" smtClean="0"/>
              <a:t>Sankoff</a:t>
            </a:r>
            <a:r>
              <a:rPr lang="en-US" sz="2000" dirty="0" smtClean="0"/>
              <a:t> and </a:t>
            </a:r>
            <a:r>
              <a:rPr lang="en-US" sz="2000" dirty="0" err="1" smtClean="0"/>
              <a:t>Blondeau</a:t>
            </a:r>
            <a:r>
              <a:rPr lang="en-US" sz="2000" dirty="0" smtClean="0"/>
              <a:t> 2007) </a:t>
            </a:r>
            <a:endParaRPr lang="en-US" sz="2000" dirty="0" smtClean="0">
              <a:ea typeface="+mj-ea"/>
              <a:cs typeface="+mj-cs"/>
            </a:endParaRPr>
          </a:p>
        </p:txBody>
      </p:sp>
      <p:sp>
        <p:nvSpPr>
          <p:cNvPr id="3" name="Slide Number Placeholder 2"/>
          <p:cNvSpPr>
            <a:spLocks noGrp="1"/>
          </p:cNvSpPr>
          <p:nvPr>
            <p:ph type="sldNum" sz="quarter" idx="12"/>
          </p:nvPr>
        </p:nvSpPr>
        <p:spPr/>
        <p:txBody>
          <a:bodyPr/>
          <a:lstStyle/>
          <a:p>
            <a:pPr>
              <a:defRPr/>
            </a:pPr>
            <a:fld id="{29A63B6F-9111-6E41-82B3-C3E9A68B30E7}" type="slidenum">
              <a:rPr lang="en-US"/>
              <a:pPr>
                <a:defRPr/>
              </a:pPr>
              <a:t>22</a:t>
            </a:fld>
            <a:endParaRPr lang="en-US" dirty="0"/>
          </a:p>
        </p:txBody>
      </p:sp>
      <p:graphicFrame>
        <p:nvGraphicFramePr>
          <p:cNvPr id="13314" name="Object 2"/>
          <p:cNvGraphicFramePr>
            <a:graphicFrameLocks noChangeAspect="1"/>
          </p:cNvGraphicFramePr>
          <p:nvPr/>
        </p:nvGraphicFramePr>
        <p:xfrm>
          <a:off x="609600" y="1143000"/>
          <a:ext cx="7696200" cy="4646613"/>
        </p:xfrm>
        <a:graphic>
          <a:graphicData uri="http://schemas.openxmlformats.org/presentationml/2006/ole">
            <p:oleObj spid="_x0000_s611330" name="Worksheet" r:id="rId4" imgW="7150100" imgH="4318000" progId="Excel.Sheet.8">
              <p:embed/>
            </p:oleObj>
          </a:graphicData>
        </a:graphic>
      </p:graphicFrame>
      <p:sp>
        <p:nvSpPr>
          <p:cNvPr id="13317" name="Line 8"/>
          <p:cNvSpPr>
            <a:spLocks noChangeShapeType="1"/>
          </p:cNvSpPr>
          <p:nvPr/>
        </p:nvSpPr>
        <p:spPr bwMode="auto">
          <a:xfrm flipV="1">
            <a:off x="2743200" y="1600200"/>
            <a:ext cx="1143000" cy="11430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18" name="Line 11"/>
          <p:cNvSpPr>
            <a:spLocks noChangeShapeType="1"/>
          </p:cNvSpPr>
          <p:nvPr/>
        </p:nvSpPr>
        <p:spPr bwMode="auto">
          <a:xfrm flipV="1">
            <a:off x="2743200" y="1524000"/>
            <a:ext cx="1447800" cy="2819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19" name="Line 12"/>
          <p:cNvSpPr>
            <a:spLocks noChangeShapeType="1"/>
          </p:cNvSpPr>
          <p:nvPr/>
        </p:nvSpPr>
        <p:spPr bwMode="auto">
          <a:xfrm flipV="1">
            <a:off x="3048000" y="1524000"/>
            <a:ext cx="1295400" cy="1828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20" name="Line 13"/>
          <p:cNvSpPr>
            <a:spLocks noChangeShapeType="1"/>
          </p:cNvSpPr>
          <p:nvPr/>
        </p:nvSpPr>
        <p:spPr bwMode="auto">
          <a:xfrm flipV="1">
            <a:off x="2819400" y="1828800"/>
            <a:ext cx="1143000" cy="533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21" name="Text Box 6"/>
          <p:cNvSpPr txBox="1">
            <a:spLocks noChangeArrowheads="1"/>
          </p:cNvSpPr>
          <p:nvPr/>
        </p:nvSpPr>
        <p:spPr bwMode="auto">
          <a:xfrm>
            <a:off x="1905000" y="2209800"/>
            <a:ext cx="858838" cy="304800"/>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Louise L</a:t>
            </a:r>
            <a:r>
              <a:rPr lang="en-US" sz="1200">
                <a:latin typeface="Calibri" charset="0"/>
              </a:rPr>
              <a:t>.</a:t>
            </a:r>
          </a:p>
        </p:txBody>
      </p:sp>
      <p:sp>
        <p:nvSpPr>
          <p:cNvPr id="13322" name="Text Box 7"/>
          <p:cNvSpPr txBox="1">
            <a:spLocks noChangeArrowheads="1"/>
          </p:cNvSpPr>
          <p:nvPr/>
        </p:nvSpPr>
        <p:spPr bwMode="auto">
          <a:xfrm>
            <a:off x="1600200" y="2743200"/>
            <a:ext cx="1274763" cy="304800"/>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Louis-Pierre R</a:t>
            </a:r>
            <a:r>
              <a:rPr lang="en-US" sz="1200">
                <a:latin typeface="Calibri" charset="0"/>
              </a:rPr>
              <a:t>.</a:t>
            </a:r>
          </a:p>
        </p:txBody>
      </p:sp>
      <p:sp>
        <p:nvSpPr>
          <p:cNvPr id="13323" name="Text Box 9"/>
          <p:cNvSpPr txBox="1">
            <a:spLocks noChangeArrowheads="1"/>
          </p:cNvSpPr>
          <p:nvPr/>
        </p:nvSpPr>
        <p:spPr bwMode="auto">
          <a:xfrm>
            <a:off x="2438400" y="3429000"/>
            <a:ext cx="681038" cy="304800"/>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Guy T</a:t>
            </a:r>
            <a:r>
              <a:rPr lang="en-US" sz="1200">
                <a:latin typeface="Calibri" charset="0"/>
              </a:rPr>
              <a:t>.</a:t>
            </a:r>
          </a:p>
        </p:txBody>
      </p:sp>
      <p:sp>
        <p:nvSpPr>
          <p:cNvPr id="13324" name="Text Box 10"/>
          <p:cNvSpPr txBox="1">
            <a:spLocks noChangeArrowheads="1"/>
          </p:cNvSpPr>
          <p:nvPr/>
        </p:nvSpPr>
        <p:spPr bwMode="auto">
          <a:xfrm>
            <a:off x="1981200" y="4343400"/>
            <a:ext cx="711200" cy="304800"/>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Paul D</a:t>
            </a:r>
            <a:r>
              <a:rPr lang="en-US" sz="1200">
                <a:latin typeface="Calibri" charset="0"/>
              </a:rPr>
              <a:t>.</a:t>
            </a:r>
          </a:p>
        </p:txBody>
      </p:sp>
      <p:sp>
        <p:nvSpPr>
          <p:cNvPr id="14" name="TextBox 13"/>
          <p:cNvSpPr txBox="1"/>
          <p:nvPr/>
        </p:nvSpPr>
        <p:spPr>
          <a:xfrm>
            <a:off x="5562600" y="5987018"/>
            <a:ext cx="2741180" cy="369332"/>
          </a:xfrm>
          <a:prstGeom prst="rect">
            <a:avLst/>
          </a:prstGeom>
          <a:noFill/>
        </p:spPr>
        <p:txBody>
          <a:bodyPr wrap="none" rtlCol="0">
            <a:spAutoFit/>
          </a:bodyPr>
          <a:lstStyle/>
          <a:p>
            <a:r>
              <a:rPr lang="en-US" dirty="0" smtClean="0"/>
              <a:t>-- Sankoff &amp; Blondeau 2007</a:t>
            </a:r>
            <a:endParaRPr lang="en-US" dirty="0"/>
          </a:p>
        </p:txBody>
      </p:sp>
      <p:sp>
        <p:nvSpPr>
          <p:cNvPr id="15" name="TextBox 14"/>
          <p:cNvSpPr txBox="1"/>
          <p:nvPr/>
        </p:nvSpPr>
        <p:spPr>
          <a:xfrm>
            <a:off x="4038600" y="5410200"/>
            <a:ext cx="990600" cy="369332"/>
          </a:xfrm>
          <a:prstGeom prst="rect">
            <a:avLst/>
          </a:prstGeom>
          <a:noFill/>
        </p:spPr>
        <p:txBody>
          <a:bodyPr wrap="square" rtlCol="0">
            <a:spAutoFit/>
          </a:bodyPr>
          <a:lstStyle/>
          <a:p>
            <a:r>
              <a:rPr lang="en-US" dirty="0" smtClean="0"/>
              <a:t>Age</a:t>
            </a:r>
            <a:endParaRPr lang="en-US" dirty="0"/>
          </a:p>
        </p:txBody>
      </p:sp>
      <p:sp>
        <p:nvSpPr>
          <p:cNvPr id="16" name="TextBox 15"/>
          <p:cNvSpPr txBox="1"/>
          <p:nvPr/>
        </p:nvSpPr>
        <p:spPr>
          <a:xfrm>
            <a:off x="0" y="3048000"/>
            <a:ext cx="685800" cy="369332"/>
          </a:xfrm>
          <a:prstGeom prst="rect">
            <a:avLst/>
          </a:prstGeom>
          <a:noFill/>
        </p:spPr>
        <p:txBody>
          <a:bodyPr wrap="square" rtlCol="0">
            <a:spAutoFit/>
          </a:bodyPr>
          <a:lstStyle/>
          <a:p>
            <a:r>
              <a:rPr lang="en-US" dirty="0" smtClean="0"/>
              <a:t>% [R]</a:t>
            </a:r>
            <a:endParaRPr lang="en-US" dirty="0"/>
          </a:p>
        </p:txBody>
      </p:sp>
      <p:sp>
        <p:nvSpPr>
          <p:cNvPr id="17" name="Oval 16"/>
          <p:cNvSpPr/>
          <p:nvPr/>
        </p:nvSpPr>
        <p:spPr>
          <a:xfrm>
            <a:off x="2438400" y="1143000"/>
            <a:ext cx="8382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Title 4"/>
          <p:cNvSpPr>
            <a:spLocks noGrp="1"/>
          </p:cNvSpPr>
          <p:nvPr>
            <p:ph type="title"/>
          </p:nvPr>
        </p:nvSpPr>
        <p:spPr>
          <a:xfrm>
            <a:off x="457200" y="274638"/>
            <a:ext cx="8291513" cy="1084262"/>
          </a:xfrm>
        </p:spPr>
        <p:txBody>
          <a:bodyPr/>
          <a:lstStyle/>
          <a:p>
            <a:r>
              <a:rPr lang="en-US" sz="2800" smtClean="0"/>
              <a:t>Putative trajectories for speakers under 20 in 1971 who were already categorical [R]-users </a:t>
            </a:r>
          </a:p>
        </p:txBody>
      </p:sp>
      <p:sp>
        <p:nvSpPr>
          <p:cNvPr id="3" name="Slide Number Placeholder 2"/>
          <p:cNvSpPr>
            <a:spLocks noGrp="1"/>
          </p:cNvSpPr>
          <p:nvPr>
            <p:ph type="sldNum" sz="quarter" idx="12"/>
          </p:nvPr>
        </p:nvSpPr>
        <p:spPr/>
        <p:txBody>
          <a:bodyPr/>
          <a:lstStyle/>
          <a:p>
            <a:pPr>
              <a:defRPr/>
            </a:pPr>
            <a:fld id="{BD2DA2EE-ED59-6441-8B17-74C48A46C7AA}" type="slidenum">
              <a:rPr lang="en-US"/>
              <a:pPr>
                <a:defRPr/>
              </a:pPr>
              <a:t>23</a:t>
            </a:fld>
            <a:endParaRPr lang="en-US" dirty="0"/>
          </a:p>
        </p:txBody>
      </p:sp>
      <p:graphicFrame>
        <p:nvGraphicFramePr>
          <p:cNvPr id="14338" name="Object 2"/>
          <p:cNvGraphicFramePr>
            <a:graphicFrameLocks noChangeAspect="1"/>
          </p:cNvGraphicFramePr>
          <p:nvPr/>
        </p:nvGraphicFramePr>
        <p:xfrm>
          <a:off x="609600" y="1600200"/>
          <a:ext cx="7696200" cy="4646613"/>
        </p:xfrm>
        <a:graphic>
          <a:graphicData uri="http://schemas.openxmlformats.org/presentationml/2006/ole">
            <p:oleObj spid="_x0000_s613378" name="Worksheet" r:id="rId4" imgW="7150100" imgH="4318000" progId="Excel.Sheet.8">
              <p:embed/>
            </p:oleObj>
          </a:graphicData>
        </a:graphic>
      </p:graphicFrame>
      <p:sp>
        <p:nvSpPr>
          <p:cNvPr id="14341" name="Line 8"/>
          <p:cNvSpPr>
            <a:spLocks noChangeShapeType="1"/>
          </p:cNvSpPr>
          <p:nvPr/>
        </p:nvSpPr>
        <p:spPr bwMode="auto">
          <a:xfrm flipV="1">
            <a:off x="2743200" y="2057400"/>
            <a:ext cx="1143000" cy="11430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4342" name="Line 11"/>
          <p:cNvSpPr>
            <a:spLocks noChangeShapeType="1"/>
          </p:cNvSpPr>
          <p:nvPr/>
        </p:nvSpPr>
        <p:spPr bwMode="auto">
          <a:xfrm flipV="1">
            <a:off x="2743200" y="1981200"/>
            <a:ext cx="1447800" cy="2819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4343" name="Line 12"/>
          <p:cNvSpPr>
            <a:spLocks noChangeShapeType="1"/>
          </p:cNvSpPr>
          <p:nvPr/>
        </p:nvSpPr>
        <p:spPr bwMode="auto">
          <a:xfrm flipV="1">
            <a:off x="3048000" y="1981200"/>
            <a:ext cx="1295400" cy="1828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4344" name="Line 13"/>
          <p:cNvSpPr>
            <a:spLocks noChangeShapeType="1"/>
          </p:cNvSpPr>
          <p:nvPr/>
        </p:nvSpPr>
        <p:spPr bwMode="auto">
          <a:xfrm flipV="1">
            <a:off x="2819400" y="2286000"/>
            <a:ext cx="1143000" cy="533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4345" name="Line 10"/>
          <p:cNvSpPr>
            <a:spLocks noChangeShapeType="1"/>
          </p:cNvSpPr>
          <p:nvPr/>
        </p:nvSpPr>
        <p:spPr bwMode="auto">
          <a:xfrm flipV="1">
            <a:off x="1447800" y="2262188"/>
            <a:ext cx="1295400" cy="2895600"/>
          </a:xfrm>
          <a:prstGeom prst="line">
            <a:avLst/>
          </a:prstGeom>
          <a:noFill/>
          <a:ln w="25400">
            <a:solidFill>
              <a:srgbClr val="FF00FF"/>
            </a:solidFill>
            <a:prstDash val="sysDot"/>
            <a:round/>
            <a:headEnd/>
            <a:tailEnd type="triangle" w="med" len="med"/>
          </a:ln>
        </p:spPr>
        <p:txBody>
          <a:bodyPr wrap="none" anchor="ctr">
            <a:prstTxWarp prst="textNoShape">
              <a:avLst/>
            </a:prstTxWarp>
          </a:bodyPr>
          <a:lstStyle/>
          <a:p>
            <a:endParaRPr lang="en-US"/>
          </a:p>
        </p:txBody>
      </p:sp>
      <p:sp>
        <p:nvSpPr>
          <p:cNvPr id="14346" name="Line 11"/>
          <p:cNvSpPr>
            <a:spLocks noChangeShapeType="1"/>
          </p:cNvSpPr>
          <p:nvPr/>
        </p:nvSpPr>
        <p:spPr bwMode="auto">
          <a:xfrm flipV="1">
            <a:off x="1447800" y="1881188"/>
            <a:ext cx="1295400" cy="2895600"/>
          </a:xfrm>
          <a:prstGeom prst="line">
            <a:avLst/>
          </a:prstGeom>
          <a:noFill/>
          <a:ln w="25400">
            <a:solidFill>
              <a:srgbClr val="FF00FF"/>
            </a:solidFill>
            <a:prstDash val="sysDot"/>
            <a:round/>
            <a:headEnd/>
            <a:tailEnd type="triangle" w="med" len="med"/>
          </a:ln>
        </p:spPr>
        <p:txBody>
          <a:bodyPr wrap="none" anchor="ctr">
            <a:prstTxWarp prst="textNoShape">
              <a:avLst/>
            </a:prstTxWarp>
          </a:bodyPr>
          <a:lstStyle/>
          <a:p>
            <a:endParaRPr lang="en-US"/>
          </a:p>
        </p:txBody>
      </p:sp>
      <p:sp>
        <p:nvSpPr>
          <p:cNvPr id="14348" name="Line 13"/>
          <p:cNvSpPr>
            <a:spLocks noChangeShapeType="1"/>
          </p:cNvSpPr>
          <p:nvPr/>
        </p:nvSpPr>
        <p:spPr bwMode="auto">
          <a:xfrm flipV="1">
            <a:off x="1524000" y="1957388"/>
            <a:ext cx="1524000" cy="3505200"/>
          </a:xfrm>
          <a:prstGeom prst="line">
            <a:avLst/>
          </a:prstGeom>
          <a:noFill/>
          <a:ln w="25400">
            <a:solidFill>
              <a:srgbClr val="FF00FF"/>
            </a:solidFill>
            <a:prstDash val="sysDot"/>
            <a:round/>
            <a:headEnd/>
            <a:tailEnd type="triangle" w="med" len="med"/>
          </a:ln>
        </p:spPr>
        <p:txBody>
          <a:bodyPr wrap="none" anchor="ctr">
            <a:prstTxWarp prst="textNoShape">
              <a:avLst/>
            </a:prstTxWarp>
          </a:bodyPr>
          <a:lstStyle/>
          <a:p>
            <a:endParaRPr lang="en-US"/>
          </a:p>
        </p:txBody>
      </p:sp>
      <p:sp>
        <p:nvSpPr>
          <p:cNvPr id="13" name="Oval 12"/>
          <p:cNvSpPr/>
          <p:nvPr/>
        </p:nvSpPr>
        <p:spPr>
          <a:xfrm>
            <a:off x="2438400" y="1600200"/>
            <a:ext cx="8382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62600" y="6246813"/>
            <a:ext cx="2741180" cy="369332"/>
          </a:xfrm>
          <a:prstGeom prst="rect">
            <a:avLst/>
          </a:prstGeom>
          <a:noFill/>
        </p:spPr>
        <p:txBody>
          <a:bodyPr wrap="none" rtlCol="0">
            <a:spAutoFit/>
          </a:bodyPr>
          <a:lstStyle/>
          <a:p>
            <a:r>
              <a:rPr lang="en-US" dirty="0" smtClean="0"/>
              <a:t>-- Sankoff &amp; Blondeau 2007</a:t>
            </a:r>
            <a:endParaRPr lang="en-US" dirty="0"/>
          </a:p>
        </p:txBody>
      </p:sp>
      <p:sp>
        <p:nvSpPr>
          <p:cNvPr id="15" name="TextBox 14"/>
          <p:cNvSpPr txBox="1"/>
          <p:nvPr/>
        </p:nvSpPr>
        <p:spPr>
          <a:xfrm>
            <a:off x="4038600" y="5650468"/>
            <a:ext cx="990600" cy="369332"/>
          </a:xfrm>
          <a:prstGeom prst="rect">
            <a:avLst/>
          </a:prstGeom>
          <a:noFill/>
        </p:spPr>
        <p:txBody>
          <a:bodyPr wrap="square" rtlCol="0">
            <a:spAutoFit/>
          </a:bodyPr>
          <a:lstStyle/>
          <a:p>
            <a:r>
              <a:rPr lang="en-US" dirty="0" smtClean="0"/>
              <a:t>Age</a:t>
            </a:r>
            <a:endParaRPr lang="en-US" dirty="0"/>
          </a:p>
        </p:txBody>
      </p:sp>
      <p:sp>
        <p:nvSpPr>
          <p:cNvPr id="16" name="TextBox 15"/>
          <p:cNvSpPr txBox="1"/>
          <p:nvPr/>
        </p:nvSpPr>
        <p:spPr>
          <a:xfrm>
            <a:off x="0" y="3288268"/>
            <a:ext cx="685800" cy="369332"/>
          </a:xfrm>
          <a:prstGeom prst="rect">
            <a:avLst/>
          </a:prstGeom>
          <a:noFill/>
        </p:spPr>
        <p:txBody>
          <a:bodyPr wrap="square" rtlCol="0">
            <a:spAutoFit/>
          </a:bodyPr>
          <a:lstStyle/>
          <a:p>
            <a:r>
              <a:rPr lang="en-US" dirty="0" smtClean="0"/>
              <a:t>% [R]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a:bodyPr>
          <a:lstStyle/>
          <a:p>
            <a:r>
              <a:rPr lang="en-US" sz="2800" dirty="0" smtClean="0"/>
              <a:t>The Lower East Side of New York City</a:t>
            </a:r>
            <a:endParaRPr lang="en-US" sz="2800" dirty="0"/>
          </a:p>
        </p:txBody>
      </p:sp>
      <p:pic>
        <p:nvPicPr>
          <p:cNvPr id="3" name="Picture 2"/>
          <p:cNvPicPr>
            <a:picLocks noChangeAspect="1"/>
          </p:cNvPicPr>
          <p:nvPr/>
        </p:nvPicPr>
        <p:blipFill>
          <a:blip r:embed="rId3"/>
          <a:stretch>
            <a:fillRect/>
          </a:stretch>
        </p:blipFill>
        <p:spPr>
          <a:xfrm>
            <a:off x="1" y="730962"/>
            <a:ext cx="9144000" cy="6127038"/>
          </a:xfrm>
          <a:prstGeom prst="rect">
            <a:avLst/>
          </a:prstGeom>
        </p:spPr>
      </p:pic>
      <p:sp>
        <p:nvSpPr>
          <p:cNvPr id="4" name="Slide Number Placeholder 3"/>
          <p:cNvSpPr>
            <a:spLocks noGrp="1"/>
          </p:cNvSpPr>
          <p:nvPr>
            <p:ph type="sldNum" sz="quarter" idx="12"/>
          </p:nvPr>
        </p:nvSpPr>
        <p:spPr/>
        <p:txBody>
          <a:bodyPr/>
          <a:lstStyle/>
          <a:p>
            <a:fld id="{D19C25EB-27FD-0A4C-B106-EAE29D09F81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cs typeface="Times New Roman"/>
              </a:rPr>
              <a:t>.   Phonological variables for subjects with foreign- and native-born parents in New York City </a:t>
            </a:r>
            <a:endParaRPr lang="en-US" sz="2400" dirty="0">
              <a:latin typeface="Times New Roman"/>
              <a:cs typeface="Times New Roman"/>
            </a:endParaRPr>
          </a:p>
        </p:txBody>
      </p:sp>
      <p:graphicFrame>
        <p:nvGraphicFramePr>
          <p:cNvPr id="82946" name="Object 2"/>
          <p:cNvGraphicFramePr>
            <a:graphicFrameLocks noChangeAspect="1"/>
          </p:cNvGraphicFramePr>
          <p:nvPr/>
        </p:nvGraphicFramePr>
        <p:xfrm>
          <a:off x="126874" y="1524000"/>
          <a:ext cx="8788526" cy="4068762"/>
        </p:xfrm>
        <a:graphic>
          <a:graphicData uri="http://schemas.openxmlformats.org/presentationml/2006/ole">
            <p:oleObj spid="_x0000_s82946" name="Document" r:id="rId4" imgW="5486400" imgH="2540000" progId="Word.Document.12">
              <p:link updateAutomatic="1"/>
            </p:oleObj>
          </a:graphicData>
        </a:graphic>
      </p:graphicFrame>
      <p:sp>
        <p:nvSpPr>
          <p:cNvPr id="4" name="Oval 3"/>
          <p:cNvSpPr/>
          <p:nvPr/>
        </p:nvSpPr>
        <p:spPr>
          <a:xfrm>
            <a:off x="1312333" y="3810000"/>
            <a:ext cx="1422400" cy="4233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895600" y="3810000"/>
            <a:ext cx="1422400" cy="4233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800600" y="3810000"/>
            <a:ext cx="1422400" cy="4233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77000" y="3810000"/>
            <a:ext cx="1422400" cy="4233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D19C25EB-27FD-0A4C-B106-EAE29D09F81D}" type="slidenum">
              <a:rPr lang="en-US" smtClean="0"/>
              <a:pPr/>
              <a:t>25</a:t>
            </a:fld>
            <a:endParaRPr lang="en-US"/>
          </a:p>
        </p:txBody>
      </p:sp>
      <p:sp>
        <p:nvSpPr>
          <p:cNvPr id="10" name="Up-Down Arrow 9"/>
          <p:cNvSpPr/>
          <p:nvPr/>
        </p:nvSpPr>
        <p:spPr>
          <a:xfrm>
            <a:off x="8331200" y="3585634"/>
            <a:ext cx="330200" cy="98636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060328" y="4696368"/>
            <a:ext cx="932504" cy="369332"/>
          </a:xfrm>
          <a:prstGeom prst="rect">
            <a:avLst/>
          </a:prstGeom>
          <a:noFill/>
        </p:spPr>
        <p:txBody>
          <a:bodyPr wrap="none" rtlCol="0">
            <a:spAutoFit/>
          </a:bodyPr>
          <a:lstStyle/>
          <a:p>
            <a:r>
              <a:rPr lang="en-US" dirty="0" smtClean="0"/>
              <a:t>10 - low</a:t>
            </a:r>
            <a:endParaRPr lang="en-US" dirty="0"/>
          </a:p>
        </p:txBody>
      </p:sp>
      <p:sp>
        <p:nvSpPr>
          <p:cNvPr id="12" name="TextBox 11"/>
          <p:cNvSpPr txBox="1"/>
          <p:nvPr/>
        </p:nvSpPr>
        <p:spPr>
          <a:xfrm>
            <a:off x="8063397" y="3216302"/>
            <a:ext cx="997877" cy="369332"/>
          </a:xfrm>
          <a:prstGeom prst="rect">
            <a:avLst/>
          </a:prstGeom>
          <a:noFill/>
        </p:spPr>
        <p:txBody>
          <a:bodyPr wrap="none" rtlCol="0">
            <a:spAutoFit/>
          </a:bodyPr>
          <a:lstStyle/>
          <a:p>
            <a:r>
              <a:rPr lang="en-US" smtClean="0"/>
              <a:t>40 </a:t>
            </a:r>
            <a:r>
              <a:rPr lang="en-US" dirty="0" smtClean="0"/>
              <a:t>- high</a:t>
            </a:r>
            <a:endParaRPr lang="en-US" dirty="0"/>
          </a:p>
        </p:txBody>
      </p:sp>
      <p:sp>
        <p:nvSpPr>
          <p:cNvPr id="15" name="Rectangle 14"/>
          <p:cNvSpPr/>
          <p:nvPr/>
        </p:nvSpPr>
        <p:spPr>
          <a:xfrm>
            <a:off x="8017933" y="3113604"/>
            <a:ext cx="956734" cy="20171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1600200" y="304800"/>
            <a:ext cx="5938838" cy="6400800"/>
          </a:xfrm>
          <a:prstGeom prst="rect">
            <a:avLst/>
          </a:prstGeom>
          <a:noFill/>
          <a:ln w="9525">
            <a:noFill/>
            <a:miter lim="800000"/>
            <a:headEnd/>
            <a:tailEnd/>
          </a:ln>
        </p:spPr>
      </p:pic>
      <p:sp>
        <p:nvSpPr>
          <p:cNvPr id="14339" name="Rectangle 3"/>
          <p:cNvSpPr>
            <a:spLocks noChangeArrowheads="1"/>
          </p:cNvSpPr>
          <p:nvPr/>
        </p:nvSpPr>
        <p:spPr bwMode="auto">
          <a:xfrm>
            <a:off x="3581400" y="0"/>
            <a:ext cx="3124200" cy="609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4340" name="Text Box 5"/>
          <p:cNvSpPr txBox="1">
            <a:spLocks noChangeArrowheads="1"/>
          </p:cNvSpPr>
          <p:nvPr/>
        </p:nvSpPr>
        <p:spPr bwMode="auto">
          <a:xfrm>
            <a:off x="4495800" y="3429000"/>
            <a:ext cx="1143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Upper class Chestnut Hill</a:t>
            </a:r>
            <a:endParaRPr lang="en-US" b="1"/>
          </a:p>
        </p:txBody>
      </p:sp>
      <p:sp>
        <p:nvSpPr>
          <p:cNvPr id="14341" name="Text Box 6"/>
          <p:cNvSpPr txBox="1">
            <a:spLocks noChangeArrowheads="1"/>
          </p:cNvSpPr>
          <p:nvPr/>
        </p:nvSpPr>
        <p:spPr bwMode="auto">
          <a:xfrm>
            <a:off x="5943600" y="3581400"/>
            <a:ext cx="1143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WicketSt. Kensington</a:t>
            </a:r>
            <a:endParaRPr lang="en-US" b="1"/>
          </a:p>
        </p:txBody>
      </p:sp>
      <p:sp>
        <p:nvSpPr>
          <p:cNvPr id="14342" name="Text Box 7"/>
          <p:cNvSpPr txBox="1">
            <a:spLocks noChangeArrowheads="1"/>
          </p:cNvSpPr>
          <p:nvPr/>
        </p:nvSpPr>
        <p:spPr bwMode="auto">
          <a:xfrm>
            <a:off x="4876800" y="5715000"/>
            <a:ext cx="762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Pitt St.: So. Phila</a:t>
            </a:r>
            <a:endParaRPr lang="en-US" b="1"/>
          </a:p>
        </p:txBody>
      </p:sp>
      <p:sp>
        <p:nvSpPr>
          <p:cNvPr id="14343" name="Text Box 8"/>
          <p:cNvSpPr txBox="1">
            <a:spLocks noChangeArrowheads="1"/>
          </p:cNvSpPr>
          <p:nvPr/>
        </p:nvSpPr>
        <p:spPr bwMode="auto">
          <a:xfrm>
            <a:off x="3886200" y="4648200"/>
            <a:ext cx="1143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Mallow St. Overbrook</a:t>
            </a:r>
            <a:endParaRPr lang="en-US" b="1"/>
          </a:p>
        </p:txBody>
      </p:sp>
      <p:sp>
        <p:nvSpPr>
          <p:cNvPr id="14344" name="Text Box 9"/>
          <p:cNvSpPr txBox="1">
            <a:spLocks noChangeArrowheads="1"/>
          </p:cNvSpPr>
          <p:nvPr/>
        </p:nvSpPr>
        <p:spPr bwMode="auto">
          <a:xfrm>
            <a:off x="3048000" y="3657600"/>
            <a:ext cx="1295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Nancy Drive King of Prussisa</a:t>
            </a:r>
            <a:endParaRPr lang="en-US" b="1"/>
          </a:p>
        </p:txBody>
      </p:sp>
      <p:sp>
        <p:nvSpPr>
          <p:cNvPr id="14345" name="Text Box 10"/>
          <p:cNvSpPr txBox="1">
            <a:spLocks noChangeArrowheads="1"/>
          </p:cNvSpPr>
          <p:nvPr/>
        </p:nvSpPr>
        <p:spPr bwMode="auto">
          <a:xfrm>
            <a:off x="4343400" y="5257800"/>
            <a:ext cx="838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066104"/>
                </a:solidFill>
              </a:rPr>
              <a:t>Clark St.   So. Phila</a:t>
            </a:r>
            <a:endParaRPr lang="en-US" b="1"/>
          </a:p>
        </p:txBody>
      </p:sp>
      <p:sp>
        <p:nvSpPr>
          <p:cNvPr id="14346" name="Rectangle 11"/>
          <p:cNvSpPr>
            <a:spLocks noGrp="1" noChangeArrowheads="1"/>
          </p:cNvSpPr>
          <p:nvPr>
            <p:ph type="title"/>
          </p:nvPr>
        </p:nvSpPr>
        <p:spPr>
          <a:xfrm>
            <a:off x="685800" y="0"/>
            <a:ext cx="7772400" cy="685800"/>
          </a:xfrm>
        </p:spPr>
        <p:txBody>
          <a:bodyPr/>
          <a:lstStyle/>
          <a:p>
            <a:pPr eaLnBrk="1" hangingPunct="1"/>
            <a:r>
              <a:rPr lang="en-US" sz="2000" b="1">
                <a:solidFill>
                  <a:schemeClr val="tx1"/>
                </a:solidFill>
                <a:latin typeface="Lucida Sans" charset="0"/>
              </a:rPr>
              <a:t>The Philadelphia Neighborhood Study [N=120]</a:t>
            </a:r>
            <a:endParaRPr lang="en-US" sz="2400" b="1">
              <a:solidFill>
                <a:schemeClr val="tx1"/>
              </a:solidFill>
            </a:endParaRPr>
          </a:p>
        </p:txBody>
      </p:sp>
      <p:sp>
        <p:nvSpPr>
          <p:cNvPr id="11" name="Slide Number Placeholder 10"/>
          <p:cNvSpPr>
            <a:spLocks noGrp="1"/>
          </p:cNvSpPr>
          <p:nvPr>
            <p:ph type="sldNum" sz="quarter" idx="12"/>
          </p:nvPr>
        </p:nvSpPr>
        <p:spPr/>
        <p:txBody>
          <a:bodyPr/>
          <a:lstStyle/>
          <a:p>
            <a:fld id="{D19C25EB-27FD-0A4C-B106-EAE29D09F81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0" y="1279525"/>
          <a:ext cx="8001000" cy="5807075"/>
        </p:xfrm>
        <a:graphic>
          <a:graphicData uri="http://schemas.openxmlformats.org/presentationml/2006/ole">
            <p:oleObj spid="_x0000_s688130" name="Document" r:id="rId4" imgW="5232400" imgH="3797300" progId="Word.Document.8">
              <p:embed/>
            </p:oleObj>
          </a:graphicData>
        </a:graphic>
      </p:graphicFrame>
      <p:sp>
        <p:nvSpPr>
          <p:cNvPr id="30723" name="Rectangle 3"/>
          <p:cNvSpPr>
            <a:spLocks noGrp="1" noChangeArrowheads="1"/>
          </p:cNvSpPr>
          <p:nvPr>
            <p:ph type="title"/>
          </p:nvPr>
        </p:nvSpPr>
        <p:spPr>
          <a:xfrm>
            <a:off x="304800" y="228600"/>
            <a:ext cx="8534400" cy="685800"/>
          </a:xfrm>
        </p:spPr>
        <p:txBody>
          <a:bodyPr>
            <a:normAutofit fontScale="90000"/>
          </a:bodyPr>
          <a:lstStyle/>
          <a:p>
            <a:pPr eaLnBrk="1" hangingPunct="1"/>
            <a:r>
              <a:rPr lang="en-US" sz="2400" dirty="0" smtClean="0">
                <a:latin typeface="Rockwell" charset="0"/>
              </a:rPr>
              <a:t>Mean F1 and F2 for vowels with age coefficient in  the Philadelphia Neighborhood Study 1973-1979 (Labov 2001)</a:t>
            </a:r>
            <a:endParaRPr lang="en-US" dirty="0"/>
          </a:p>
        </p:txBody>
      </p:sp>
      <p:sp>
        <p:nvSpPr>
          <p:cNvPr id="4" name="Oval 3"/>
          <p:cNvSpPr/>
          <p:nvPr/>
        </p:nvSpPr>
        <p:spPr>
          <a:xfrm>
            <a:off x="1676400" y="3048000"/>
            <a:ext cx="762000" cy="685800"/>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12"/>
          <p:cNvSpPr>
            <a:spLocks noChangeArrowheads="1"/>
          </p:cNvSpPr>
          <p:nvPr/>
        </p:nvSpPr>
        <p:spPr bwMode="auto">
          <a:xfrm>
            <a:off x="0" y="5537201"/>
            <a:ext cx="9144000" cy="156527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 name="TextBox 5"/>
          <p:cNvSpPr txBox="1"/>
          <p:nvPr/>
        </p:nvSpPr>
        <p:spPr>
          <a:xfrm>
            <a:off x="914400" y="5867400"/>
            <a:ext cx="6705600" cy="923330"/>
          </a:xfrm>
          <a:prstGeom prst="rect">
            <a:avLst/>
          </a:prstGeom>
          <a:noFill/>
        </p:spPr>
        <p:txBody>
          <a:bodyPr wrap="square" rtlCol="0">
            <a:spAutoFit/>
          </a:bodyPr>
          <a:lstStyle/>
          <a:p>
            <a:r>
              <a:rPr lang="en-US" dirty="0" smtClean="0"/>
              <a:t>Head of arrow = estimated value for speakers 25 years younger than the mean; tail of arrow for speakers 25 years older than the mean.</a:t>
            </a:r>
          </a:p>
          <a:p>
            <a:endParaRPr lang="en-US" dirty="0"/>
          </a:p>
        </p:txBody>
      </p:sp>
      <p:sp>
        <p:nvSpPr>
          <p:cNvPr id="7" name="Slide Number Placeholder 6"/>
          <p:cNvSpPr>
            <a:spLocks noGrp="1"/>
          </p:cNvSpPr>
          <p:nvPr>
            <p:ph type="sldNum" sz="quarter" idx="12"/>
          </p:nvPr>
        </p:nvSpPr>
        <p:spPr/>
        <p:txBody>
          <a:bodyPr/>
          <a:lstStyle/>
          <a:p>
            <a:fld id="{D19C25EB-27FD-0A4C-B106-EAE29D09F81D}"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543800" cy="1143000"/>
          </a:xfrm>
        </p:spPr>
        <p:txBody>
          <a:bodyPr>
            <a:noAutofit/>
          </a:bodyPr>
          <a:lstStyle/>
          <a:p>
            <a:pPr algn="l"/>
            <a:r>
              <a:rPr lang="en-US" sz="2000" dirty="0" smtClean="0"/>
              <a:t>Stepwise regression analysis of second formant of F2 of checked /</a:t>
            </a:r>
            <a:r>
              <a:rPr lang="en-US" sz="2000" dirty="0" err="1" smtClean="0"/>
              <a:t>ey</a:t>
            </a:r>
            <a:r>
              <a:rPr lang="en-US" sz="2000" dirty="0" smtClean="0"/>
              <a:t>/ in the Philadelphia Neighborhood Study. N=112. Adjusted r</a:t>
            </a:r>
            <a:r>
              <a:rPr lang="en-US" sz="2000" baseline="30000" dirty="0" smtClean="0"/>
              <a:t>2</a:t>
            </a:r>
            <a:r>
              <a:rPr lang="en-US" sz="2000" dirty="0" smtClean="0"/>
              <a:t> = 39.3.</a:t>
            </a:r>
            <a:endParaRPr lang="en-US" sz="2000" dirty="0"/>
          </a:p>
        </p:txBody>
      </p:sp>
      <p:sp>
        <p:nvSpPr>
          <p:cNvPr id="3" name="TextBox 2"/>
          <p:cNvSpPr txBox="1"/>
          <p:nvPr/>
        </p:nvSpPr>
        <p:spPr>
          <a:xfrm>
            <a:off x="1143000" y="1779925"/>
            <a:ext cx="7086600" cy="3785652"/>
          </a:xfrm>
          <a:prstGeom prst="rect">
            <a:avLst/>
          </a:prstGeom>
          <a:noFill/>
        </p:spPr>
        <p:txBody>
          <a:bodyPr wrap="square" rtlCol="0">
            <a:spAutoFit/>
          </a:bodyPr>
          <a:lstStyle/>
          <a:p>
            <a:r>
              <a:rPr lang="en-US" sz="2000" dirty="0" smtClean="0"/>
              <a:t>Variable					Coefficient	Probability</a:t>
            </a:r>
          </a:p>
          <a:p>
            <a:r>
              <a:rPr lang="en-US" sz="2000" dirty="0" smtClean="0">
                <a:solidFill>
                  <a:srgbClr val="FF0000"/>
                </a:solidFill>
              </a:rPr>
              <a:t>Age (* 25 yrs)			        -85	 	  ≤ 0.0001</a:t>
            </a:r>
          </a:p>
          <a:p>
            <a:r>
              <a:rPr lang="en-US" sz="2000" dirty="0" smtClean="0">
                <a:solidFill>
                  <a:srgbClr val="FF0000"/>
                </a:solidFill>
              </a:rPr>
              <a:t>Female						  83			0.008</a:t>
            </a:r>
          </a:p>
          <a:p>
            <a:r>
              <a:rPr lang="en-US" sz="2000" dirty="0" smtClean="0">
                <a:solidFill>
                  <a:srgbClr val="FF0000"/>
                </a:solidFill>
              </a:rPr>
              <a:t>Upper working class			108			0.026</a:t>
            </a:r>
          </a:p>
          <a:p>
            <a:r>
              <a:rPr lang="en-US" sz="2000" dirty="0" smtClean="0">
                <a:solidFill>
                  <a:srgbClr val="FF0000"/>
                </a:solidFill>
              </a:rPr>
              <a:t>Wicket St. neighborhood		145			0.004</a:t>
            </a:r>
          </a:p>
          <a:p>
            <a:r>
              <a:rPr lang="en-US" sz="2000" dirty="0" smtClean="0">
                <a:solidFill>
                  <a:schemeClr val="bg1">
                    <a:lumMod val="50000"/>
                  </a:schemeClr>
                </a:solidFill>
              </a:rPr>
              <a:t>Jewish					      -169			</a:t>
            </a:r>
            <a:r>
              <a:rPr lang="en-US" sz="2000" dirty="0" err="1" smtClean="0">
                <a:solidFill>
                  <a:schemeClr val="bg1">
                    <a:lumMod val="50000"/>
                  </a:schemeClr>
                </a:solidFill>
              </a:rPr>
              <a:t>n.s</a:t>
            </a:r>
            <a:r>
              <a:rPr lang="en-US" sz="2000" dirty="0" smtClean="0">
                <a:solidFill>
                  <a:schemeClr val="bg1">
                    <a:lumMod val="50000"/>
                  </a:schemeClr>
                </a:solidFill>
              </a:rPr>
              <a:t>.</a:t>
            </a:r>
          </a:p>
          <a:p>
            <a:r>
              <a:rPr lang="en-US" sz="2000" dirty="0" smtClean="0">
                <a:solidFill>
                  <a:schemeClr val="bg1">
                    <a:lumMod val="50000"/>
                  </a:schemeClr>
                </a:solidFill>
              </a:rPr>
              <a:t>Italian						  38			</a:t>
            </a:r>
            <a:r>
              <a:rPr lang="en-US" sz="2000" dirty="0" err="1" smtClean="0">
                <a:solidFill>
                  <a:schemeClr val="bg1">
                    <a:lumMod val="50000"/>
                  </a:schemeClr>
                </a:solidFill>
              </a:rPr>
              <a:t>n.s</a:t>
            </a:r>
            <a:r>
              <a:rPr lang="en-US" sz="2000" dirty="0" smtClean="0">
                <a:solidFill>
                  <a:schemeClr val="bg1">
                    <a:lumMod val="50000"/>
                  </a:schemeClr>
                </a:solidFill>
              </a:rPr>
              <a:t>.</a:t>
            </a:r>
          </a:p>
          <a:p>
            <a:r>
              <a:rPr lang="en-US" sz="2000" dirty="0" smtClean="0">
                <a:solidFill>
                  <a:schemeClr val="bg1">
                    <a:lumMod val="50000"/>
                  </a:schemeClr>
                </a:solidFill>
              </a:rPr>
              <a:t>Irish						   -2			</a:t>
            </a:r>
            <a:r>
              <a:rPr lang="en-US" sz="2000" dirty="0" err="1" smtClean="0">
                <a:solidFill>
                  <a:schemeClr val="bg1">
                    <a:lumMod val="50000"/>
                  </a:schemeClr>
                </a:solidFill>
              </a:rPr>
              <a:t>n.s</a:t>
            </a:r>
            <a:r>
              <a:rPr lang="en-US" sz="2000" dirty="0" smtClean="0">
                <a:solidFill>
                  <a:schemeClr val="bg1">
                    <a:lumMod val="50000"/>
                  </a:schemeClr>
                </a:solidFill>
              </a:rPr>
              <a:t>.</a:t>
            </a:r>
          </a:p>
          <a:p>
            <a:r>
              <a:rPr lang="en-US" sz="2000" dirty="0" smtClean="0">
                <a:solidFill>
                  <a:schemeClr val="bg1">
                    <a:lumMod val="50000"/>
                  </a:schemeClr>
                </a:solidFill>
              </a:rPr>
              <a:t>Wasp						 -91			</a:t>
            </a:r>
            <a:r>
              <a:rPr lang="en-US" sz="2000" dirty="0" err="1" smtClean="0">
                <a:solidFill>
                  <a:schemeClr val="bg1">
                    <a:lumMod val="50000"/>
                  </a:schemeClr>
                </a:solidFill>
              </a:rPr>
              <a:t>n.s</a:t>
            </a:r>
            <a:r>
              <a:rPr lang="en-US" sz="2000" dirty="0" smtClean="0">
                <a:solidFill>
                  <a:schemeClr val="bg1">
                    <a:lumMod val="50000"/>
                  </a:schemeClr>
                </a:solidFill>
              </a:rPr>
              <a:t>.</a:t>
            </a:r>
          </a:p>
          <a:p>
            <a:r>
              <a:rPr lang="en-US" sz="2000" dirty="0" smtClean="0">
                <a:solidFill>
                  <a:schemeClr val="bg1">
                    <a:lumMod val="50000"/>
                  </a:schemeClr>
                </a:solidFill>
              </a:rPr>
              <a:t>German						 -98			</a:t>
            </a:r>
            <a:r>
              <a:rPr lang="en-US" sz="2000" dirty="0" err="1" smtClean="0">
                <a:solidFill>
                  <a:schemeClr val="bg1">
                    <a:lumMod val="50000"/>
                  </a:schemeClr>
                </a:solidFill>
              </a:rPr>
              <a:t>n.s</a:t>
            </a:r>
            <a:r>
              <a:rPr lang="en-US" sz="2000" dirty="0" smtClean="0">
                <a:solidFill>
                  <a:schemeClr val="bg1">
                    <a:lumMod val="50000"/>
                  </a:schemeClr>
                </a:solidFill>
              </a:rPr>
              <a:t>.</a:t>
            </a:r>
          </a:p>
          <a:p>
            <a:r>
              <a:rPr lang="en-US" sz="2000" dirty="0" smtClean="0">
                <a:solidFill>
                  <a:schemeClr val="bg1">
                    <a:lumMod val="50000"/>
                  </a:schemeClr>
                </a:solidFill>
              </a:rPr>
              <a:t>Generational status			    9			</a:t>
            </a:r>
            <a:r>
              <a:rPr lang="en-US" sz="2000" dirty="0" err="1" smtClean="0">
                <a:solidFill>
                  <a:schemeClr val="bg1">
                    <a:lumMod val="50000"/>
                  </a:schemeClr>
                </a:solidFill>
              </a:rPr>
              <a:t>n.s</a:t>
            </a:r>
            <a:r>
              <a:rPr lang="en-US" sz="2000" dirty="0" smtClean="0">
                <a:solidFill>
                  <a:schemeClr val="bg1">
                    <a:lumMod val="50000"/>
                  </a:schemeClr>
                </a:solidFill>
              </a:rPr>
              <a:t>.</a:t>
            </a:r>
          </a:p>
          <a:p>
            <a:endParaRPr lang="en-US" sz="20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D19C25EB-27FD-0A4C-B106-EAE29D09F81D}"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2. Orientation to the community.</a:t>
            </a:r>
            <a:endParaRPr lang="en-US" sz="36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central dogma of sociolinguistics: </a:t>
            </a:r>
            <a:endParaRPr lang="en-US" sz="3200" dirty="0"/>
          </a:p>
        </p:txBody>
      </p:sp>
      <p:sp>
        <p:nvSpPr>
          <p:cNvPr id="4" name="TextBox 3"/>
          <p:cNvSpPr txBox="1"/>
          <p:nvPr/>
        </p:nvSpPr>
        <p:spPr>
          <a:xfrm>
            <a:off x="1524000" y="1981200"/>
            <a:ext cx="5791200" cy="954107"/>
          </a:xfrm>
          <a:prstGeom prst="rect">
            <a:avLst/>
          </a:prstGeom>
          <a:noFill/>
        </p:spPr>
        <p:txBody>
          <a:bodyPr wrap="square" rtlCol="0">
            <a:spAutoFit/>
          </a:bodyPr>
          <a:lstStyle/>
          <a:p>
            <a:r>
              <a:rPr lang="en-US" sz="2800" dirty="0" smtClean="0"/>
              <a:t>The community is conceptually and analytically prior to the individual. </a:t>
            </a:r>
            <a:endParaRPr lang="en-US" sz="2800" dirty="0"/>
          </a:p>
        </p:txBody>
      </p:sp>
      <p:sp>
        <p:nvSpPr>
          <p:cNvPr id="7" name="TextBox 6"/>
          <p:cNvSpPr txBox="1"/>
          <p:nvPr/>
        </p:nvSpPr>
        <p:spPr>
          <a:xfrm>
            <a:off x="990600" y="3810000"/>
            <a:ext cx="7315200" cy="1815882"/>
          </a:xfrm>
          <a:prstGeom prst="rect">
            <a:avLst/>
          </a:prstGeom>
          <a:noFill/>
        </p:spPr>
        <p:txBody>
          <a:bodyPr wrap="square" rtlCol="0">
            <a:spAutoFit/>
          </a:bodyPr>
          <a:lstStyle/>
          <a:p>
            <a:r>
              <a:rPr lang="en-US" sz="2800" dirty="0" smtClean="0"/>
              <a:t>In linguistic analysis, the system </a:t>
            </a:r>
            <a:r>
              <a:rPr lang="en-US" sz="2800" dirty="0" err="1" smtClean="0"/>
              <a:t>mof</a:t>
            </a:r>
            <a:r>
              <a:rPr lang="en-US" sz="2800" dirty="0" smtClean="0"/>
              <a:t> an individual can be understood only through the study of the social groups of which he or she is a member. </a:t>
            </a:r>
            <a:endParaRPr lang="en-US" sz="2800" dirty="0"/>
          </a:p>
        </p:txBody>
      </p:sp>
      <p:sp>
        <p:nvSpPr>
          <p:cNvPr id="10" name="Down Arrow 9"/>
          <p:cNvSpPr/>
          <p:nvPr/>
        </p:nvSpPr>
        <p:spPr>
          <a:xfrm>
            <a:off x="3962400" y="2935307"/>
            <a:ext cx="227805" cy="646093"/>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1828800"/>
            <a:ext cx="6934200" cy="784830"/>
          </a:xfrm>
          <a:prstGeom prst="rect">
            <a:avLst/>
          </a:prstGeom>
          <a:noFill/>
          <a:ln w="9525">
            <a:noFill/>
            <a:prstDash val="dash"/>
            <a:miter lim="800000"/>
            <a:headEnd/>
            <a:tailEnd/>
          </a:ln>
          <a:effectLst/>
        </p:spPr>
        <p:txBody>
          <a:bodyPr>
            <a:prstTxWarp prst="textNoShape">
              <a:avLst/>
            </a:prstTxWarp>
            <a:spAutoFit/>
          </a:bodyPr>
          <a:lstStyle/>
          <a:p>
            <a:pPr>
              <a:spcBef>
                <a:spcPct val="50000"/>
              </a:spcBef>
            </a:pPr>
            <a:endParaRPr lang="en-US" b="1" dirty="0" smtClean="0">
              <a:latin typeface="IPARoman" charset="0"/>
            </a:endParaRPr>
          </a:p>
          <a:p>
            <a:pPr>
              <a:spcBef>
                <a:spcPct val="50000"/>
              </a:spcBef>
            </a:pPr>
            <a:endParaRPr lang="en-US" b="1" dirty="0"/>
          </a:p>
        </p:txBody>
      </p:sp>
      <p:sp>
        <p:nvSpPr>
          <p:cNvPr id="16394" name="Text Box 10"/>
          <p:cNvSpPr txBox="1">
            <a:spLocks noChangeArrowheads="1"/>
          </p:cNvSpPr>
          <p:nvPr/>
        </p:nvSpPr>
        <p:spPr bwMode="auto">
          <a:xfrm>
            <a:off x="609600" y="162580"/>
            <a:ext cx="81534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b="1" dirty="0" smtClean="0"/>
              <a:t>Tensing </a:t>
            </a:r>
            <a:r>
              <a:rPr lang="en-US" sz="2800" b="1" dirty="0"/>
              <a:t>of short-a in </a:t>
            </a:r>
            <a:r>
              <a:rPr lang="en-US" sz="2800" b="1" dirty="0" smtClean="0"/>
              <a:t>Philadelphia in closed syllables</a:t>
            </a:r>
            <a:endParaRPr lang="en-US" sz="2800" b="1" dirty="0"/>
          </a:p>
        </p:txBody>
      </p:sp>
      <p:sp>
        <p:nvSpPr>
          <p:cNvPr id="13" name="TextBox 12"/>
          <p:cNvSpPr txBox="1"/>
          <p:nvPr/>
        </p:nvSpPr>
        <p:spPr>
          <a:xfrm>
            <a:off x="1219200" y="990600"/>
            <a:ext cx="6477000" cy="6001642"/>
          </a:xfrm>
          <a:prstGeom prst="rect">
            <a:avLst/>
          </a:prstGeom>
          <a:noFill/>
        </p:spPr>
        <p:txBody>
          <a:bodyPr wrap="square" rtlCol="0">
            <a:spAutoFit/>
          </a:bodyPr>
          <a:lstStyle/>
          <a:p>
            <a:r>
              <a:rPr lang="en-US" sz="3200" dirty="0" err="1" smtClean="0"/>
              <a:t>p</a:t>
            </a:r>
            <a:r>
              <a:rPr lang="en-US" sz="3200" dirty="0" smtClean="0"/>
              <a:t>				</a:t>
            </a:r>
            <a:r>
              <a:rPr lang="en-US" sz="3200" dirty="0" err="1" smtClean="0"/>
              <a:t>t</a:t>
            </a:r>
            <a:r>
              <a:rPr lang="en-US" sz="3200" dirty="0" smtClean="0"/>
              <a:t>			</a:t>
            </a:r>
            <a:r>
              <a:rPr lang="en-US" sz="3200" dirty="0" err="1" smtClean="0"/>
              <a:t>tʃ</a:t>
            </a:r>
            <a:r>
              <a:rPr lang="en-US" sz="3200" dirty="0" smtClean="0"/>
              <a:t>			</a:t>
            </a:r>
            <a:r>
              <a:rPr lang="en-US" sz="3200" dirty="0" err="1" smtClean="0"/>
              <a:t>k</a:t>
            </a:r>
            <a:endParaRPr lang="en-US" sz="3200" dirty="0" smtClean="0"/>
          </a:p>
          <a:p>
            <a:endParaRPr lang="en-US" sz="3200" dirty="0" smtClean="0"/>
          </a:p>
          <a:p>
            <a:r>
              <a:rPr lang="en-US" sz="3200" dirty="0" err="1" smtClean="0"/>
              <a:t>b</a:t>
            </a:r>
            <a:r>
              <a:rPr lang="en-US" sz="3200" dirty="0" smtClean="0"/>
              <a:t>				</a:t>
            </a:r>
            <a:r>
              <a:rPr lang="en-US" sz="3200" dirty="0" err="1" smtClean="0"/>
              <a:t>d</a:t>
            </a:r>
            <a:r>
              <a:rPr lang="en-US" sz="3200" dirty="0" smtClean="0"/>
              <a:t>			</a:t>
            </a:r>
            <a:r>
              <a:rPr lang="en-US" sz="3200" dirty="0" err="1" smtClean="0"/>
              <a:t>dʒ</a:t>
            </a:r>
            <a:r>
              <a:rPr lang="en-US" sz="3200" dirty="0" smtClean="0"/>
              <a:t>			</a:t>
            </a:r>
            <a:r>
              <a:rPr lang="en-US" sz="3200" dirty="0" err="1" smtClean="0"/>
              <a:t>g</a:t>
            </a:r>
            <a:endParaRPr lang="en-US" sz="3200" dirty="0" smtClean="0"/>
          </a:p>
          <a:p>
            <a:endParaRPr lang="en-US" sz="3200" dirty="0" smtClean="0"/>
          </a:p>
          <a:p>
            <a:r>
              <a:rPr lang="en-US" sz="3200" dirty="0" err="1" smtClean="0"/>
              <a:t>m</a:t>
            </a:r>
            <a:r>
              <a:rPr lang="en-US" sz="3200" dirty="0" smtClean="0"/>
              <a:t>				</a:t>
            </a:r>
            <a:r>
              <a:rPr lang="en-US" sz="3200" dirty="0" err="1" smtClean="0"/>
              <a:t>n</a:t>
            </a:r>
            <a:r>
              <a:rPr lang="en-US" sz="3200" dirty="0" smtClean="0"/>
              <a:t>							</a:t>
            </a:r>
            <a:r>
              <a:rPr lang="en-US" sz="3200" dirty="0" err="1" smtClean="0"/>
              <a:t>ŋ</a:t>
            </a:r>
            <a:r>
              <a:rPr lang="en-US" sz="3200" dirty="0" smtClean="0"/>
              <a:t>									</a:t>
            </a:r>
          </a:p>
          <a:p>
            <a:r>
              <a:rPr lang="en-US" sz="3200" dirty="0" err="1" smtClean="0"/>
              <a:t>f</a:t>
            </a:r>
            <a:r>
              <a:rPr lang="en-US" sz="3200" dirty="0" smtClean="0"/>
              <a:t>		</a:t>
            </a:r>
            <a:r>
              <a:rPr lang="en-US" sz="3200" dirty="0" err="1" smtClean="0"/>
              <a:t>θ</a:t>
            </a:r>
            <a:r>
              <a:rPr lang="en-US" sz="3200" dirty="0" smtClean="0"/>
              <a:t>		</a:t>
            </a:r>
            <a:r>
              <a:rPr lang="en-US" sz="3200" dirty="0" err="1" smtClean="0"/>
              <a:t>s</a:t>
            </a:r>
            <a:r>
              <a:rPr lang="en-US" sz="3200" dirty="0" smtClean="0"/>
              <a:t>			</a:t>
            </a:r>
            <a:r>
              <a:rPr lang="en-US" sz="3200" dirty="0" err="1" smtClean="0"/>
              <a:t>ʃ</a:t>
            </a:r>
            <a:endParaRPr lang="en-US" sz="3200" dirty="0" smtClean="0"/>
          </a:p>
          <a:p>
            <a:endParaRPr lang="en-US" sz="3200" dirty="0" smtClean="0"/>
          </a:p>
          <a:p>
            <a:r>
              <a:rPr lang="en-US" sz="3200" dirty="0" err="1" smtClean="0"/>
              <a:t>v</a:t>
            </a:r>
            <a:r>
              <a:rPr lang="en-US" sz="3200" dirty="0" smtClean="0"/>
              <a:t>		</a:t>
            </a:r>
            <a:r>
              <a:rPr lang="en-US" sz="3200" dirty="0" err="1" smtClean="0"/>
              <a:t>ð</a:t>
            </a:r>
            <a:r>
              <a:rPr lang="en-US" sz="3200" dirty="0" smtClean="0"/>
              <a:t>		</a:t>
            </a:r>
            <a:r>
              <a:rPr lang="en-US" sz="3200" dirty="0" err="1" smtClean="0"/>
              <a:t>z</a:t>
            </a:r>
            <a:r>
              <a:rPr lang="en-US" sz="3200" dirty="0" smtClean="0"/>
              <a:t>			</a:t>
            </a:r>
            <a:r>
              <a:rPr lang="en-US" sz="3200" dirty="0" err="1" smtClean="0"/>
              <a:t>ʒ</a:t>
            </a:r>
            <a:endParaRPr lang="en-US" sz="3200" dirty="0" smtClean="0"/>
          </a:p>
          <a:p>
            <a:endParaRPr lang="en-US" sz="3200" dirty="0" smtClean="0"/>
          </a:p>
          <a:p>
            <a:r>
              <a:rPr lang="en-US" sz="3200" dirty="0" smtClean="0"/>
              <a:t>				 </a:t>
            </a:r>
            <a:r>
              <a:rPr lang="en-US" sz="3200" dirty="0" err="1" smtClean="0"/>
              <a:t>l</a:t>
            </a:r>
            <a:r>
              <a:rPr lang="en-US" sz="3200" dirty="0" smtClean="0"/>
              <a:t>			 </a:t>
            </a:r>
            <a:r>
              <a:rPr lang="en-US" sz="3200" dirty="0" err="1" smtClean="0"/>
              <a:t>r</a:t>
            </a:r>
            <a:endParaRPr lang="en-US" sz="3200" dirty="0" smtClean="0"/>
          </a:p>
          <a:p>
            <a:endParaRPr lang="en-US" sz="3200" dirty="0" smtClean="0"/>
          </a:p>
        </p:txBody>
      </p:sp>
      <p:sp>
        <p:nvSpPr>
          <p:cNvPr id="14" name="Rectangle 13"/>
          <p:cNvSpPr/>
          <p:nvPr/>
        </p:nvSpPr>
        <p:spPr>
          <a:xfrm>
            <a:off x="1066800" y="2819400"/>
            <a:ext cx="2895600" cy="175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Slide Number Placeholder 5"/>
          <p:cNvSpPr>
            <a:spLocks noGrp="1"/>
          </p:cNvSpPr>
          <p:nvPr>
            <p:ph type="sldNum" sz="quarter" idx="12"/>
          </p:nvPr>
        </p:nvSpPr>
        <p:spPr/>
        <p:txBody>
          <a:bodyPr/>
          <a:lstStyle/>
          <a:p>
            <a:fld id="{D19C25EB-27FD-0A4C-B106-EAE29D09F81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2133600"/>
            <a:ext cx="6934200" cy="784830"/>
          </a:xfrm>
          <a:prstGeom prst="rect">
            <a:avLst/>
          </a:prstGeom>
          <a:noFill/>
          <a:ln w="9525">
            <a:noFill/>
            <a:prstDash val="dash"/>
            <a:miter lim="800000"/>
            <a:headEnd/>
            <a:tailEnd/>
          </a:ln>
          <a:effectLst/>
        </p:spPr>
        <p:txBody>
          <a:bodyPr>
            <a:prstTxWarp prst="textNoShape">
              <a:avLst/>
            </a:prstTxWarp>
            <a:spAutoFit/>
          </a:bodyPr>
          <a:lstStyle/>
          <a:p>
            <a:pPr>
              <a:spcBef>
                <a:spcPct val="50000"/>
              </a:spcBef>
            </a:pPr>
            <a:endParaRPr lang="en-US" b="1" dirty="0" smtClean="0">
              <a:latin typeface="IPARoman" charset="0"/>
            </a:endParaRPr>
          </a:p>
          <a:p>
            <a:pPr>
              <a:spcBef>
                <a:spcPct val="50000"/>
              </a:spcBef>
            </a:pPr>
            <a:endParaRPr lang="en-US" b="1" dirty="0"/>
          </a:p>
        </p:txBody>
      </p:sp>
      <p:sp>
        <p:nvSpPr>
          <p:cNvPr id="16394" name="Text Box 10"/>
          <p:cNvSpPr txBox="1">
            <a:spLocks noChangeArrowheads="1"/>
          </p:cNvSpPr>
          <p:nvPr/>
        </p:nvSpPr>
        <p:spPr bwMode="auto">
          <a:xfrm>
            <a:off x="609600" y="152400"/>
            <a:ext cx="81534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b="1" dirty="0" smtClean="0"/>
              <a:t>Tensing </a:t>
            </a:r>
            <a:r>
              <a:rPr lang="en-US" sz="2800" b="1" dirty="0"/>
              <a:t>of short-a in </a:t>
            </a:r>
            <a:r>
              <a:rPr lang="en-US" sz="2800" b="1" dirty="0" smtClean="0"/>
              <a:t>Philadelphia in </a:t>
            </a:r>
            <a:r>
              <a:rPr lang="en-US" sz="2800" b="1" u="sng" dirty="0" smtClean="0"/>
              <a:t>closed</a:t>
            </a:r>
            <a:r>
              <a:rPr lang="en-US" sz="2800" b="1" dirty="0" smtClean="0"/>
              <a:t> syllables</a:t>
            </a:r>
            <a:endParaRPr lang="en-US" sz="2800" b="1" dirty="0"/>
          </a:p>
        </p:txBody>
      </p:sp>
      <p:sp>
        <p:nvSpPr>
          <p:cNvPr id="13" name="TextBox 12"/>
          <p:cNvSpPr txBox="1"/>
          <p:nvPr/>
        </p:nvSpPr>
        <p:spPr>
          <a:xfrm>
            <a:off x="1219200" y="1295400"/>
            <a:ext cx="6477000" cy="5016757"/>
          </a:xfrm>
          <a:prstGeom prst="rect">
            <a:avLst/>
          </a:prstGeom>
          <a:noFill/>
        </p:spPr>
        <p:txBody>
          <a:bodyPr wrap="square" rtlCol="0">
            <a:spAutoFit/>
          </a:bodyPr>
          <a:lstStyle/>
          <a:p>
            <a:r>
              <a:rPr lang="en-US" sz="3200" dirty="0" err="1" smtClean="0"/>
              <a:t>p</a:t>
            </a:r>
            <a:r>
              <a:rPr lang="en-US" sz="3200" dirty="0" smtClean="0"/>
              <a:t>				</a:t>
            </a:r>
            <a:r>
              <a:rPr lang="en-US" sz="3200" dirty="0" err="1" smtClean="0"/>
              <a:t>t</a:t>
            </a:r>
            <a:r>
              <a:rPr lang="en-US" sz="3200" dirty="0" smtClean="0"/>
              <a:t>			</a:t>
            </a:r>
            <a:r>
              <a:rPr lang="en-US" sz="3200" dirty="0" err="1" smtClean="0"/>
              <a:t>tʃ</a:t>
            </a:r>
            <a:r>
              <a:rPr lang="en-US" sz="3200" dirty="0" smtClean="0"/>
              <a:t>			</a:t>
            </a:r>
            <a:r>
              <a:rPr lang="en-US" sz="3200" dirty="0" err="1" smtClean="0"/>
              <a:t>k</a:t>
            </a:r>
            <a:endParaRPr lang="en-US" sz="3200" dirty="0" smtClean="0"/>
          </a:p>
          <a:p>
            <a:endParaRPr lang="en-US" sz="3200" dirty="0" smtClean="0"/>
          </a:p>
          <a:p>
            <a:r>
              <a:rPr lang="en-US" sz="3200" dirty="0" err="1" smtClean="0"/>
              <a:t>b</a:t>
            </a:r>
            <a:r>
              <a:rPr lang="en-US" sz="3200" dirty="0" smtClean="0"/>
              <a:t>				</a:t>
            </a:r>
            <a:r>
              <a:rPr lang="en-US" sz="3200" dirty="0" err="1" smtClean="0"/>
              <a:t>d</a:t>
            </a:r>
            <a:r>
              <a:rPr lang="en-US" sz="3200" dirty="0" smtClean="0"/>
              <a:t>			</a:t>
            </a:r>
            <a:r>
              <a:rPr lang="en-US" sz="3200" dirty="0" err="1" smtClean="0"/>
              <a:t>dʒ</a:t>
            </a:r>
            <a:r>
              <a:rPr lang="en-US" sz="3200" dirty="0" smtClean="0"/>
              <a:t>			</a:t>
            </a:r>
            <a:r>
              <a:rPr lang="en-US" sz="3200" dirty="0" err="1" smtClean="0"/>
              <a:t>g</a:t>
            </a:r>
            <a:endParaRPr lang="en-US" sz="3200" dirty="0" smtClean="0"/>
          </a:p>
          <a:p>
            <a:endParaRPr lang="en-US" sz="3200" dirty="0" smtClean="0"/>
          </a:p>
          <a:p>
            <a:r>
              <a:rPr lang="en-US" sz="3200" dirty="0" err="1" smtClean="0"/>
              <a:t>m</a:t>
            </a:r>
            <a:r>
              <a:rPr lang="en-US" sz="3200" dirty="0" smtClean="0"/>
              <a:t>				</a:t>
            </a:r>
            <a:r>
              <a:rPr lang="en-US" sz="3200" dirty="0" err="1" smtClean="0"/>
              <a:t>n</a:t>
            </a:r>
            <a:r>
              <a:rPr lang="en-US" sz="3200" dirty="0" smtClean="0"/>
              <a:t>							</a:t>
            </a:r>
            <a:r>
              <a:rPr lang="en-US" sz="3200" dirty="0" err="1" smtClean="0"/>
              <a:t>ŋ</a:t>
            </a:r>
            <a:r>
              <a:rPr lang="en-US" sz="3200" dirty="0" smtClean="0"/>
              <a:t>									</a:t>
            </a:r>
          </a:p>
          <a:p>
            <a:r>
              <a:rPr lang="en-US" sz="3200" dirty="0" err="1" smtClean="0"/>
              <a:t>f</a:t>
            </a:r>
            <a:r>
              <a:rPr lang="en-US" sz="3200" dirty="0" smtClean="0"/>
              <a:t>		</a:t>
            </a:r>
            <a:r>
              <a:rPr lang="en-US" sz="3200" dirty="0" err="1" smtClean="0"/>
              <a:t>θ</a:t>
            </a:r>
            <a:r>
              <a:rPr lang="en-US" sz="3200" dirty="0" smtClean="0"/>
              <a:t>		</a:t>
            </a:r>
            <a:r>
              <a:rPr lang="en-US" sz="3200" dirty="0" err="1" smtClean="0"/>
              <a:t>s</a:t>
            </a:r>
            <a:r>
              <a:rPr lang="en-US" sz="3200" dirty="0" smtClean="0"/>
              <a:t>			</a:t>
            </a:r>
            <a:r>
              <a:rPr lang="en-US" sz="3200" dirty="0" err="1" smtClean="0"/>
              <a:t>ʃ</a:t>
            </a:r>
            <a:endParaRPr lang="en-US" sz="3200" dirty="0" smtClean="0"/>
          </a:p>
          <a:p>
            <a:endParaRPr lang="en-US" sz="3200" dirty="0" smtClean="0"/>
          </a:p>
          <a:p>
            <a:r>
              <a:rPr lang="en-US" sz="3200" dirty="0" err="1" smtClean="0"/>
              <a:t>v</a:t>
            </a:r>
            <a:r>
              <a:rPr lang="en-US" sz="3200" dirty="0" smtClean="0"/>
              <a:t>		</a:t>
            </a:r>
            <a:r>
              <a:rPr lang="en-US" sz="3200" dirty="0" err="1" smtClean="0"/>
              <a:t>ð</a:t>
            </a:r>
            <a:r>
              <a:rPr lang="en-US" sz="3200" dirty="0" smtClean="0"/>
              <a:t>		</a:t>
            </a:r>
            <a:r>
              <a:rPr lang="en-US" sz="3200" dirty="0" err="1" smtClean="0"/>
              <a:t>z</a:t>
            </a:r>
            <a:r>
              <a:rPr lang="en-US" sz="3200" dirty="0" smtClean="0"/>
              <a:t>			</a:t>
            </a:r>
            <a:r>
              <a:rPr lang="en-US" sz="3200" dirty="0" err="1" smtClean="0"/>
              <a:t>ʒ</a:t>
            </a:r>
            <a:endParaRPr lang="en-US" sz="3200" dirty="0" smtClean="0"/>
          </a:p>
          <a:p>
            <a:endParaRPr lang="en-US" sz="3200" dirty="0" smtClean="0"/>
          </a:p>
        </p:txBody>
      </p:sp>
      <p:sp>
        <p:nvSpPr>
          <p:cNvPr id="14" name="Rectangle 13"/>
          <p:cNvSpPr/>
          <p:nvPr/>
        </p:nvSpPr>
        <p:spPr>
          <a:xfrm>
            <a:off x="1066800" y="3124200"/>
            <a:ext cx="2895600" cy="175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Rectangle 14"/>
          <p:cNvSpPr/>
          <p:nvPr/>
        </p:nvSpPr>
        <p:spPr>
          <a:xfrm>
            <a:off x="2743200" y="2133600"/>
            <a:ext cx="1219200" cy="990600"/>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2971800" y="675620"/>
            <a:ext cx="2743200" cy="461665"/>
          </a:xfrm>
          <a:prstGeom prst="rect">
            <a:avLst/>
          </a:prstGeom>
          <a:noFill/>
          <a:ln>
            <a:solidFill>
              <a:schemeClr val="tx1"/>
            </a:solidFill>
          </a:ln>
        </p:spPr>
        <p:txBody>
          <a:bodyPr wrap="square" rtlCol="0">
            <a:spAutoFit/>
          </a:bodyPr>
          <a:lstStyle/>
          <a:p>
            <a:r>
              <a:rPr lang="en-US" sz="2400" dirty="0" smtClean="0">
                <a:solidFill>
                  <a:srgbClr val="000000"/>
                </a:solidFill>
              </a:rPr>
              <a:t>mad, bad glad</a:t>
            </a:r>
            <a:endParaRPr lang="en-US" sz="2400" dirty="0">
              <a:solidFill>
                <a:srgbClr val="000000"/>
              </a:solidFill>
            </a:endParaRPr>
          </a:p>
        </p:txBody>
      </p:sp>
      <p:cxnSp>
        <p:nvCxnSpPr>
          <p:cNvPr id="10" name="Straight Arrow Connector 9"/>
          <p:cNvCxnSpPr/>
          <p:nvPr/>
        </p:nvCxnSpPr>
        <p:spPr>
          <a:xfrm rot="5400000">
            <a:off x="3121343" y="1521142"/>
            <a:ext cx="996315"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D19C25EB-27FD-0A4C-B106-EAE29D09F81D}"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Tensing and </a:t>
            </a:r>
            <a:r>
              <a:rPr lang="en-US" sz="2400" dirty="0" err="1" smtClean="0"/>
              <a:t>laxing</a:t>
            </a:r>
            <a:r>
              <a:rPr lang="en-US" sz="2400" dirty="0" smtClean="0"/>
              <a:t> of short </a:t>
            </a:r>
            <a:r>
              <a:rPr lang="en-US" sz="2400" i="1" dirty="0" smtClean="0"/>
              <a:t>a</a:t>
            </a:r>
            <a:r>
              <a:rPr lang="en-US" sz="2400" dirty="0" smtClean="0"/>
              <a:t> before /</a:t>
            </a:r>
            <a:r>
              <a:rPr lang="en-US" sz="2400" dirty="0" err="1" smtClean="0"/>
              <a:t>d</a:t>
            </a:r>
            <a:r>
              <a:rPr lang="en-US" sz="2400" dirty="0" smtClean="0"/>
              <a:t>/ in the spontaneous speech of 112 adults in the Philadelphia Neighborhood Study, including speakers from all social classes </a:t>
            </a:r>
            <a:endParaRPr lang="en-US" sz="2400" dirty="0"/>
          </a:p>
        </p:txBody>
      </p:sp>
      <p:sp>
        <p:nvSpPr>
          <p:cNvPr id="5" name="TextBox 4"/>
          <p:cNvSpPr txBox="1"/>
          <p:nvPr/>
        </p:nvSpPr>
        <p:spPr>
          <a:xfrm>
            <a:off x="2438400" y="1981200"/>
            <a:ext cx="4724400" cy="3108544"/>
          </a:xfrm>
          <a:prstGeom prst="rect">
            <a:avLst/>
          </a:prstGeom>
          <a:noFill/>
        </p:spPr>
        <p:txBody>
          <a:bodyPr wrap="square" rtlCol="0">
            <a:spAutoFit/>
          </a:bodyPr>
          <a:lstStyle/>
          <a:p>
            <a:r>
              <a:rPr lang="en-US" sz="2800" dirty="0" smtClean="0"/>
              <a:t>	           Tense	    	Lax</a:t>
            </a:r>
          </a:p>
          <a:p>
            <a:r>
              <a:rPr lang="en-US" sz="2800" dirty="0" smtClean="0"/>
              <a:t>bad		143			  0</a:t>
            </a:r>
          </a:p>
          <a:p>
            <a:r>
              <a:rPr lang="en-US" sz="2800" dirty="0" smtClean="0"/>
              <a:t>mad		  73			  0</a:t>
            </a:r>
          </a:p>
          <a:p>
            <a:r>
              <a:rPr lang="en-US" sz="2800" dirty="0" smtClean="0"/>
              <a:t>glad		  18			  1</a:t>
            </a:r>
          </a:p>
          <a:p>
            <a:r>
              <a:rPr lang="en-US" sz="2800" dirty="0" smtClean="0"/>
              <a:t>sad		    0			14</a:t>
            </a:r>
          </a:p>
          <a:p>
            <a:r>
              <a:rPr lang="en-US" sz="2800" dirty="0" smtClean="0"/>
              <a:t>dad		    0			10</a:t>
            </a:r>
          </a:p>
          <a:p>
            <a:endParaRPr lang="en-US" sz="28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8229600" cy="411162"/>
          </a:xfrm>
        </p:spPr>
        <p:txBody>
          <a:bodyPr>
            <a:normAutofit fontScale="90000"/>
          </a:bodyPr>
          <a:lstStyle/>
          <a:p>
            <a:r>
              <a:rPr lang="en-US" sz="2800" dirty="0" smtClean="0"/>
              <a:t>7,101 vowels of Jean H. PH06-2-1, 60 yrs</a:t>
            </a:r>
            <a:endParaRPr lang="en-US" sz="2800" dirty="0"/>
          </a:p>
        </p:txBody>
      </p:sp>
      <p:pic>
        <p:nvPicPr>
          <p:cNvPr id="6" name="Picture 5" descr="Jean.all.tiff"/>
          <p:cNvPicPr>
            <a:picLocks noChangeAspect="1"/>
          </p:cNvPicPr>
          <p:nvPr/>
        </p:nvPicPr>
        <p:blipFill>
          <a:blip r:embed="rId3"/>
          <a:stretch>
            <a:fillRect/>
          </a:stretch>
        </p:blipFill>
        <p:spPr>
          <a:xfrm>
            <a:off x="0" y="533400"/>
            <a:ext cx="9144000" cy="6359769"/>
          </a:xfrm>
          <a:prstGeom prst="rect">
            <a:avLst/>
          </a:prstGeom>
        </p:spPr>
      </p:pic>
      <p:sp>
        <p:nvSpPr>
          <p:cNvPr id="4" name="Slide Number Placeholder 3"/>
          <p:cNvSpPr>
            <a:spLocks noGrp="1"/>
          </p:cNvSpPr>
          <p:nvPr>
            <p:ph type="sldNum" sz="quarter" idx="12"/>
          </p:nvPr>
        </p:nvSpPr>
        <p:spPr/>
        <p:txBody>
          <a:bodyPr/>
          <a:lstStyle/>
          <a:p>
            <a:fld id="{D19C25EB-27FD-0A4C-B106-EAE29D09F81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2473"/>
          </a:xfrm>
        </p:spPr>
        <p:txBody>
          <a:bodyPr>
            <a:noAutofit/>
          </a:bodyPr>
          <a:lstStyle/>
          <a:p>
            <a:r>
              <a:rPr lang="en-US" sz="2400" dirty="0" smtClean="0"/>
              <a:t>Tense and lax vowels before /</a:t>
            </a:r>
            <a:r>
              <a:rPr lang="en-US" sz="2400" dirty="0" err="1" smtClean="0"/>
              <a:t>d</a:t>
            </a:r>
            <a:r>
              <a:rPr lang="en-US" sz="2400" dirty="0" smtClean="0"/>
              <a:t>/ of Jean H</a:t>
            </a:r>
            <a:endParaRPr lang="en-US" sz="2400" dirty="0"/>
          </a:p>
        </p:txBody>
      </p:sp>
      <p:pic>
        <p:nvPicPr>
          <p:cNvPr id="4" name="Picture 3" descr="Jean.:d:.tiff"/>
          <p:cNvPicPr>
            <a:picLocks noChangeAspect="1"/>
          </p:cNvPicPr>
          <p:nvPr/>
        </p:nvPicPr>
        <p:blipFill>
          <a:blip r:embed="rId3"/>
          <a:stretch>
            <a:fillRect/>
          </a:stretch>
        </p:blipFill>
        <p:spPr>
          <a:xfrm>
            <a:off x="38522" y="522473"/>
            <a:ext cx="9105478" cy="6335527"/>
          </a:xfrm>
          <a:prstGeom prst="rect">
            <a:avLst/>
          </a:prstGeom>
        </p:spPr>
      </p:pic>
      <p:sp>
        <p:nvSpPr>
          <p:cNvPr id="6" name="TextBox 5"/>
          <p:cNvSpPr txBox="1"/>
          <p:nvPr/>
        </p:nvSpPr>
        <p:spPr>
          <a:xfrm>
            <a:off x="3352800" y="2095500"/>
            <a:ext cx="1066800" cy="461665"/>
          </a:xfrm>
          <a:prstGeom prst="rect">
            <a:avLst/>
          </a:prstGeom>
          <a:noFill/>
        </p:spPr>
        <p:txBody>
          <a:bodyPr wrap="square" rtlCol="0">
            <a:spAutoFit/>
          </a:bodyPr>
          <a:lstStyle/>
          <a:p>
            <a:r>
              <a:rPr lang="en-US" sz="2400" dirty="0" smtClean="0"/>
              <a:t>_</a:t>
            </a:r>
            <a:r>
              <a:rPr lang="en-US" sz="2400" dirty="0" err="1" smtClean="0"/>
              <a:t>æhd</a:t>
            </a:r>
            <a:endParaRPr lang="en-US" sz="2400" dirty="0"/>
          </a:p>
        </p:txBody>
      </p:sp>
      <p:sp>
        <p:nvSpPr>
          <p:cNvPr id="7" name="TextBox 6"/>
          <p:cNvSpPr txBox="1"/>
          <p:nvPr/>
        </p:nvSpPr>
        <p:spPr>
          <a:xfrm>
            <a:off x="5257800" y="4114800"/>
            <a:ext cx="1066800" cy="461665"/>
          </a:xfrm>
          <a:prstGeom prst="rect">
            <a:avLst/>
          </a:prstGeom>
          <a:noFill/>
        </p:spPr>
        <p:txBody>
          <a:bodyPr wrap="square" rtlCol="0">
            <a:spAutoFit/>
          </a:bodyPr>
          <a:lstStyle/>
          <a:p>
            <a:r>
              <a:rPr lang="en-US" sz="2400" dirty="0" smtClean="0"/>
              <a:t>_</a:t>
            </a:r>
            <a:r>
              <a:rPr lang="en-US" sz="2400" dirty="0" err="1" smtClean="0"/>
              <a:t>æd</a:t>
            </a:r>
            <a:endParaRPr lang="en-US" sz="2400" dirty="0"/>
          </a:p>
        </p:txBody>
      </p:sp>
      <p:sp>
        <p:nvSpPr>
          <p:cNvPr id="8" name="Slide Number Placeholder 7"/>
          <p:cNvSpPr>
            <a:spLocks noGrp="1"/>
          </p:cNvSpPr>
          <p:nvPr>
            <p:ph type="sldNum" sz="quarter" idx="12"/>
          </p:nvPr>
        </p:nvSpPr>
        <p:spPr/>
        <p:txBody>
          <a:bodyPr/>
          <a:lstStyle/>
          <a:p>
            <a:fld id="{D19C25EB-27FD-0A4C-B106-EAE29D09F81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800" dirty="0" smtClean="0"/>
              <a:t>Tense and lax words before /</a:t>
            </a:r>
            <a:r>
              <a:rPr lang="en-US" sz="2800" dirty="0" err="1" smtClean="0"/>
              <a:t>d</a:t>
            </a:r>
            <a:r>
              <a:rPr lang="en-US" sz="2800" dirty="0" smtClean="0"/>
              <a:t>/ of Jean H</a:t>
            </a:r>
            <a:endParaRPr lang="en-US" sz="2800" dirty="0"/>
          </a:p>
        </p:txBody>
      </p:sp>
      <p:pic>
        <p:nvPicPr>
          <p:cNvPr id="4" name="Picture 3" descr="Jean.labeled.tiff"/>
          <p:cNvPicPr>
            <a:picLocks noChangeAspect="1"/>
          </p:cNvPicPr>
          <p:nvPr/>
        </p:nvPicPr>
        <p:blipFill>
          <a:blip r:embed="rId3"/>
          <a:stretch>
            <a:fillRect/>
          </a:stretch>
        </p:blipFill>
        <p:spPr>
          <a:xfrm>
            <a:off x="914400" y="846753"/>
            <a:ext cx="7239000" cy="5983255"/>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0" y="1295400"/>
            <a:ext cx="6172200" cy="3046988"/>
          </a:xfrm>
          <a:prstGeom prst="rect">
            <a:avLst/>
          </a:prstGeom>
          <a:noFill/>
        </p:spPr>
        <p:txBody>
          <a:bodyPr wrap="square" rtlCol="0">
            <a:spAutoFit/>
          </a:bodyPr>
          <a:lstStyle/>
          <a:p>
            <a:r>
              <a:rPr lang="en-US" sz="3200" dirty="0" smtClean="0"/>
              <a:t>        Tense						 Lax</a:t>
            </a:r>
          </a:p>
          <a:p>
            <a:r>
              <a:rPr lang="en-US" sz="3200" dirty="0" smtClean="0"/>
              <a:t>pan		panning			panel</a:t>
            </a:r>
          </a:p>
          <a:p>
            <a:r>
              <a:rPr lang="en-US" sz="3200" dirty="0" smtClean="0"/>
              <a:t>ham		hamming			hammer</a:t>
            </a:r>
          </a:p>
          <a:p>
            <a:r>
              <a:rPr lang="en-US" sz="3200" dirty="0" smtClean="0"/>
              <a:t>plan		planning			planet</a:t>
            </a:r>
          </a:p>
          <a:p>
            <a:r>
              <a:rPr lang="en-US" sz="3200" dirty="0" smtClean="0"/>
              <a:t>fan		fanning				flannel</a:t>
            </a:r>
          </a:p>
          <a:p>
            <a:endParaRPr lang="en-US" sz="3200" dirty="0"/>
          </a:p>
        </p:txBody>
      </p:sp>
      <p:sp>
        <p:nvSpPr>
          <p:cNvPr id="3" name="Frame 2"/>
          <p:cNvSpPr/>
          <p:nvPr/>
        </p:nvSpPr>
        <p:spPr>
          <a:xfrm>
            <a:off x="5486400" y="2819400"/>
            <a:ext cx="1676400" cy="533400"/>
          </a:xfrm>
          <a:prstGeom prst="frame">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itle 7"/>
          <p:cNvSpPr>
            <a:spLocks noGrp="1"/>
          </p:cNvSpPr>
          <p:nvPr>
            <p:ph type="title"/>
          </p:nvPr>
        </p:nvSpPr>
        <p:spPr>
          <a:xfrm>
            <a:off x="0" y="274638"/>
            <a:ext cx="8686800" cy="1143000"/>
          </a:xfrm>
        </p:spPr>
        <p:txBody>
          <a:bodyPr>
            <a:noAutofit/>
          </a:bodyPr>
          <a:lstStyle/>
          <a:p>
            <a:r>
              <a:rPr lang="en-US" sz="3200" dirty="0" smtClean="0"/>
              <a:t>Lexical diffusion of short-a tensing in Philadelphia</a:t>
            </a:r>
            <a:endParaRPr lang="en-US" sz="32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304800"/>
            <a:ext cx="7772400" cy="685800"/>
          </a:xfrm>
        </p:spPr>
        <p:txBody>
          <a:bodyPr>
            <a:normAutofit fontScale="90000"/>
          </a:bodyPr>
          <a:lstStyle/>
          <a:p>
            <a:r>
              <a:rPr lang="en-US" sz="2400" dirty="0"/>
              <a:t>Lexical diffusion of</a:t>
            </a:r>
            <a:r>
              <a:rPr lang="en-US" sz="2400" dirty="0" smtClean="0"/>
              <a:t> tensing of </a:t>
            </a:r>
            <a:r>
              <a:rPr lang="en-US" sz="2400" i="1" dirty="0" smtClean="0"/>
              <a:t>planet</a:t>
            </a:r>
            <a:r>
              <a:rPr lang="en-US" sz="2400" dirty="0" smtClean="0"/>
              <a:t> </a:t>
            </a:r>
            <a:r>
              <a:rPr lang="en-US" sz="2400" dirty="0"/>
              <a:t>among adults and children in Philadelphia (Roberts and Labov 1995)</a:t>
            </a:r>
          </a:p>
        </p:txBody>
      </p:sp>
      <p:graphicFrame>
        <p:nvGraphicFramePr>
          <p:cNvPr id="14339" name="Object 3"/>
          <p:cNvGraphicFramePr>
            <a:graphicFrameLocks noChangeAspect="1"/>
          </p:cNvGraphicFramePr>
          <p:nvPr/>
        </p:nvGraphicFramePr>
        <p:xfrm>
          <a:off x="306388" y="1824038"/>
          <a:ext cx="8836025" cy="2490787"/>
        </p:xfrm>
        <a:graphic>
          <a:graphicData uri="http://schemas.openxmlformats.org/presentationml/2006/ole">
            <p:oleObj spid="_x0000_s635906" name="Worksheet" r:id="rId4" imgW="4140200" imgH="1168400" progId="Excel.Sheet.8">
              <p:embed/>
            </p:oleObj>
          </a:graphicData>
        </a:graphic>
      </p:graphicFrame>
      <p:sp>
        <p:nvSpPr>
          <p:cNvPr id="4" name="Oval 3"/>
          <p:cNvSpPr/>
          <p:nvPr/>
        </p:nvSpPr>
        <p:spPr>
          <a:xfrm>
            <a:off x="4495800" y="3200400"/>
            <a:ext cx="5334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001000" y="3200400"/>
            <a:ext cx="5334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1026"/>
          <p:cNvSpPr>
            <a:spLocks noGrp="1" noChangeArrowheads="1"/>
          </p:cNvSpPr>
          <p:nvPr>
            <p:ph type="title"/>
          </p:nvPr>
        </p:nvSpPr>
        <p:spPr/>
        <p:txBody>
          <a:bodyPr/>
          <a:lstStyle/>
          <a:p>
            <a:pPr eaLnBrk="1" hangingPunct="1"/>
            <a:r>
              <a:rPr lang="en-US" sz="2400"/>
              <a:t>Lexical diffusion of </a:t>
            </a:r>
            <a:r>
              <a:rPr lang="en-US" sz="2400" i="1"/>
              <a:t>planet</a:t>
            </a:r>
            <a:r>
              <a:rPr lang="en-US" sz="2400"/>
              <a:t> among younger and older children in Philadelphia (Roberts and Labov 1995)</a:t>
            </a:r>
          </a:p>
        </p:txBody>
      </p:sp>
      <p:graphicFrame>
        <p:nvGraphicFramePr>
          <p:cNvPr id="40962" name="Object 2"/>
          <p:cNvGraphicFramePr>
            <a:graphicFrameLocks noChangeAspect="1"/>
          </p:cNvGraphicFramePr>
          <p:nvPr/>
        </p:nvGraphicFramePr>
        <p:xfrm>
          <a:off x="348721" y="2167467"/>
          <a:ext cx="8532812" cy="2055715"/>
        </p:xfrm>
        <a:graphic>
          <a:graphicData uri="http://schemas.openxmlformats.org/presentationml/2006/ole">
            <p:oleObj spid="_x0000_s637954" name="Worksheet" r:id="rId4" imgW="4142232" imgH="999744" progId="Excel.Sheet.8">
              <p:embed/>
            </p:oleObj>
          </a:graphicData>
        </a:graphic>
      </p:graphicFrame>
      <p:sp>
        <p:nvSpPr>
          <p:cNvPr id="4" name="Oval 3"/>
          <p:cNvSpPr/>
          <p:nvPr/>
        </p:nvSpPr>
        <p:spPr>
          <a:xfrm>
            <a:off x="4343400" y="3158066"/>
            <a:ext cx="5334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772400" y="3158066"/>
            <a:ext cx="5334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400" dirty="0" smtClean="0"/>
              <a:t>Advance of tensing of short-a in </a:t>
            </a:r>
            <a:r>
              <a:rPr lang="en-US" sz="2400" i="1" dirty="0" smtClean="0"/>
              <a:t>planet </a:t>
            </a:r>
            <a:r>
              <a:rPr lang="en-US" sz="2400" dirty="0" smtClean="0"/>
              <a:t>by adults and children</a:t>
            </a:r>
            <a:r>
              <a:rPr lang="en-US" sz="2400" i="1" dirty="0" smtClean="0"/>
              <a:t> </a:t>
            </a:r>
            <a:r>
              <a:rPr lang="en-US" sz="2400" dirty="0" smtClean="0"/>
              <a:t>in Philadelphia in 1975, 1993 and 2008 (Brody 2008).</a:t>
            </a:r>
            <a:endParaRPr lang="en-US" sz="2400" dirty="0"/>
          </a:p>
        </p:txBody>
      </p:sp>
      <p:pic>
        <p:nvPicPr>
          <p:cNvPr id="4" name="Picture 3"/>
          <p:cNvPicPr>
            <a:picLocks noChangeAspect="1"/>
          </p:cNvPicPr>
          <p:nvPr/>
        </p:nvPicPr>
        <p:blipFill>
          <a:blip r:embed="rId3"/>
          <a:stretch>
            <a:fillRect/>
          </a:stretch>
        </p:blipFill>
        <p:spPr>
          <a:xfrm>
            <a:off x="-69574" y="971550"/>
            <a:ext cx="9213574" cy="5886450"/>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Durkheim’s social facts</a:t>
            </a:r>
            <a:endParaRPr lang="en-US" sz="3600" dirty="0"/>
          </a:p>
        </p:txBody>
      </p:sp>
      <p:sp>
        <p:nvSpPr>
          <p:cNvPr id="4" name="Rectangle 3"/>
          <p:cNvSpPr/>
          <p:nvPr/>
        </p:nvSpPr>
        <p:spPr>
          <a:xfrm>
            <a:off x="1371600" y="1981200"/>
            <a:ext cx="6934200" cy="2246769"/>
          </a:xfrm>
          <a:prstGeom prst="rect">
            <a:avLst/>
          </a:prstGeom>
        </p:spPr>
        <p:txBody>
          <a:bodyPr wrap="square">
            <a:spAutoFit/>
          </a:bodyPr>
          <a:lstStyle/>
          <a:p>
            <a:r>
              <a:rPr lang="en-US" sz="2800" dirty="0" smtClean="0"/>
              <a:t>. . .ways of behaving, thinking and feeling, exterior to the individual, which possess a power of coercion by which they are imposed on him (Durkheim 1937, </a:t>
            </a:r>
            <a:r>
              <a:rPr lang="en-US" sz="2800" dirty="0" err="1" smtClean="0"/>
              <a:t>Règles</a:t>
            </a:r>
            <a:r>
              <a:rPr lang="en-US" sz="2800" dirty="0" smtClean="0"/>
              <a:t> de la </a:t>
            </a:r>
            <a:r>
              <a:rPr lang="en-US" sz="2800" dirty="0" err="1" smtClean="0"/>
              <a:t>méthode</a:t>
            </a:r>
            <a:r>
              <a:rPr lang="en-US" sz="2800" dirty="0" smtClean="0"/>
              <a:t> </a:t>
            </a:r>
            <a:r>
              <a:rPr lang="en-US" sz="2800" dirty="0" err="1" smtClean="0"/>
              <a:t>sociologique</a:t>
            </a:r>
            <a:r>
              <a:rPr lang="en-US" sz="2800" dirty="0" smtClean="0"/>
              <a:t>, </a:t>
            </a:r>
            <a:r>
              <a:rPr lang="en-US" sz="2800" dirty="0" err="1" smtClean="0"/>
              <a:t>p</a:t>
            </a:r>
            <a:r>
              <a:rPr lang="en-US" sz="2800" dirty="0" smtClean="0"/>
              <a:t>. 5, my translation)</a:t>
            </a:r>
            <a:endParaRPr lang="en-US" sz="28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1666220"/>
            <a:ext cx="6934200" cy="784830"/>
          </a:xfrm>
          <a:prstGeom prst="rect">
            <a:avLst/>
          </a:prstGeom>
          <a:noFill/>
          <a:ln w="9525">
            <a:noFill/>
            <a:prstDash val="dash"/>
            <a:miter lim="800000"/>
            <a:headEnd/>
            <a:tailEnd/>
          </a:ln>
          <a:effectLst/>
        </p:spPr>
        <p:txBody>
          <a:bodyPr>
            <a:prstTxWarp prst="textNoShape">
              <a:avLst/>
            </a:prstTxWarp>
            <a:spAutoFit/>
          </a:bodyPr>
          <a:lstStyle/>
          <a:p>
            <a:pPr>
              <a:spcBef>
                <a:spcPct val="50000"/>
              </a:spcBef>
            </a:pPr>
            <a:endParaRPr lang="en-US" b="1" dirty="0" smtClean="0">
              <a:latin typeface="IPARoman" charset="0"/>
            </a:endParaRPr>
          </a:p>
          <a:p>
            <a:pPr>
              <a:spcBef>
                <a:spcPct val="50000"/>
              </a:spcBef>
            </a:pPr>
            <a:endParaRPr lang="en-US" b="1" dirty="0"/>
          </a:p>
        </p:txBody>
      </p:sp>
      <p:sp>
        <p:nvSpPr>
          <p:cNvPr id="16394" name="Text Box 10"/>
          <p:cNvSpPr txBox="1">
            <a:spLocks noChangeArrowheads="1"/>
          </p:cNvSpPr>
          <p:nvPr/>
        </p:nvSpPr>
        <p:spPr bwMode="auto">
          <a:xfrm>
            <a:off x="609600" y="162580"/>
            <a:ext cx="81534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b="1" dirty="0" smtClean="0"/>
              <a:t>Tensing </a:t>
            </a:r>
            <a:r>
              <a:rPr lang="en-US" sz="2800" b="1" dirty="0"/>
              <a:t>of short-a in </a:t>
            </a:r>
            <a:r>
              <a:rPr lang="en-US" sz="2800" b="1" dirty="0" smtClean="0"/>
              <a:t>Philadelphia before laterals</a:t>
            </a:r>
            <a:endParaRPr lang="en-US" sz="2800" b="1" dirty="0"/>
          </a:p>
        </p:txBody>
      </p:sp>
      <p:sp>
        <p:nvSpPr>
          <p:cNvPr id="13" name="TextBox 12"/>
          <p:cNvSpPr txBox="1"/>
          <p:nvPr/>
        </p:nvSpPr>
        <p:spPr>
          <a:xfrm>
            <a:off x="1219200" y="828020"/>
            <a:ext cx="6477000" cy="6001642"/>
          </a:xfrm>
          <a:prstGeom prst="rect">
            <a:avLst/>
          </a:prstGeom>
          <a:noFill/>
        </p:spPr>
        <p:txBody>
          <a:bodyPr wrap="square" rtlCol="0">
            <a:spAutoFit/>
          </a:bodyPr>
          <a:lstStyle/>
          <a:p>
            <a:r>
              <a:rPr lang="en-US" sz="3200" dirty="0" err="1" smtClean="0"/>
              <a:t>p</a:t>
            </a:r>
            <a:r>
              <a:rPr lang="en-US" sz="3200" dirty="0" smtClean="0"/>
              <a:t>				</a:t>
            </a:r>
            <a:r>
              <a:rPr lang="en-US" sz="3200" dirty="0" err="1" smtClean="0"/>
              <a:t>t</a:t>
            </a:r>
            <a:r>
              <a:rPr lang="en-US" sz="3200" dirty="0" smtClean="0"/>
              <a:t>			</a:t>
            </a:r>
            <a:r>
              <a:rPr lang="en-US" sz="3200" dirty="0" err="1" smtClean="0"/>
              <a:t>tʃ</a:t>
            </a:r>
            <a:r>
              <a:rPr lang="en-US" sz="3200" dirty="0" smtClean="0"/>
              <a:t>			</a:t>
            </a:r>
            <a:r>
              <a:rPr lang="en-US" sz="3200" dirty="0" err="1" smtClean="0"/>
              <a:t>k</a:t>
            </a:r>
            <a:endParaRPr lang="en-US" sz="3200" dirty="0" smtClean="0"/>
          </a:p>
          <a:p>
            <a:endParaRPr lang="en-US" sz="3200" dirty="0" smtClean="0"/>
          </a:p>
          <a:p>
            <a:r>
              <a:rPr lang="en-US" sz="3200" dirty="0" err="1" smtClean="0"/>
              <a:t>b</a:t>
            </a:r>
            <a:r>
              <a:rPr lang="en-US" sz="3200" dirty="0" smtClean="0"/>
              <a:t>				</a:t>
            </a:r>
            <a:r>
              <a:rPr lang="en-US" sz="3200" dirty="0" err="1" smtClean="0"/>
              <a:t>d</a:t>
            </a:r>
            <a:r>
              <a:rPr lang="en-US" sz="3200" dirty="0" smtClean="0"/>
              <a:t>			</a:t>
            </a:r>
            <a:r>
              <a:rPr lang="en-US" sz="3200" dirty="0" err="1" smtClean="0"/>
              <a:t>dʒ</a:t>
            </a:r>
            <a:r>
              <a:rPr lang="en-US" sz="3200" dirty="0" smtClean="0"/>
              <a:t>			</a:t>
            </a:r>
            <a:r>
              <a:rPr lang="en-US" sz="3200" dirty="0" err="1" smtClean="0"/>
              <a:t>g</a:t>
            </a:r>
            <a:endParaRPr lang="en-US" sz="3200" dirty="0" smtClean="0"/>
          </a:p>
          <a:p>
            <a:endParaRPr lang="en-US" sz="3200" dirty="0" smtClean="0"/>
          </a:p>
          <a:p>
            <a:r>
              <a:rPr lang="en-US" sz="3200" dirty="0" err="1" smtClean="0"/>
              <a:t>m</a:t>
            </a:r>
            <a:r>
              <a:rPr lang="en-US" sz="3200" dirty="0" smtClean="0"/>
              <a:t>				</a:t>
            </a:r>
            <a:r>
              <a:rPr lang="en-US" sz="3200" dirty="0" err="1" smtClean="0"/>
              <a:t>n</a:t>
            </a:r>
            <a:r>
              <a:rPr lang="en-US" sz="3200" dirty="0" smtClean="0"/>
              <a:t>							</a:t>
            </a:r>
            <a:r>
              <a:rPr lang="en-US" sz="3200" dirty="0" err="1" smtClean="0"/>
              <a:t>ŋ</a:t>
            </a:r>
            <a:r>
              <a:rPr lang="en-US" sz="3200" dirty="0" smtClean="0"/>
              <a:t>									</a:t>
            </a:r>
          </a:p>
          <a:p>
            <a:r>
              <a:rPr lang="en-US" sz="3200" dirty="0" err="1" smtClean="0"/>
              <a:t>f</a:t>
            </a:r>
            <a:r>
              <a:rPr lang="en-US" sz="3200" dirty="0" smtClean="0"/>
              <a:t>		</a:t>
            </a:r>
            <a:r>
              <a:rPr lang="en-US" sz="3200" dirty="0" err="1" smtClean="0"/>
              <a:t>θ</a:t>
            </a:r>
            <a:r>
              <a:rPr lang="en-US" sz="3200" dirty="0" smtClean="0"/>
              <a:t>		</a:t>
            </a:r>
            <a:r>
              <a:rPr lang="en-US" sz="3200" dirty="0" err="1" smtClean="0"/>
              <a:t>s</a:t>
            </a:r>
            <a:r>
              <a:rPr lang="en-US" sz="3200" dirty="0" smtClean="0"/>
              <a:t>			</a:t>
            </a:r>
            <a:r>
              <a:rPr lang="en-US" sz="3200" dirty="0" err="1" smtClean="0"/>
              <a:t>ʃ</a:t>
            </a:r>
            <a:endParaRPr lang="en-US" sz="3200" dirty="0" smtClean="0"/>
          </a:p>
          <a:p>
            <a:endParaRPr lang="en-US" sz="3200" dirty="0" smtClean="0"/>
          </a:p>
          <a:p>
            <a:r>
              <a:rPr lang="en-US" sz="3200" dirty="0" err="1" smtClean="0"/>
              <a:t>v</a:t>
            </a:r>
            <a:r>
              <a:rPr lang="en-US" sz="3200" dirty="0" smtClean="0"/>
              <a:t>		</a:t>
            </a:r>
            <a:r>
              <a:rPr lang="en-US" sz="3200" dirty="0" err="1" smtClean="0"/>
              <a:t>ð</a:t>
            </a:r>
            <a:r>
              <a:rPr lang="en-US" sz="3200" dirty="0" smtClean="0"/>
              <a:t>		</a:t>
            </a:r>
            <a:r>
              <a:rPr lang="en-US" sz="3200" dirty="0" err="1" smtClean="0"/>
              <a:t>z</a:t>
            </a:r>
            <a:r>
              <a:rPr lang="en-US" sz="3200" dirty="0" smtClean="0"/>
              <a:t>			</a:t>
            </a:r>
            <a:r>
              <a:rPr lang="en-US" sz="3200" dirty="0" err="1" smtClean="0"/>
              <a:t>ʒ</a:t>
            </a:r>
            <a:endParaRPr lang="en-US" sz="3200" dirty="0" smtClean="0"/>
          </a:p>
          <a:p>
            <a:endParaRPr lang="en-US" sz="3200" dirty="0" smtClean="0"/>
          </a:p>
          <a:p>
            <a:r>
              <a:rPr lang="en-US" sz="3200" dirty="0" smtClean="0"/>
              <a:t>				 </a:t>
            </a:r>
            <a:r>
              <a:rPr lang="en-US" sz="3200" dirty="0" err="1" smtClean="0"/>
              <a:t>l</a:t>
            </a:r>
            <a:r>
              <a:rPr lang="en-US" sz="3200" dirty="0" smtClean="0"/>
              <a:t>			 </a:t>
            </a:r>
            <a:r>
              <a:rPr lang="en-US" sz="3200" dirty="0" err="1" smtClean="0"/>
              <a:t>r</a:t>
            </a:r>
            <a:endParaRPr lang="en-US" sz="3200" dirty="0" smtClean="0"/>
          </a:p>
          <a:p>
            <a:endParaRPr lang="en-US" sz="3200" dirty="0" smtClean="0"/>
          </a:p>
        </p:txBody>
      </p:sp>
      <p:sp>
        <p:nvSpPr>
          <p:cNvPr id="14" name="Rectangle 13"/>
          <p:cNvSpPr/>
          <p:nvPr/>
        </p:nvSpPr>
        <p:spPr>
          <a:xfrm>
            <a:off x="1066800" y="2656820"/>
            <a:ext cx="2895600" cy="175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Rectangle 14"/>
          <p:cNvSpPr/>
          <p:nvPr/>
        </p:nvSpPr>
        <p:spPr>
          <a:xfrm>
            <a:off x="2743200" y="1666220"/>
            <a:ext cx="1219200" cy="990600"/>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Oval 15"/>
          <p:cNvSpPr/>
          <p:nvPr/>
        </p:nvSpPr>
        <p:spPr>
          <a:xfrm>
            <a:off x="2895600" y="5781020"/>
            <a:ext cx="533400" cy="533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8" name="TextBox 7"/>
          <p:cNvSpPr txBox="1"/>
          <p:nvPr/>
        </p:nvSpPr>
        <p:spPr>
          <a:xfrm>
            <a:off x="5638800" y="3429000"/>
            <a:ext cx="1676400" cy="3416320"/>
          </a:xfrm>
          <a:prstGeom prst="rect">
            <a:avLst/>
          </a:prstGeom>
          <a:noFill/>
          <a:ln>
            <a:solidFill>
              <a:schemeClr val="tx1"/>
            </a:solidFill>
          </a:ln>
        </p:spPr>
        <p:txBody>
          <a:bodyPr wrap="square" rtlCol="0">
            <a:spAutoFit/>
          </a:bodyPr>
          <a:lstStyle/>
          <a:p>
            <a:r>
              <a:rPr lang="en-US" sz="2400" dirty="0" smtClean="0"/>
              <a:t>pal</a:t>
            </a:r>
          </a:p>
          <a:p>
            <a:r>
              <a:rPr lang="en-US" sz="2400" dirty="0" smtClean="0"/>
              <a:t>Sal</a:t>
            </a:r>
          </a:p>
          <a:p>
            <a:r>
              <a:rPr lang="en-US" sz="2400" dirty="0" smtClean="0"/>
              <a:t>Alice</a:t>
            </a:r>
          </a:p>
          <a:p>
            <a:r>
              <a:rPr lang="en-US" sz="2400" dirty="0" smtClean="0"/>
              <a:t>Italian</a:t>
            </a:r>
          </a:p>
          <a:p>
            <a:r>
              <a:rPr lang="en-US" sz="2400" dirty="0" smtClean="0"/>
              <a:t>personality</a:t>
            </a:r>
          </a:p>
          <a:p>
            <a:r>
              <a:rPr lang="en-US" sz="2400" dirty="0" smtClean="0"/>
              <a:t>alligator</a:t>
            </a:r>
          </a:p>
          <a:p>
            <a:r>
              <a:rPr lang="en-US" sz="2400" dirty="0" smtClean="0"/>
              <a:t>mallet</a:t>
            </a:r>
          </a:p>
          <a:p>
            <a:r>
              <a:rPr lang="en-US" sz="2400" dirty="0" smtClean="0"/>
              <a:t>alley</a:t>
            </a:r>
          </a:p>
          <a:p>
            <a:r>
              <a:rPr lang="en-US" sz="2400" dirty="0" smtClean="0"/>
              <a:t>. . . </a:t>
            </a:r>
          </a:p>
        </p:txBody>
      </p:sp>
      <p:cxnSp>
        <p:nvCxnSpPr>
          <p:cNvPr id="10" name="Straight Arrow Connector 9"/>
          <p:cNvCxnSpPr/>
          <p:nvPr/>
        </p:nvCxnSpPr>
        <p:spPr>
          <a:xfrm rot="10800000" flipV="1">
            <a:off x="3429000" y="5181600"/>
            <a:ext cx="2209800" cy="838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D19C25EB-27FD-0A4C-B106-EAE29D09F81D}"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6550"/>
            <a:ext cx="9144000" cy="390650"/>
          </a:xfrm>
        </p:spPr>
        <p:txBody>
          <a:bodyPr>
            <a:noAutofit/>
          </a:bodyPr>
          <a:lstStyle/>
          <a:p>
            <a:r>
              <a:rPr lang="en-US" sz="2000" dirty="0" smtClean="0"/>
              <a:t>Short-a before /</a:t>
            </a:r>
            <a:r>
              <a:rPr lang="en-US" sz="2000" dirty="0" err="1" smtClean="0"/>
              <a:t>l</a:t>
            </a:r>
            <a:r>
              <a:rPr lang="en-US" sz="2000" dirty="0" smtClean="0"/>
              <a:t>/ in the vowel system of Marie C., 62, [1973], Philadelphia </a:t>
            </a:r>
            <a:endParaRPr lang="en-US" sz="2000" dirty="0"/>
          </a:p>
        </p:txBody>
      </p:sp>
      <p:pic>
        <p:nvPicPr>
          <p:cNvPr id="4" name="Picture 3" descr="Splunch Costa aeh.ae.close.tiff"/>
          <p:cNvPicPr>
            <a:picLocks noChangeAspect="1"/>
          </p:cNvPicPr>
          <p:nvPr/>
        </p:nvPicPr>
        <p:blipFill>
          <a:blip r:embed="rId3"/>
          <a:stretch>
            <a:fillRect/>
          </a:stretch>
        </p:blipFill>
        <p:spPr>
          <a:xfrm>
            <a:off x="421106" y="685800"/>
            <a:ext cx="8265694" cy="6172200"/>
          </a:xfrm>
          <a:prstGeom prst="rect">
            <a:avLst/>
          </a:prstGeom>
        </p:spPr>
      </p:pic>
      <p:sp>
        <p:nvSpPr>
          <p:cNvPr id="5" name="TextBox 4"/>
          <p:cNvSpPr txBox="1"/>
          <p:nvPr/>
        </p:nvSpPr>
        <p:spPr>
          <a:xfrm>
            <a:off x="3962400" y="990600"/>
            <a:ext cx="1219200" cy="584776"/>
          </a:xfrm>
          <a:prstGeom prst="rect">
            <a:avLst/>
          </a:prstGeom>
          <a:noFill/>
        </p:spPr>
        <p:txBody>
          <a:bodyPr wrap="square" rtlCol="0">
            <a:spAutoFit/>
          </a:bodyPr>
          <a:lstStyle/>
          <a:p>
            <a:r>
              <a:rPr lang="en-US" sz="3200" dirty="0" smtClean="0"/>
              <a:t>/</a:t>
            </a:r>
            <a:r>
              <a:rPr lang="en-US" sz="3200" dirty="0" err="1" smtClean="0"/>
              <a:t>æh</a:t>
            </a:r>
            <a:r>
              <a:rPr lang="en-US" sz="3200" dirty="0" smtClean="0"/>
              <a:t>/</a:t>
            </a:r>
            <a:endParaRPr lang="en-US" sz="3200" dirty="0"/>
          </a:p>
        </p:txBody>
      </p:sp>
      <p:sp>
        <p:nvSpPr>
          <p:cNvPr id="6" name="TextBox 5"/>
          <p:cNvSpPr txBox="1"/>
          <p:nvPr/>
        </p:nvSpPr>
        <p:spPr>
          <a:xfrm>
            <a:off x="6248400" y="4114800"/>
            <a:ext cx="914400" cy="584776"/>
          </a:xfrm>
          <a:prstGeom prst="rect">
            <a:avLst/>
          </a:prstGeom>
          <a:noFill/>
        </p:spPr>
        <p:txBody>
          <a:bodyPr wrap="square" rtlCol="0">
            <a:spAutoFit/>
          </a:bodyPr>
          <a:lstStyle/>
          <a:p>
            <a:r>
              <a:rPr lang="en-US" sz="3200" dirty="0" smtClean="0"/>
              <a:t>/</a:t>
            </a:r>
            <a:r>
              <a:rPr lang="en-US" sz="3200" dirty="0" err="1" smtClean="0"/>
              <a:t>æ</a:t>
            </a:r>
            <a:r>
              <a:rPr lang="en-US" sz="3200" dirty="0" smtClean="0"/>
              <a:t>/</a:t>
            </a:r>
            <a:endParaRPr lang="en-US" sz="3200" dirty="0"/>
          </a:p>
        </p:txBody>
      </p:sp>
      <p:sp>
        <p:nvSpPr>
          <p:cNvPr id="7" name="Slide Number Placeholder 6"/>
          <p:cNvSpPr>
            <a:spLocks noGrp="1"/>
          </p:cNvSpPr>
          <p:nvPr>
            <p:ph type="sldNum" sz="quarter" idx="12"/>
          </p:nvPr>
        </p:nvSpPr>
        <p:spPr/>
        <p:txBody>
          <a:bodyPr/>
          <a:lstStyle/>
          <a:p>
            <a:fld id="{D19C25EB-27FD-0A4C-B106-EAE29D09F81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15879"/>
          </a:xfrm>
        </p:spPr>
        <p:txBody>
          <a:bodyPr>
            <a:noAutofit/>
          </a:bodyPr>
          <a:lstStyle/>
          <a:p>
            <a:r>
              <a:rPr lang="en-US" sz="2400" dirty="0" smtClean="0"/>
              <a:t>Categorical shift of /</a:t>
            </a:r>
            <a:r>
              <a:rPr lang="en-US" sz="2400" dirty="0" err="1" smtClean="0"/>
              <a:t>æ</a:t>
            </a:r>
            <a:r>
              <a:rPr lang="en-US" sz="2400" dirty="0" smtClean="0"/>
              <a:t>/before /</a:t>
            </a:r>
            <a:r>
              <a:rPr lang="en-US" sz="2400" dirty="0" err="1" smtClean="0"/>
              <a:t>l</a:t>
            </a:r>
            <a:r>
              <a:rPr lang="en-US" sz="2400" dirty="0" smtClean="0"/>
              <a:t>/ from lax to tense category in the vowel system of Jean H.,60 [2006],  Philadelphia </a:t>
            </a:r>
            <a:endParaRPr lang="en-US" sz="2400" dirty="0"/>
          </a:p>
        </p:txBody>
      </p:sp>
      <p:pic>
        <p:nvPicPr>
          <p:cNvPr id="4" name="Picture 3" descr="Splunch Jean.æl.tiff"/>
          <p:cNvPicPr>
            <a:picLocks noChangeAspect="1"/>
          </p:cNvPicPr>
          <p:nvPr/>
        </p:nvPicPr>
        <p:blipFill>
          <a:blip r:embed="rId3"/>
          <a:stretch>
            <a:fillRect/>
          </a:stretch>
        </p:blipFill>
        <p:spPr>
          <a:xfrm>
            <a:off x="1143000" y="890516"/>
            <a:ext cx="7165257" cy="5967483"/>
          </a:xfrm>
          <a:prstGeom prst="rect">
            <a:avLst/>
          </a:prstGeom>
        </p:spPr>
      </p:pic>
      <p:sp>
        <p:nvSpPr>
          <p:cNvPr id="5" name="Slide Number Placeholder 4"/>
          <p:cNvSpPr>
            <a:spLocks noGrp="1"/>
          </p:cNvSpPr>
          <p:nvPr>
            <p:ph type="sldNum" sz="quarter" idx="12"/>
          </p:nvPr>
        </p:nvSpPr>
        <p:spPr/>
        <p:txBody>
          <a:bodyPr/>
          <a:lstStyle/>
          <a:p>
            <a:fld id="{D19C25EB-27FD-0A4C-B106-EAE29D09F81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2800" dirty="0" smtClean="0"/>
              <a:t>Tensing of short-a before /</a:t>
            </a:r>
            <a:r>
              <a:rPr lang="en-US" sz="2800" dirty="0" err="1" smtClean="0"/>
              <a:t>l</a:t>
            </a:r>
            <a:r>
              <a:rPr lang="en-US" sz="2800" dirty="0" smtClean="0"/>
              <a:t>/ by adults and children age </a:t>
            </a:r>
            <a:br>
              <a:rPr lang="en-US" sz="2800" dirty="0" smtClean="0"/>
            </a:br>
            <a:r>
              <a:rPr lang="en-US" sz="2800" dirty="0" smtClean="0"/>
              <a:t>3 – 5  in three South Philadelphia families (Brody 2008)</a:t>
            </a:r>
            <a:endParaRPr lang="en-US" sz="2800" dirty="0"/>
          </a:p>
        </p:txBody>
      </p:sp>
      <p:graphicFrame>
        <p:nvGraphicFramePr>
          <p:cNvPr id="8" name="Table 7"/>
          <p:cNvGraphicFramePr>
            <a:graphicFrameLocks noGrp="1"/>
          </p:cNvGraphicFramePr>
          <p:nvPr/>
        </p:nvGraphicFramePr>
        <p:xfrm>
          <a:off x="533400" y="1905000"/>
          <a:ext cx="8153402" cy="2286000"/>
        </p:xfrm>
        <a:graphic>
          <a:graphicData uri="http://schemas.openxmlformats.org/drawingml/2006/table">
            <a:tbl>
              <a:tblPr/>
              <a:tblGrid>
                <a:gridCol w="2284397"/>
                <a:gridCol w="1956335"/>
                <a:gridCol w="1956335"/>
                <a:gridCol w="1956335"/>
              </a:tblGrid>
              <a:tr h="875590">
                <a:tc>
                  <a:txBody>
                    <a:bodyPr/>
                    <a:lstStyle/>
                    <a:p>
                      <a:pPr algn="ctr" fontAlgn="b"/>
                      <a:r>
                        <a:rPr lang="en-US" sz="2300" b="0" i="0" u="none" strike="noStrike" dirty="0">
                          <a:latin typeface="Verdana"/>
                        </a:rPr>
                        <a:t> </a:t>
                      </a:r>
                    </a:p>
                  </a:txBody>
                  <a:tcPr marL="12095" marR="12095" marT="12095" marB="0" anchor="b">
                    <a:lnL>
                      <a:noFill/>
                    </a:lnL>
                    <a:lnR>
                      <a:noFill/>
                    </a:lnR>
                    <a:lnT>
                      <a:noFill/>
                    </a:lnT>
                    <a:lnB>
                      <a:noFill/>
                    </a:lnB>
                  </a:tcPr>
                </a:tc>
                <a:tc>
                  <a:txBody>
                    <a:bodyPr/>
                    <a:lstStyle/>
                    <a:p>
                      <a:pPr algn="ctr" fontAlgn="b"/>
                      <a:r>
                        <a:rPr lang="en-US" sz="2300" b="0" i="0" u="none" strike="noStrike" dirty="0">
                          <a:latin typeface="Verdana"/>
                        </a:rPr>
                        <a:t>Family 1</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Family 2</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Family 3</a:t>
                      </a:r>
                    </a:p>
                  </a:txBody>
                  <a:tcPr marL="12095" marR="12095" marT="12095" marB="0" anchor="b">
                    <a:lnL>
                      <a:noFill/>
                    </a:lnL>
                    <a:lnR>
                      <a:noFill/>
                    </a:lnR>
                    <a:lnT>
                      <a:noFill/>
                    </a:lnT>
                    <a:lnB>
                      <a:noFill/>
                    </a:lnB>
                  </a:tcPr>
                </a:tc>
              </a:tr>
              <a:tr h="705205">
                <a:tc>
                  <a:txBody>
                    <a:bodyPr/>
                    <a:lstStyle/>
                    <a:p>
                      <a:pPr algn="l" fontAlgn="b"/>
                      <a:r>
                        <a:rPr lang="en-US" sz="2300" b="0" i="0" u="none" strike="noStrike">
                          <a:latin typeface="Verdana"/>
                        </a:rPr>
                        <a:t>Adults</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8/8</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0/7</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4/14</a:t>
                      </a:r>
                    </a:p>
                  </a:txBody>
                  <a:tcPr marL="12095" marR="12095" marT="12095" marB="0" anchor="b">
                    <a:lnL>
                      <a:noFill/>
                    </a:lnL>
                    <a:lnR>
                      <a:noFill/>
                    </a:lnR>
                    <a:lnT>
                      <a:noFill/>
                    </a:lnT>
                    <a:lnB>
                      <a:noFill/>
                    </a:lnB>
                  </a:tcPr>
                </a:tc>
              </a:tr>
              <a:tr h="705205">
                <a:tc>
                  <a:txBody>
                    <a:bodyPr/>
                    <a:lstStyle/>
                    <a:p>
                      <a:pPr algn="l" fontAlgn="b"/>
                      <a:r>
                        <a:rPr lang="en-US" sz="2300" b="0" i="0" u="none" strike="noStrike">
                          <a:latin typeface="Verdana"/>
                        </a:rPr>
                        <a:t>Children</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4/4</a:t>
                      </a:r>
                    </a:p>
                  </a:txBody>
                  <a:tcPr marL="12095" marR="12095" marT="12095" marB="0" anchor="b">
                    <a:lnL>
                      <a:noFill/>
                    </a:lnL>
                    <a:lnR>
                      <a:noFill/>
                    </a:lnR>
                    <a:lnT>
                      <a:noFill/>
                    </a:lnT>
                    <a:lnB>
                      <a:noFill/>
                    </a:lnB>
                  </a:tcPr>
                </a:tc>
                <a:tc>
                  <a:txBody>
                    <a:bodyPr/>
                    <a:lstStyle/>
                    <a:p>
                      <a:pPr algn="ctr" fontAlgn="b"/>
                      <a:r>
                        <a:rPr lang="en-US" sz="2300" b="0" i="0" u="none" strike="noStrike">
                          <a:latin typeface="Verdana"/>
                        </a:rPr>
                        <a:t>1/6</a:t>
                      </a:r>
                    </a:p>
                  </a:txBody>
                  <a:tcPr marL="12095" marR="12095" marT="12095" marB="0" anchor="b">
                    <a:lnL>
                      <a:noFill/>
                    </a:lnL>
                    <a:lnR>
                      <a:noFill/>
                    </a:lnR>
                    <a:lnT>
                      <a:noFill/>
                    </a:lnT>
                    <a:lnB>
                      <a:noFill/>
                    </a:lnB>
                  </a:tcPr>
                </a:tc>
                <a:tc>
                  <a:txBody>
                    <a:bodyPr/>
                    <a:lstStyle/>
                    <a:p>
                      <a:pPr algn="ctr" fontAlgn="b"/>
                      <a:r>
                        <a:rPr lang="en-US" sz="2300" b="0" i="0" u="none" strike="noStrike" dirty="0">
                          <a:latin typeface="Verdana"/>
                        </a:rPr>
                        <a:t>6/7</a:t>
                      </a:r>
                    </a:p>
                  </a:txBody>
                  <a:tcPr marL="12095" marR="12095" marT="12095" marB="0" anchor="b">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D19C25EB-27FD-0A4C-B106-EAE29D09F81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200" dirty="0" smtClean="0"/>
              <a:t>The raising of Philadelphia /</a:t>
            </a:r>
            <a:r>
              <a:rPr lang="en-US" sz="3200" dirty="0" err="1" smtClean="0"/>
              <a:t>ey</a:t>
            </a:r>
            <a:r>
              <a:rPr lang="en-US" sz="3200" dirty="0" smtClean="0"/>
              <a:t>/ in closed syllables in </a:t>
            </a:r>
            <a:r>
              <a:rPr lang="en-US" sz="3200" i="1" dirty="0" smtClean="0"/>
              <a:t>bait, laid, fade, </a:t>
            </a:r>
            <a:r>
              <a:rPr lang="en-US" sz="3200" dirty="0" smtClean="0"/>
              <a:t>etc. </a:t>
            </a:r>
            <a:endParaRPr lang="en-US" sz="32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427"/>
          </a:xfrm>
        </p:spPr>
        <p:txBody>
          <a:bodyPr>
            <a:noAutofit/>
          </a:bodyPr>
          <a:lstStyle/>
          <a:p>
            <a:r>
              <a:rPr lang="en-US" sz="2400" dirty="0" smtClean="0"/>
              <a:t>Raising of /</a:t>
            </a:r>
            <a:r>
              <a:rPr lang="en-US" sz="2400" dirty="0" err="1" smtClean="0"/>
              <a:t>ey</a:t>
            </a:r>
            <a:r>
              <a:rPr lang="en-US" sz="2400" dirty="0" smtClean="0"/>
              <a:t>/ for Jean M., 60, Philadelphia [2006]</a:t>
            </a:r>
            <a:endParaRPr lang="en-US" sz="2400" dirty="0"/>
          </a:p>
        </p:txBody>
      </p:sp>
      <p:pic>
        <p:nvPicPr>
          <p:cNvPr id="4" name="Picture 3"/>
          <p:cNvPicPr>
            <a:picLocks noChangeAspect="1"/>
          </p:cNvPicPr>
          <p:nvPr/>
        </p:nvPicPr>
        <p:blipFill>
          <a:blip r:embed="rId3"/>
          <a:stretch>
            <a:fillRect/>
          </a:stretch>
        </p:blipFill>
        <p:spPr>
          <a:xfrm>
            <a:off x="152400" y="476427"/>
            <a:ext cx="8752336" cy="6381573"/>
          </a:xfrm>
          <a:prstGeom prst="rect">
            <a:avLst/>
          </a:prstGeom>
        </p:spPr>
      </p:pic>
      <p:sp>
        <p:nvSpPr>
          <p:cNvPr id="5" name="TextBox 4"/>
          <p:cNvSpPr txBox="1"/>
          <p:nvPr/>
        </p:nvSpPr>
        <p:spPr>
          <a:xfrm>
            <a:off x="685800" y="1305580"/>
            <a:ext cx="914400" cy="523220"/>
          </a:xfrm>
          <a:prstGeom prst="rect">
            <a:avLst/>
          </a:prstGeom>
          <a:noFill/>
        </p:spPr>
        <p:txBody>
          <a:bodyPr wrap="square" rtlCol="0">
            <a:spAutoFit/>
          </a:bodyPr>
          <a:lstStyle/>
          <a:p>
            <a:r>
              <a:rPr lang="en-US" sz="2800" dirty="0" err="1" smtClean="0"/>
              <a:t>iy</a:t>
            </a:r>
            <a:endParaRPr lang="en-US" sz="2800" dirty="0"/>
          </a:p>
        </p:txBody>
      </p:sp>
      <p:sp>
        <p:nvSpPr>
          <p:cNvPr id="6" name="TextBox 5"/>
          <p:cNvSpPr txBox="1"/>
          <p:nvPr/>
        </p:nvSpPr>
        <p:spPr>
          <a:xfrm>
            <a:off x="1600200" y="2829580"/>
            <a:ext cx="914400" cy="523220"/>
          </a:xfrm>
          <a:prstGeom prst="rect">
            <a:avLst/>
          </a:prstGeom>
          <a:noFill/>
        </p:spPr>
        <p:txBody>
          <a:bodyPr wrap="square" rtlCol="0">
            <a:spAutoFit/>
          </a:bodyPr>
          <a:lstStyle/>
          <a:p>
            <a:r>
              <a:rPr lang="en-US" sz="2800" dirty="0" err="1" smtClean="0"/>
              <a:t>ey</a:t>
            </a:r>
            <a:endParaRPr lang="en-US" sz="2800" dirty="0"/>
          </a:p>
        </p:txBody>
      </p:sp>
      <p:sp>
        <p:nvSpPr>
          <p:cNvPr id="7" name="TextBox 6"/>
          <p:cNvSpPr txBox="1"/>
          <p:nvPr/>
        </p:nvSpPr>
        <p:spPr>
          <a:xfrm>
            <a:off x="4876800" y="4876800"/>
            <a:ext cx="685800" cy="523220"/>
          </a:xfrm>
          <a:prstGeom prst="rect">
            <a:avLst/>
          </a:prstGeom>
          <a:noFill/>
        </p:spPr>
        <p:txBody>
          <a:bodyPr wrap="square" rtlCol="0">
            <a:spAutoFit/>
          </a:bodyPr>
          <a:lstStyle/>
          <a:p>
            <a:r>
              <a:rPr lang="en-US" sz="2800" dirty="0" smtClean="0"/>
              <a:t>ay</a:t>
            </a:r>
            <a:endParaRPr lang="en-US" sz="2800" dirty="0"/>
          </a:p>
        </p:txBody>
      </p:sp>
      <p:sp>
        <p:nvSpPr>
          <p:cNvPr id="8" name="TextBox 7"/>
          <p:cNvSpPr txBox="1"/>
          <p:nvPr/>
        </p:nvSpPr>
        <p:spPr>
          <a:xfrm>
            <a:off x="8001000" y="3091190"/>
            <a:ext cx="685800" cy="523220"/>
          </a:xfrm>
          <a:prstGeom prst="rect">
            <a:avLst/>
          </a:prstGeom>
          <a:noFill/>
        </p:spPr>
        <p:txBody>
          <a:bodyPr wrap="square" rtlCol="0">
            <a:spAutoFit/>
          </a:bodyPr>
          <a:lstStyle/>
          <a:p>
            <a:r>
              <a:rPr lang="en-US" sz="2800" dirty="0" err="1" smtClean="0"/>
              <a:t>oy</a:t>
            </a:r>
            <a:endParaRPr lang="en-US" sz="2800" dirty="0"/>
          </a:p>
        </p:txBody>
      </p:sp>
      <p:sp>
        <p:nvSpPr>
          <p:cNvPr id="9" name="Slide Number Placeholder 8"/>
          <p:cNvSpPr>
            <a:spLocks noGrp="1"/>
          </p:cNvSpPr>
          <p:nvPr>
            <p:ph type="sldNum" sz="quarter" idx="12"/>
          </p:nvPr>
        </p:nvSpPr>
        <p:spPr/>
        <p:txBody>
          <a:bodyPr/>
          <a:lstStyle/>
          <a:p>
            <a:fld id="{D19C25EB-27FD-0A4C-B106-EAE29D09F81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800" dirty="0" smtClean="0"/>
              <a:t>Social stratification of (</a:t>
            </a:r>
            <a:r>
              <a:rPr lang="en-US" sz="2800" dirty="0" err="1" smtClean="0"/>
              <a:t>eyC</a:t>
            </a:r>
            <a:r>
              <a:rPr lang="en-US" sz="2800" dirty="0" smtClean="0"/>
              <a:t>) in Philadelphia Neighborhood Study [N=112]</a:t>
            </a:r>
            <a:endParaRPr lang="en-US" sz="2800" dirty="0"/>
          </a:p>
        </p:txBody>
      </p:sp>
      <p:graphicFrame>
        <p:nvGraphicFramePr>
          <p:cNvPr id="3" name="Chart 2"/>
          <p:cNvGraphicFramePr/>
          <p:nvPr/>
        </p:nvGraphicFramePr>
        <p:xfrm>
          <a:off x="304800" y="1295400"/>
          <a:ext cx="80772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57200" y="1066800"/>
          <a:ext cx="7924800" cy="5105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4648200" y="1295400"/>
            <a:ext cx="2819400" cy="1981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53734" y="1295400"/>
            <a:ext cx="1989666" cy="21166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D19C25EB-27FD-0A4C-B106-EAE29D09F81D}"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1211997"/>
            <a:ext cx="8077200" cy="36317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smtClean="0"/>
              <a:t>The individual creates his systems of verbal behavior so as to resemble those common to the group or groups with which he wishes from time to time to be identified, to the extent that:</a:t>
            </a:r>
          </a:p>
          <a:p>
            <a:pPr>
              <a:spcBef>
                <a:spcPct val="50000"/>
              </a:spcBef>
            </a:pPr>
            <a:r>
              <a:rPr lang="en-US" sz="2000" dirty="0" smtClean="0"/>
              <a:t>  (a) he is able to identify those groups</a:t>
            </a:r>
          </a:p>
          <a:p>
            <a:pPr>
              <a:spcBef>
                <a:spcPct val="50000"/>
              </a:spcBef>
            </a:pPr>
            <a:r>
              <a:rPr lang="en-US" sz="2000" dirty="0" smtClean="0"/>
              <a:t>  </a:t>
            </a:r>
            <a:r>
              <a:rPr lang="en-US" sz="2000" dirty="0"/>
              <a:t>(</a:t>
            </a:r>
            <a:r>
              <a:rPr lang="en-US" sz="2000" dirty="0" err="1"/>
              <a:t>b</a:t>
            </a:r>
            <a:r>
              <a:rPr lang="en-US" sz="2000" dirty="0"/>
              <a:t>) his motives are sufficiently clear-cut and powerful</a:t>
            </a:r>
          </a:p>
          <a:p>
            <a:pPr>
              <a:spcBef>
                <a:spcPct val="50000"/>
              </a:spcBef>
            </a:pPr>
            <a:r>
              <a:rPr lang="en-US" sz="2000" dirty="0"/>
              <a:t>  (</a:t>
            </a:r>
            <a:r>
              <a:rPr lang="en-US" sz="2000" dirty="0" err="1"/>
              <a:t>c</a:t>
            </a:r>
            <a:r>
              <a:rPr lang="en-US" sz="2000" dirty="0"/>
              <a:t>) his </a:t>
            </a:r>
            <a:r>
              <a:rPr lang="en-US" sz="2000" i="1" dirty="0"/>
              <a:t>opportunities</a:t>
            </a:r>
            <a:r>
              <a:rPr lang="en-US" sz="2000" dirty="0"/>
              <a:t> for learning are adequate</a:t>
            </a:r>
          </a:p>
          <a:p>
            <a:pPr>
              <a:spcBef>
                <a:spcPct val="50000"/>
              </a:spcBef>
            </a:pPr>
            <a:r>
              <a:rPr lang="en-US" sz="2000" dirty="0"/>
              <a:t>  (</a:t>
            </a:r>
            <a:r>
              <a:rPr lang="en-US" sz="2000" dirty="0" err="1"/>
              <a:t>d</a:t>
            </a:r>
            <a:r>
              <a:rPr lang="en-US" sz="2000" dirty="0"/>
              <a:t>) his ability to learn -- that is, to changes his habits where necessary -- is unimpaired.</a:t>
            </a:r>
          </a:p>
          <a:p>
            <a:pPr>
              <a:spcBef>
                <a:spcPct val="50000"/>
              </a:spcBef>
            </a:pPr>
            <a:r>
              <a:rPr lang="en-US" sz="2000" dirty="0"/>
              <a:t>  </a:t>
            </a:r>
            <a:r>
              <a:rPr lang="en-US" sz="2000" dirty="0" smtClean="0"/>
              <a:t> 			 </a:t>
            </a:r>
            <a:r>
              <a:rPr lang="en-US" sz="2000" dirty="0"/>
              <a:t>--R. Le Page &amp; A. </a:t>
            </a:r>
            <a:r>
              <a:rPr lang="en-US" sz="2000" dirty="0" err="1"/>
              <a:t>Tabouret</a:t>
            </a:r>
            <a:r>
              <a:rPr lang="en-US" sz="2000" dirty="0"/>
              <a:t>-Keller, </a:t>
            </a:r>
            <a:r>
              <a:rPr lang="en-US" sz="2000" i="1" dirty="0"/>
              <a:t>Acts of Identity</a:t>
            </a:r>
            <a:r>
              <a:rPr lang="en-US" sz="2000" dirty="0"/>
              <a:t> (1985)</a:t>
            </a:r>
          </a:p>
        </p:txBody>
      </p:sp>
      <p:sp>
        <p:nvSpPr>
          <p:cNvPr id="3" name="TextBox 2"/>
          <p:cNvSpPr txBox="1"/>
          <p:nvPr/>
        </p:nvSpPr>
        <p:spPr>
          <a:xfrm>
            <a:off x="1066800" y="381000"/>
            <a:ext cx="7162800" cy="830997"/>
          </a:xfrm>
          <a:prstGeom prst="rect">
            <a:avLst/>
          </a:prstGeom>
          <a:noFill/>
        </p:spPr>
        <p:txBody>
          <a:bodyPr wrap="square" rtlCol="0">
            <a:spAutoFit/>
          </a:bodyPr>
          <a:lstStyle/>
          <a:p>
            <a:r>
              <a:rPr lang="en-US" sz="2400" dirty="0" smtClean="0"/>
              <a:t>The social motivation of sound change by individual “Acts of Identity” --R. Le Page &amp; A. </a:t>
            </a:r>
            <a:r>
              <a:rPr lang="en-US" sz="2400" dirty="0" err="1" smtClean="0"/>
              <a:t>Tabouret</a:t>
            </a:r>
            <a:r>
              <a:rPr lang="en-US" sz="2400" dirty="0" smtClean="0"/>
              <a:t>-Keller 1985</a:t>
            </a:r>
            <a:endParaRPr lang="en-US" sz="24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521700" cy="868362"/>
          </a:xfrm>
        </p:spPr>
        <p:txBody>
          <a:bodyPr>
            <a:normAutofit fontScale="90000"/>
          </a:bodyPr>
          <a:lstStyle/>
          <a:p>
            <a:r>
              <a:rPr lang="en-US" sz="2000" dirty="0" err="1" smtClean="0"/>
              <a:t>Scatterplot</a:t>
            </a:r>
            <a:r>
              <a:rPr lang="en-US" sz="2000" dirty="0" smtClean="0"/>
              <a:t> of the fronting of (</a:t>
            </a:r>
            <a:r>
              <a:rPr lang="en-US" sz="2000" dirty="0" err="1" smtClean="0"/>
              <a:t>eyC</a:t>
            </a:r>
            <a:r>
              <a:rPr lang="en-US" sz="2000" dirty="0" smtClean="0"/>
              <a:t>) by age and socioeconomic class, with partial regression lines for social classes, from the Philadelphia Neighborhood Study 1972-1979 [N=112]. </a:t>
            </a:r>
            <a:endParaRPr lang="en-US" sz="2000" dirty="0"/>
          </a:p>
        </p:txBody>
      </p:sp>
      <p:graphicFrame>
        <p:nvGraphicFramePr>
          <p:cNvPr id="5" name="Chart 4"/>
          <p:cNvGraphicFramePr/>
          <p:nvPr/>
        </p:nvGraphicFramePr>
        <p:xfrm>
          <a:off x="165100" y="868362"/>
          <a:ext cx="8813800" cy="56007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4114800" y="4419600"/>
            <a:ext cx="1905000" cy="13716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438400" y="3200400"/>
            <a:ext cx="1371600" cy="9144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00800" y="4645223"/>
            <a:ext cx="1447800" cy="307777"/>
          </a:xfrm>
          <a:prstGeom prst="rect">
            <a:avLst/>
          </a:prstGeom>
          <a:noFill/>
        </p:spPr>
        <p:txBody>
          <a:bodyPr wrap="square" rtlCol="0">
            <a:spAutoFit/>
          </a:bodyPr>
          <a:lstStyle/>
          <a:p>
            <a:r>
              <a:rPr lang="en-US" sz="1400" dirty="0" smtClean="0">
                <a:solidFill>
                  <a:srgbClr val="0000FF"/>
                </a:solidFill>
              </a:rPr>
              <a:t>Upper class</a:t>
            </a:r>
            <a:endParaRPr lang="en-US" sz="1400" dirty="0">
              <a:solidFill>
                <a:srgbClr val="0000FF"/>
              </a:solidFill>
            </a:endParaRPr>
          </a:p>
        </p:txBody>
      </p:sp>
      <p:sp>
        <p:nvSpPr>
          <p:cNvPr id="8" name="TextBox 7"/>
          <p:cNvSpPr txBox="1"/>
          <p:nvPr/>
        </p:nvSpPr>
        <p:spPr>
          <a:xfrm>
            <a:off x="6477000" y="3601759"/>
            <a:ext cx="838200" cy="738664"/>
          </a:xfrm>
          <a:prstGeom prst="rect">
            <a:avLst/>
          </a:prstGeom>
          <a:noFill/>
        </p:spPr>
        <p:txBody>
          <a:bodyPr wrap="square" rtlCol="0">
            <a:spAutoFit/>
          </a:bodyPr>
          <a:lstStyle/>
          <a:p>
            <a:r>
              <a:rPr lang="en-US" sz="1400" dirty="0" smtClean="0">
                <a:solidFill>
                  <a:srgbClr val="0000FF"/>
                </a:solidFill>
              </a:rPr>
              <a:t>Upper working class</a:t>
            </a:r>
            <a:endParaRPr lang="en-US" sz="1400" dirty="0">
              <a:solidFill>
                <a:srgbClr val="0000FF"/>
              </a:solidFill>
            </a:endParaRPr>
          </a:p>
        </p:txBody>
      </p:sp>
      <p:sp>
        <p:nvSpPr>
          <p:cNvPr id="9" name="Slide Number Placeholder 8"/>
          <p:cNvSpPr>
            <a:spLocks noGrp="1"/>
          </p:cNvSpPr>
          <p:nvPr>
            <p:ph type="sldNum" sz="quarter" idx="12"/>
          </p:nvPr>
        </p:nvSpPr>
        <p:spPr/>
        <p:txBody>
          <a:bodyPr/>
          <a:lstStyle/>
          <a:p>
            <a:fld id="{D19C25EB-27FD-0A4C-B106-EAE29D09F81D}"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The backing and fronting of /</a:t>
            </a:r>
            <a:r>
              <a:rPr lang="en-US" dirty="0" err="1" smtClean="0"/>
              <a:t>ʌ</a:t>
            </a:r>
            <a:r>
              <a:rPr lang="en-US" dirty="0" smtClean="0"/>
              <a:t>/ in </a:t>
            </a:r>
            <a:r>
              <a:rPr lang="en-US" i="1" dirty="0" smtClean="0"/>
              <a:t>bus, but, bunk</a:t>
            </a:r>
            <a:r>
              <a:rPr lang="en-US" dirty="0" smtClean="0"/>
              <a:t>, etc.</a:t>
            </a:r>
            <a:endParaRPr lang="en-US"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Durkheim on individualism</a:t>
            </a:r>
            <a:endParaRPr lang="en-US" sz="3200" dirty="0"/>
          </a:p>
        </p:txBody>
      </p:sp>
      <p:sp>
        <p:nvSpPr>
          <p:cNvPr id="4" name="TextBox 3"/>
          <p:cNvSpPr txBox="1"/>
          <p:nvPr/>
        </p:nvSpPr>
        <p:spPr>
          <a:xfrm>
            <a:off x="1219200" y="1981200"/>
            <a:ext cx="6705600" cy="2677656"/>
          </a:xfrm>
          <a:prstGeom prst="rect">
            <a:avLst/>
          </a:prstGeom>
          <a:noFill/>
        </p:spPr>
        <p:txBody>
          <a:bodyPr wrap="square" rtlCol="0">
            <a:spAutoFit/>
          </a:bodyPr>
          <a:lstStyle/>
          <a:p>
            <a:r>
              <a:rPr lang="en-US" sz="2400" dirty="0" smtClean="0"/>
              <a:t>“. . . the word </a:t>
            </a:r>
            <a:r>
              <a:rPr lang="en-US" sz="2400" i="1" dirty="0" smtClean="0"/>
              <a:t>compelling</a:t>
            </a:r>
            <a:r>
              <a:rPr lang="en-US" sz="2400" dirty="0" smtClean="0"/>
              <a:t>, by which we define [social facts], has a risk of irritating the zealous partisans of an absolute individualism. As they believe that the individual is perfectly autonomous, they feel that the individual is diminished each time that it seems that he does not act entirely by himself. (Durkheim 1937:6).</a:t>
            </a:r>
            <a:endParaRPr lang="en-US" sz="24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1371600"/>
            <a:ext cx="8915400" cy="378565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        Word	          Phrase		                  Sentence</a:t>
            </a:r>
          </a:p>
          <a:p>
            <a:pPr>
              <a:spcBef>
                <a:spcPct val="50000"/>
              </a:spcBef>
            </a:pPr>
            <a:r>
              <a:rPr lang="en-US" sz="2400" dirty="0"/>
              <a:t>1. _________  ________________   ___________________________</a:t>
            </a:r>
          </a:p>
          <a:p>
            <a:pPr>
              <a:spcBef>
                <a:spcPct val="50000"/>
              </a:spcBef>
            </a:pPr>
            <a:r>
              <a:rPr lang="en-US" sz="2400" dirty="0"/>
              <a:t>2. _________  ________________   ___________________________</a:t>
            </a:r>
          </a:p>
          <a:p>
            <a:pPr>
              <a:spcBef>
                <a:spcPct val="50000"/>
              </a:spcBef>
            </a:pPr>
            <a:r>
              <a:rPr lang="en-US" sz="2400" dirty="0"/>
              <a:t>3. _________  ________________   ___________________________</a:t>
            </a:r>
          </a:p>
          <a:p>
            <a:pPr>
              <a:spcBef>
                <a:spcPct val="50000"/>
              </a:spcBef>
            </a:pPr>
            <a:r>
              <a:rPr lang="en-US" sz="2400" dirty="0"/>
              <a:t>4. _________  ________________   ___________________________</a:t>
            </a:r>
          </a:p>
          <a:p>
            <a:pPr>
              <a:spcBef>
                <a:spcPct val="50000"/>
              </a:spcBef>
            </a:pPr>
            <a:r>
              <a:rPr lang="en-US" sz="2400" dirty="0"/>
              <a:t>5. _________   ________________  ___________________________</a:t>
            </a:r>
          </a:p>
          <a:p>
            <a:pPr>
              <a:spcBef>
                <a:spcPct val="50000"/>
              </a:spcBef>
            </a:pPr>
            <a:r>
              <a:rPr lang="en-US" sz="2400" dirty="0"/>
              <a:t>6. _________   ________________  ___________________________</a:t>
            </a:r>
          </a:p>
        </p:txBody>
      </p:sp>
      <p:pic>
        <p:nvPicPr>
          <p:cNvPr id="39939" name="Picture 3">
            <a:hlinkClick r:id="" action="ppaction://media"/>
          </p:cNvPr>
          <p:cNvPicPr>
            <a:picLocks noRot="1" noChangeAspect="1" noChangeArrowheads="1"/>
          </p:cNvPicPr>
          <p:nvPr>
            <a:wavAudioFile r:embed="rId1" name="Embedded Sound 8"/>
          </p:nvPr>
        </p:nvPicPr>
        <p:blipFill>
          <a:blip r:embed="rId21"/>
          <a:srcRect/>
          <a:stretch>
            <a:fillRect/>
          </a:stretch>
        </p:blipFill>
        <p:spPr bwMode="auto">
          <a:xfrm>
            <a:off x="2895600" y="1879600"/>
            <a:ext cx="406400" cy="406400"/>
          </a:xfrm>
          <a:prstGeom prst="rect">
            <a:avLst/>
          </a:prstGeom>
          <a:solidFill>
            <a:srgbClr val="008000"/>
          </a:solidFill>
        </p:spPr>
      </p:pic>
      <p:pic>
        <p:nvPicPr>
          <p:cNvPr id="39940" name="Picture 4">
            <a:hlinkClick r:id="" action="ppaction://media"/>
          </p:cNvPr>
          <p:cNvPicPr>
            <a:picLocks noRot="1" noChangeAspect="1" noChangeArrowheads="1"/>
          </p:cNvPicPr>
          <p:nvPr>
            <a:wavAudioFile r:embed="rId2" name="Embedded Sound 9"/>
          </p:nvPr>
        </p:nvPicPr>
        <p:blipFill>
          <a:blip r:embed="rId21"/>
          <a:srcRect/>
          <a:stretch>
            <a:fillRect/>
          </a:stretch>
        </p:blipFill>
        <p:spPr bwMode="auto">
          <a:xfrm>
            <a:off x="6299200" y="1879600"/>
            <a:ext cx="406400" cy="406400"/>
          </a:xfrm>
          <a:prstGeom prst="rect">
            <a:avLst/>
          </a:prstGeom>
          <a:solidFill>
            <a:srgbClr val="008000"/>
          </a:solidFill>
        </p:spPr>
      </p:pic>
      <p:pic>
        <p:nvPicPr>
          <p:cNvPr id="39941" name="Picture 5">
            <a:hlinkClick r:id="" action="ppaction://media"/>
          </p:cNvPr>
          <p:cNvPicPr>
            <a:picLocks noRot="1" noChangeAspect="1" noChangeArrowheads="1"/>
          </p:cNvPicPr>
          <p:nvPr>
            <a:wavAudioFile r:embed="rId3" name="Embedded Sound 10"/>
          </p:nvPr>
        </p:nvPicPr>
        <p:blipFill>
          <a:blip r:embed="rId21"/>
          <a:srcRect/>
          <a:stretch>
            <a:fillRect/>
          </a:stretch>
        </p:blipFill>
        <p:spPr bwMode="auto">
          <a:xfrm>
            <a:off x="914400" y="1905000"/>
            <a:ext cx="406400" cy="406400"/>
          </a:xfrm>
          <a:prstGeom prst="rect">
            <a:avLst/>
          </a:prstGeom>
          <a:solidFill>
            <a:srgbClr val="008000"/>
          </a:solidFill>
          <a:ln w="9525">
            <a:noFill/>
            <a:miter lim="800000"/>
            <a:headEnd/>
            <a:tailEnd/>
          </a:ln>
        </p:spPr>
      </p:pic>
      <p:pic>
        <p:nvPicPr>
          <p:cNvPr id="39942" name="Picture 6">
            <a:hlinkClick r:id="" action="ppaction://media"/>
          </p:cNvPr>
          <p:cNvPicPr>
            <a:picLocks noRot="1" noChangeAspect="1" noChangeArrowheads="1"/>
          </p:cNvPicPr>
          <p:nvPr>
            <a:wavAudioFile r:embed="rId4" name="Embedded Sound 11"/>
          </p:nvPr>
        </p:nvPicPr>
        <p:blipFill>
          <a:blip r:embed="rId21"/>
          <a:srcRect/>
          <a:stretch>
            <a:fillRect/>
          </a:stretch>
        </p:blipFill>
        <p:spPr bwMode="auto">
          <a:xfrm>
            <a:off x="914400" y="2438400"/>
            <a:ext cx="406400" cy="406400"/>
          </a:xfrm>
          <a:prstGeom prst="rect">
            <a:avLst/>
          </a:prstGeom>
          <a:solidFill>
            <a:schemeClr val="accent1"/>
          </a:solidFill>
        </p:spPr>
      </p:pic>
      <p:pic>
        <p:nvPicPr>
          <p:cNvPr id="39943" name="Picture 7">
            <a:hlinkClick r:id="" action="ppaction://media"/>
          </p:cNvPr>
          <p:cNvPicPr>
            <a:picLocks noRot="1" noChangeAspect="1" noChangeArrowheads="1"/>
          </p:cNvPicPr>
          <p:nvPr>
            <a:wavAudioFile r:embed="rId5" name="Embedded Sound 12"/>
          </p:nvPr>
        </p:nvPicPr>
        <p:blipFill>
          <a:blip r:embed="rId21"/>
          <a:srcRect/>
          <a:stretch>
            <a:fillRect/>
          </a:stretch>
        </p:blipFill>
        <p:spPr bwMode="auto">
          <a:xfrm>
            <a:off x="2895600" y="2413000"/>
            <a:ext cx="406400" cy="406400"/>
          </a:xfrm>
          <a:prstGeom prst="rect">
            <a:avLst/>
          </a:prstGeom>
          <a:solidFill>
            <a:schemeClr val="accent1"/>
          </a:solidFill>
        </p:spPr>
      </p:pic>
      <p:pic>
        <p:nvPicPr>
          <p:cNvPr id="39944" name="Picture 8">
            <a:hlinkClick r:id="" action="ppaction://media"/>
          </p:cNvPr>
          <p:cNvPicPr>
            <a:picLocks noRot="1" noChangeAspect="1" noChangeArrowheads="1"/>
          </p:cNvPicPr>
          <p:nvPr>
            <a:wavAudioFile r:embed="rId6" name="Embedded Sound 13"/>
          </p:nvPr>
        </p:nvPicPr>
        <p:blipFill>
          <a:blip r:embed="rId21"/>
          <a:srcRect/>
          <a:stretch>
            <a:fillRect/>
          </a:stretch>
        </p:blipFill>
        <p:spPr bwMode="auto">
          <a:xfrm>
            <a:off x="6299200" y="2438400"/>
            <a:ext cx="406400" cy="406400"/>
          </a:xfrm>
          <a:prstGeom prst="rect">
            <a:avLst/>
          </a:prstGeom>
          <a:solidFill>
            <a:schemeClr val="accent1"/>
          </a:solidFill>
        </p:spPr>
      </p:pic>
      <p:pic>
        <p:nvPicPr>
          <p:cNvPr id="39945" name="Picture 9">
            <a:hlinkClick r:id="" action="ppaction://media"/>
          </p:cNvPr>
          <p:cNvPicPr>
            <a:picLocks noRot="1" noChangeAspect="1" noChangeArrowheads="1"/>
          </p:cNvPicPr>
          <p:nvPr>
            <a:wavAudioFile r:embed="rId7" name="Embedded Sound 14"/>
          </p:nvPr>
        </p:nvPicPr>
        <p:blipFill>
          <a:blip r:embed="rId21"/>
          <a:srcRect/>
          <a:stretch>
            <a:fillRect/>
          </a:stretch>
        </p:blipFill>
        <p:spPr bwMode="auto">
          <a:xfrm>
            <a:off x="914400" y="2971800"/>
            <a:ext cx="406400" cy="406400"/>
          </a:xfrm>
          <a:prstGeom prst="rect">
            <a:avLst/>
          </a:prstGeom>
          <a:solidFill>
            <a:srgbClr val="CC6600"/>
          </a:solidFill>
        </p:spPr>
      </p:pic>
      <p:pic>
        <p:nvPicPr>
          <p:cNvPr id="39946" name="Picture 10">
            <a:hlinkClick r:id="" action="ppaction://media"/>
          </p:cNvPr>
          <p:cNvPicPr>
            <a:picLocks noRot="1" noChangeAspect="1" noChangeArrowheads="1"/>
          </p:cNvPicPr>
          <p:nvPr>
            <a:wavAudioFile r:embed="rId8" name="Embedded Sound 15"/>
          </p:nvPr>
        </p:nvPicPr>
        <p:blipFill>
          <a:blip r:embed="rId21"/>
          <a:srcRect/>
          <a:stretch>
            <a:fillRect/>
          </a:stretch>
        </p:blipFill>
        <p:spPr bwMode="auto">
          <a:xfrm>
            <a:off x="2895600" y="2971800"/>
            <a:ext cx="406400" cy="406400"/>
          </a:xfrm>
          <a:prstGeom prst="rect">
            <a:avLst/>
          </a:prstGeom>
          <a:solidFill>
            <a:srgbClr val="CC6600"/>
          </a:solidFill>
        </p:spPr>
      </p:pic>
      <p:pic>
        <p:nvPicPr>
          <p:cNvPr id="39947" name="Picture 11">
            <a:hlinkClick r:id="" action="ppaction://media"/>
          </p:cNvPr>
          <p:cNvPicPr>
            <a:picLocks noRot="1" noChangeAspect="1" noChangeArrowheads="1"/>
          </p:cNvPicPr>
          <p:nvPr>
            <a:wavAudioFile r:embed="rId9" name="Embedded Sound 16"/>
          </p:nvPr>
        </p:nvPicPr>
        <p:blipFill>
          <a:blip r:embed="rId21"/>
          <a:srcRect/>
          <a:stretch>
            <a:fillRect/>
          </a:stretch>
        </p:blipFill>
        <p:spPr bwMode="auto">
          <a:xfrm>
            <a:off x="6299200" y="2971800"/>
            <a:ext cx="406400" cy="406400"/>
          </a:xfrm>
          <a:prstGeom prst="rect">
            <a:avLst/>
          </a:prstGeom>
          <a:solidFill>
            <a:srgbClr val="CC6600"/>
          </a:solidFill>
        </p:spPr>
      </p:pic>
      <p:pic>
        <p:nvPicPr>
          <p:cNvPr id="39948" name="Picture 12">
            <a:hlinkClick r:id="" action="ppaction://media"/>
          </p:cNvPr>
          <p:cNvPicPr>
            <a:picLocks noRot="1" noChangeAspect="1" noChangeArrowheads="1"/>
          </p:cNvPicPr>
          <p:nvPr>
            <a:wavAudioFile r:embed="rId10" name="Embedded Sound 17"/>
          </p:nvPr>
        </p:nvPicPr>
        <p:blipFill>
          <a:blip r:embed="rId21"/>
          <a:srcRect/>
          <a:stretch>
            <a:fillRect/>
          </a:stretch>
        </p:blipFill>
        <p:spPr bwMode="auto">
          <a:xfrm>
            <a:off x="914400" y="3530600"/>
            <a:ext cx="406400" cy="406400"/>
          </a:xfrm>
          <a:prstGeom prst="rect">
            <a:avLst/>
          </a:prstGeom>
          <a:solidFill>
            <a:srgbClr val="FF9900"/>
          </a:solidFill>
        </p:spPr>
      </p:pic>
      <p:pic>
        <p:nvPicPr>
          <p:cNvPr id="39949" name="Picture 13">
            <a:hlinkClick r:id="" action="ppaction://media"/>
          </p:cNvPr>
          <p:cNvPicPr>
            <a:picLocks noRot="1" noChangeAspect="1" noChangeArrowheads="1"/>
          </p:cNvPicPr>
          <p:nvPr>
            <a:wavAudioFile r:embed="rId11" name="Embedded Sound 18"/>
          </p:nvPr>
        </p:nvPicPr>
        <p:blipFill>
          <a:blip r:embed="rId21"/>
          <a:srcRect/>
          <a:stretch>
            <a:fillRect/>
          </a:stretch>
        </p:blipFill>
        <p:spPr bwMode="auto">
          <a:xfrm>
            <a:off x="2895600" y="3505200"/>
            <a:ext cx="406400" cy="406400"/>
          </a:xfrm>
          <a:prstGeom prst="rect">
            <a:avLst/>
          </a:prstGeom>
          <a:solidFill>
            <a:srgbClr val="FF9900"/>
          </a:solidFill>
        </p:spPr>
      </p:pic>
      <p:pic>
        <p:nvPicPr>
          <p:cNvPr id="39950" name="Picture 14">
            <a:hlinkClick r:id="" action="ppaction://media"/>
          </p:cNvPr>
          <p:cNvPicPr>
            <a:picLocks noRot="1" noChangeAspect="1" noChangeArrowheads="1"/>
          </p:cNvPicPr>
          <p:nvPr>
            <a:wavAudioFile r:embed="rId12" name="Embedded Sound 19"/>
          </p:nvPr>
        </p:nvPicPr>
        <p:blipFill>
          <a:blip r:embed="rId21"/>
          <a:srcRect/>
          <a:stretch>
            <a:fillRect/>
          </a:stretch>
        </p:blipFill>
        <p:spPr bwMode="auto">
          <a:xfrm>
            <a:off x="6299200" y="3505200"/>
            <a:ext cx="406400" cy="406400"/>
          </a:xfrm>
          <a:prstGeom prst="rect">
            <a:avLst/>
          </a:prstGeom>
          <a:solidFill>
            <a:srgbClr val="FF9900"/>
          </a:solidFill>
        </p:spPr>
      </p:pic>
      <p:pic>
        <p:nvPicPr>
          <p:cNvPr id="39951" name="Picture 15">
            <a:hlinkClick r:id="" action="ppaction://media"/>
          </p:cNvPr>
          <p:cNvPicPr>
            <a:picLocks noRot="1" noChangeAspect="1" noChangeArrowheads="1"/>
          </p:cNvPicPr>
          <p:nvPr>
            <a:wavAudioFile r:embed="rId13" name="Embedded Sound 20"/>
          </p:nvPr>
        </p:nvPicPr>
        <p:blipFill>
          <a:blip r:embed="rId21"/>
          <a:srcRect/>
          <a:stretch>
            <a:fillRect/>
          </a:stretch>
        </p:blipFill>
        <p:spPr bwMode="auto">
          <a:xfrm>
            <a:off x="914400" y="4648200"/>
            <a:ext cx="406400" cy="406400"/>
          </a:xfrm>
          <a:prstGeom prst="rect">
            <a:avLst/>
          </a:prstGeom>
          <a:solidFill>
            <a:srgbClr val="CCCC00"/>
          </a:solidFill>
        </p:spPr>
      </p:pic>
      <p:pic>
        <p:nvPicPr>
          <p:cNvPr id="39952" name="Picture 16">
            <a:hlinkClick r:id="" action="ppaction://media"/>
          </p:cNvPr>
          <p:cNvPicPr>
            <a:picLocks noRot="1" noChangeAspect="1" noChangeArrowheads="1"/>
          </p:cNvPicPr>
          <p:nvPr>
            <a:wavAudioFile r:embed="rId14" name="Embedded Sound 21"/>
          </p:nvPr>
        </p:nvPicPr>
        <p:blipFill>
          <a:blip r:embed="rId21"/>
          <a:srcRect/>
          <a:stretch>
            <a:fillRect/>
          </a:stretch>
        </p:blipFill>
        <p:spPr bwMode="auto">
          <a:xfrm>
            <a:off x="2895600" y="4648200"/>
            <a:ext cx="406400" cy="406400"/>
          </a:xfrm>
          <a:prstGeom prst="rect">
            <a:avLst/>
          </a:prstGeom>
          <a:solidFill>
            <a:srgbClr val="CCCC00"/>
          </a:solidFill>
        </p:spPr>
      </p:pic>
      <p:pic>
        <p:nvPicPr>
          <p:cNvPr id="39953" name="Picture 17">
            <a:hlinkClick r:id="" action="ppaction://media"/>
          </p:cNvPr>
          <p:cNvPicPr>
            <a:picLocks noRot="1" noChangeAspect="1" noChangeArrowheads="1"/>
          </p:cNvPicPr>
          <p:nvPr>
            <a:wavAudioFile r:embed="rId15" name="Embedded Sound 22"/>
          </p:nvPr>
        </p:nvPicPr>
        <p:blipFill>
          <a:blip r:embed="rId21"/>
          <a:srcRect/>
          <a:stretch>
            <a:fillRect/>
          </a:stretch>
        </p:blipFill>
        <p:spPr bwMode="auto">
          <a:xfrm>
            <a:off x="6299200" y="4648200"/>
            <a:ext cx="406400" cy="406400"/>
          </a:xfrm>
          <a:prstGeom prst="rect">
            <a:avLst/>
          </a:prstGeom>
          <a:solidFill>
            <a:srgbClr val="CCCC00"/>
          </a:solidFill>
        </p:spPr>
      </p:pic>
      <p:pic>
        <p:nvPicPr>
          <p:cNvPr id="39954" name="Picture 18">
            <a:hlinkClick r:id="" action="ppaction://media"/>
          </p:cNvPr>
          <p:cNvPicPr>
            <a:picLocks noRot="1" noChangeAspect="1" noChangeArrowheads="1"/>
          </p:cNvPicPr>
          <p:nvPr>
            <a:wavAudioFile r:embed="rId16" name="Embedded Sound 31"/>
          </p:nvPr>
        </p:nvPicPr>
        <p:blipFill>
          <a:blip r:embed="rId21"/>
          <a:srcRect/>
          <a:stretch>
            <a:fillRect/>
          </a:stretch>
        </p:blipFill>
        <p:spPr bwMode="auto">
          <a:xfrm>
            <a:off x="914400" y="4089400"/>
            <a:ext cx="406400" cy="406400"/>
          </a:xfrm>
          <a:prstGeom prst="rect">
            <a:avLst/>
          </a:prstGeom>
          <a:solidFill>
            <a:srgbClr val="BFB675"/>
          </a:solidFill>
        </p:spPr>
      </p:pic>
      <p:pic>
        <p:nvPicPr>
          <p:cNvPr id="39955" name="Picture 19">
            <a:hlinkClick r:id="" action="ppaction://media"/>
          </p:cNvPr>
          <p:cNvPicPr>
            <a:picLocks noRot="1" noChangeAspect="1" noChangeArrowheads="1"/>
          </p:cNvPicPr>
          <p:nvPr>
            <a:wavAudioFile r:embed="rId17" name="Embedded Sound 32"/>
          </p:nvPr>
        </p:nvPicPr>
        <p:blipFill>
          <a:blip r:embed="rId21"/>
          <a:srcRect/>
          <a:stretch>
            <a:fillRect/>
          </a:stretch>
        </p:blipFill>
        <p:spPr bwMode="auto">
          <a:xfrm>
            <a:off x="2895600" y="4089400"/>
            <a:ext cx="406400" cy="406400"/>
          </a:xfrm>
          <a:prstGeom prst="rect">
            <a:avLst/>
          </a:prstGeom>
          <a:solidFill>
            <a:srgbClr val="BFB675"/>
          </a:solidFill>
        </p:spPr>
      </p:pic>
      <p:pic>
        <p:nvPicPr>
          <p:cNvPr id="39956" name="MacOS">
            <a:hlinkClick r:id="" action="ppaction://media"/>
          </p:cNvPr>
          <p:cNvPicPr>
            <a:picLocks noRot="1" noChangeAspect="1" noChangeArrowheads="1"/>
          </p:cNvPicPr>
          <p:nvPr>
            <a:audioFile r:link="rId18"/>
          </p:nvPr>
        </p:nvPicPr>
        <p:blipFill>
          <a:blip r:embed="rId21"/>
          <a:srcRect/>
          <a:stretch>
            <a:fillRect/>
          </a:stretch>
        </p:blipFill>
        <p:spPr bwMode="auto">
          <a:xfrm>
            <a:off x="6324600" y="4038600"/>
            <a:ext cx="406400" cy="406400"/>
          </a:xfrm>
          <a:prstGeom prst="rect">
            <a:avLst/>
          </a:prstGeom>
          <a:solidFill>
            <a:srgbClr val="BFB675"/>
          </a:solidFill>
        </p:spPr>
      </p:pic>
      <p:sp>
        <p:nvSpPr>
          <p:cNvPr id="39958" name="Rectangle 22"/>
          <p:cNvSpPr>
            <a:spLocks noGrp="1" noChangeArrowheads="1"/>
          </p:cNvSpPr>
          <p:nvPr>
            <p:ph type="title" idx="4294967295"/>
          </p:nvPr>
        </p:nvSpPr>
        <p:spPr>
          <a:xfrm>
            <a:off x="457200" y="533400"/>
            <a:ext cx="8001000" cy="609600"/>
          </a:xfrm>
        </p:spPr>
        <p:txBody>
          <a:bodyPr/>
          <a:lstStyle/>
          <a:p>
            <a:r>
              <a:rPr lang="en-US" sz="2400">
                <a:solidFill>
                  <a:schemeClr val="tx1"/>
                </a:solidFill>
              </a:rPr>
              <a:t>Cross-Dialectal Comprehension Gating Experiments: Chicago</a:t>
            </a:r>
            <a:endParaRPr lang="en-US"/>
          </a:p>
        </p:txBody>
      </p:sp>
      <p:sp>
        <p:nvSpPr>
          <p:cNvPr id="22" name="Slide Number Placeholder 21"/>
          <p:cNvSpPr>
            <a:spLocks noGrp="1"/>
          </p:cNvSpPr>
          <p:nvPr>
            <p:ph type="sldNum" sz="quarter" idx="12"/>
          </p:nvPr>
        </p:nvSpPr>
        <p:spPr/>
        <p:txBody>
          <a:bodyPr/>
          <a:lstStyle/>
          <a:p>
            <a:fld id="{D19C25EB-27FD-0A4C-B106-EAE29D09F81D}" type="slidenum">
              <a:rPr lang="en-US" smtClean="0"/>
              <a:pPr/>
              <a:t>50</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9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39939"/>
                                        </p:tgtEl>
                                      </p:cBhvr>
                                    </p:cmd>
                                  </p:childTnLst>
                                </p:cTn>
                              </p:par>
                            </p:childTnLst>
                          </p:cTn>
                        </p:par>
                      </p:childTnLst>
                    </p:cTn>
                  </p:par>
                </p:childTnLst>
              </p:cTn>
              <p:nextCondLst>
                <p:cond evt="onClick" delay="0">
                  <p:tgtEl>
                    <p:spTgt spid="399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939"/>
                </p:tgtEl>
              </p:cMediaNode>
            </p:audio>
            <p:seq concurrent="1" nextAc="seek">
              <p:cTn id="8" restart="whenNotActive" fill="hold" evtFilter="cancelBubble" nodeType="interactiveSeq">
                <p:stCondLst>
                  <p:cond evt="onClick" delay="0">
                    <p:tgtEl>
                      <p:spTgt spid="3994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39940"/>
                                        </p:tgtEl>
                                      </p:cBhvr>
                                    </p:cmd>
                                  </p:childTnLst>
                                </p:cTn>
                              </p:par>
                            </p:childTnLst>
                          </p:cTn>
                        </p:par>
                      </p:childTnLst>
                    </p:cTn>
                  </p:par>
                </p:childTnLst>
              </p:cTn>
              <p:nextCondLst>
                <p:cond evt="onClick" delay="0">
                  <p:tgtEl>
                    <p:spTgt spid="3994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940"/>
                </p:tgtEl>
              </p:cMediaNode>
            </p:audio>
            <p:seq concurrent="1" nextAc="seek">
              <p:cTn id="14" restart="whenNotActive" fill="hold" evtFilter="cancelBubble" nodeType="interactiveSeq">
                <p:stCondLst>
                  <p:cond evt="onClick" delay="0">
                    <p:tgtEl>
                      <p:spTgt spid="3994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0" fill="hold"/>
                                        <p:tgtEl>
                                          <p:spTgt spid="39941"/>
                                        </p:tgtEl>
                                      </p:cBhvr>
                                    </p:cmd>
                                  </p:childTnLst>
                                </p:cTn>
                              </p:par>
                            </p:childTnLst>
                          </p:cTn>
                        </p:par>
                      </p:childTnLst>
                    </p:cTn>
                  </p:par>
                </p:childTnLst>
              </p:cTn>
              <p:nextCondLst>
                <p:cond evt="onClick" delay="0">
                  <p:tgtEl>
                    <p:spTgt spid="3994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9941"/>
                </p:tgtEl>
              </p:cMediaNode>
            </p:audio>
            <p:seq concurrent="1" nextAc="seek">
              <p:cTn id="20" restart="whenNotActive" fill="hold" evtFilter="cancelBubble" nodeType="interactiveSeq">
                <p:stCondLst>
                  <p:cond evt="onClick" delay="0">
                    <p:tgtEl>
                      <p:spTgt spid="3994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00" fill="hold"/>
                                        <p:tgtEl>
                                          <p:spTgt spid="39942"/>
                                        </p:tgtEl>
                                      </p:cBhvr>
                                    </p:cmd>
                                  </p:childTnLst>
                                </p:cTn>
                              </p:par>
                            </p:childTnLst>
                          </p:cTn>
                        </p:par>
                      </p:childTnLst>
                    </p:cTn>
                  </p:par>
                </p:childTnLst>
              </p:cTn>
              <p:nextCondLst>
                <p:cond evt="onClick" delay="0">
                  <p:tgtEl>
                    <p:spTgt spid="3994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39942"/>
                </p:tgtEl>
              </p:cMediaNode>
            </p:audio>
            <p:seq concurrent="1" nextAc="seek">
              <p:cTn id="26" restart="whenNotActive" fill="hold" evtFilter="cancelBubble" nodeType="interactiveSeq">
                <p:stCondLst>
                  <p:cond evt="onClick" delay="0">
                    <p:tgtEl>
                      <p:spTgt spid="3994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00" fill="hold"/>
                                        <p:tgtEl>
                                          <p:spTgt spid="39943"/>
                                        </p:tgtEl>
                                      </p:cBhvr>
                                    </p:cmd>
                                  </p:childTnLst>
                                </p:cTn>
                              </p:par>
                            </p:childTnLst>
                          </p:cTn>
                        </p:par>
                      </p:childTnLst>
                    </p:cTn>
                  </p:par>
                </p:childTnLst>
              </p:cTn>
              <p:nextCondLst>
                <p:cond evt="onClick" delay="0">
                  <p:tgtEl>
                    <p:spTgt spid="3994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9943"/>
                </p:tgtEl>
              </p:cMediaNode>
            </p:audio>
            <p:seq concurrent="1" nextAc="seek">
              <p:cTn id="32" restart="whenNotActive" fill="hold" evtFilter="cancelBubble" nodeType="interactiveSeq">
                <p:stCondLst>
                  <p:cond evt="onClick" delay="0">
                    <p:tgtEl>
                      <p:spTgt spid="3994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000" fill="hold"/>
                                        <p:tgtEl>
                                          <p:spTgt spid="39944"/>
                                        </p:tgtEl>
                                      </p:cBhvr>
                                    </p:cmd>
                                  </p:childTnLst>
                                </p:cTn>
                              </p:par>
                            </p:childTnLst>
                          </p:cTn>
                        </p:par>
                      </p:childTnLst>
                    </p:cTn>
                  </p:par>
                </p:childTnLst>
              </p:cTn>
              <p:nextCondLst>
                <p:cond evt="onClick" delay="0">
                  <p:tgtEl>
                    <p:spTgt spid="3994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39944"/>
                </p:tgtEl>
              </p:cMediaNode>
            </p:audio>
            <p:seq concurrent="1" nextAc="seek">
              <p:cTn id="38" restart="whenNotActive" fill="hold" evtFilter="cancelBubble" nodeType="interactiveSeq">
                <p:stCondLst>
                  <p:cond evt="onClick" delay="0">
                    <p:tgtEl>
                      <p:spTgt spid="3994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39945"/>
                                        </p:tgtEl>
                                      </p:cBhvr>
                                    </p:cmd>
                                  </p:childTnLst>
                                </p:cTn>
                              </p:par>
                            </p:childTnLst>
                          </p:cTn>
                        </p:par>
                      </p:childTnLst>
                    </p:cTn>
                  </p:par>
                </p:childTnLst>
              </p:cTn>
              <p:nextCondLst>
                <p:cond evt="onClick" delay="0">
                  <p:tgtEl>
                    <p:spTgt spid="3994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39945"/>
                </p:tgtEl>
              </p:cMediaNode>
            </p:audio>
            <p:seq concurrent="1" nextAc="seek">
              <p:cTn id="44" restart="whenNotActive" fill="hold" evtFilter="cancelBubble" nodeType="interactiveSeq">
                <p:stCondLst>
                  <p:cond evt="onClick" delay="0">
                    <p:tgtEl>
                      <p:spTgt spid="3994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000" fill="hold"/>
                                        <p:tgtEl>
                                          <p:spTgt spid="39946"/>
                                        </p:tgtEl>
                                      </p:cBhvr>
                                    </p:cmd>
                                  </p:childTnLst>
                                </p:cTn>
                              </p:par>
                            </p:childTnLst>
                          </p:cTn>
                        </p:par>
                      </p:childTnLst>
                    </p:cTn>
                  </p:par>
                </p:childTnLst>
              </p:cTn>
              <p:nextCondLst>
                <p:cond evt="onClick" delay="0">
                  <p:tgtEl>
                    <p:spTgt spid="3994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9946"/>
                </p:tgtEl>
              </p:cMediaNode>
            </p:audio>
            <p:seq concurrent="1" nextAc="seek">
              <p:cTn id="50" restart="whenNotActive" fill="hold" evtFilter="cancelBubble" nodeType="interactiveSeq">
                <p:stCondLst>
                  <p:cond evt="onClick" delay="0">
                    <p:tgtEl>
                      <p:spTgt spid="3994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000" fill="hold"/>
                                        <p:tgtEl>
                                          <p:spTgt spid="39947"/>
                                        </p:tgtEl>
                                      </p:cBhvr>
                                    </p:cmd>
                                  </p:childTnLst>
                                </p:cTn>
                              </p:par>
                            </p:childTnLst>
                          </p:cTn>
                        </p:par>
                      </p:childTnLst>
                    </p:cTn>
                  </p:par>
                </p:childTnLst>
              </p:cTn>
              <p:nextCondLst>
                <p:cond evt="onClick" delay="0">
                  <p:tgtEl>
                    <p:spTgt spid="39947"/>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39947"/>
                </p:tgtEl>
              </p:cMediaNode>
            </p:audio>
            <p:seq concurrent="1" nextAc="seek">
              <p:cTn id="56" restart="whenNotActive" fill="hold" evtFilter="cancelBubble" nodeType="interactiveSeq">
                <p:stCondLst>
                  <p:cond evt="onClick" delay="0">
                    <p:tgtEl>
                      <p:spTgt spid="3994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 fill="hold"/>
                                        <p:tgtEl>
                                          <p:spTgt spid="39948"/>
                                        </p:tgtEl>
                                      </p:cBhvr>
                                    </p:cmd>
                                  </p:childTnLst>
                                </p:cTn>
                              </p:par>
                            </p:childTnLst>
                          </p:cTn>
                        </p:par>
                      </p:childTnLst>
                    </p:cTn>
                  </p:par>
                </p:childTnLst>
              </p:cTn>
              <p:nextCondLst>
                <p:cond evt="onClick" delay="0">
                  <p:tgtEl>
                    <p:spTgt spid="39948"/>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39948"/>
                </p:tgtEl>
              </p:cMediaNode>
            </p:audio>
            <p:seq concurrent="1" nextAc="seek">
              <p:cTn id="62" restart="whenNotActive" fill="hold" evtFilter="cancelBubble" nodeType="interactiveSeq">
                <p:stCondLst>
                  <p:cond evt="onClick" delay="0">
                    <p:tgtEl>
                      <p:spTgt spid="39949"/>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000" fill="hold"/>
                                        <p:tgtEl>
                                          <p:spTgt spid="39949"/>
                                        </p:tgtEl>
                                      </p:cBhvr>
                                    </p:cmd>
                                  </p:childTnLst>
                                </p:cTn>
                              </p:par>
                            </p:childTnLst>
                          </p:cTn>
                        </p:par>
                      </p:childTnLst>
                    </p:cTn>
                  </p:par>
                </p:childTnLst>
              </p:cTn>
              <p:nextCondLst>
                <p:cond evt="onClick" delay="0">
                  <p:tgtEl>
                    <p:spTgt spid="39949"/>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39949"/>
                </p:tgtEl>
              </p:cMediaNode>
            </p:audio>
            <p:seq concurrent="1" nextAc="seek">
              <p:cTn id="68" restart="whenNotActive" fill="hold" evtFilter="cancelBubble" nodeType="interactiveSeq">
                <p:stCondLst>
                  <p:cond evt="onClick" delay="0">
                    <p:tgtEl>
                      <p:spTgt spid="39950"/>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000" fill="hold"/>
                                        <p:tgtEl>
                                          <p:spTgt spid="39950"/>
                                        </p:tgtEl>
                                      </p:cBhvr>
                                    </p:cmd>
                                  </p:childTnLst>
                                </p:cTn>
                              </p:par>
                            </p:childTnLst>
                          </p:cTn>
                        </p:par>
                      </p:childTnLst>
                    </p:cTn>
                  </p:par>
                </p:childTnLst>
              </p:cTn>
              <p:nextCondLst>
                <p:cond evt="onClick" delay="0">
                  <p:tgtEl>
                    <p:spTgt spid="39950"/>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39950"/>
                </p:tgtEl>
              </p:cMediaNode>
            </p:audio>
            <p:seq concurrent="1" nextAc="seek">
              <p:cTn id="74" restart="whenNotActive" fill="hold" evtFilter="cancelBubble" nodeType="interactiveSeq">
                <p:stCondLst>
                  <p:cond evt="onClick" delay="0">
                    <p:tgtEl>
                      <p:spTgt spid="39951"/>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 fill="hold"/>
                                        <p:tgtEl>
                                          <p:spTgt spid="39951"/>
                                        </p:tgtEl>
                                      </p:cBhvr>
                                    </p:cmd>
                                  </p:childTnLst>
                                </p:cTn>
                              </p:par>
                            </p:childTnLst>
                          </p:cTn>
                        </p:par>
                      </p:childTnLst>
                    </p:cTn>
                  </p:par>
                </p:childTnLst>
              </p:cTn>
              <p:nextCondLst>
                <p:cond evt="onClick" delay="0">
                  <p:tgtEl>
                    <p:spTgt spid="39951"/>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39951"/>
                </p:tgtEl>
              </p:cMediaNode>
            </p:audio>
            <p:seq concurrent="1" nextAc="seek">
              <p:cTn id="80" restart="whenNotActive" fill="hold" evtFilter="cancelBubble" nodeType="interactiveSeq">
                <p:stCondLst>
                  <p:cond evt="onClick" delay="0">
                    <p:tgtEl>
                      <p:spTgt spid="39952"/>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1000" fill="hold"/>
                                        <p:tgtEl>
                                          <p:spTgt spid="39952"/>
                                        </p:tgtEl>
                                      </p:cBhvr>
                                    </p:cmd>
                                  </p:childTnLst>
                                </p:cTn>
                              </p:par>
                            </p:childTnLst>
                          </p:cTn>
                        </p:par>
                      </p:childTnLst>
                    </p:cTn>
                  </p:par>
                </p:childTnLst>
              </p:cTn>
              <p:nextCondLst>
                <p:cond evt="onClick" delay="0">
                  <p:tgtEl>
                    <p:spTgt spid="39952"/>
                  </p:tgtEl>
                </p:cond>
              </p:nextCondLst>
            </p:seq>
            <p:audio>
              <p:cMediaNode>
                <p:cTn id="85" fill="hold" display="0">
                  <p:stCondLst>
                    <p:cond delay="indefinite"/>
                  </p:stCondLst>
                  <p:endCondLst>
                    <p:cond evt="onNext" delay="0">
                      <p:tgtEl>
                        <p:sldTgt/>
                      </p:tgtEl>
                    </p:cond>
                    <p:cond evt="onPrev" delay="0">
                      <p:tgtEl>
                        <p:sldTgt/>
                      </p:tgtEl>
                    </p:cond>
                    <p:cond evt="onStopAudio" delay="0">
                      <p:tgtEl>
                        <p:sldTgt/>
                      </p:tgtEl>
                    </p:cond>
                  </p:endCondLst>
                </p:cTn>
                <p:tgtEl>
                  <p:spTgt spid="39952"/>
                </p:tgtEl>
              </p:cMediaNode>
            </p:audio>
            <p:seq concurrent="1" nextAc="seek">
              <p:cTn id="86" restart="whenNotActive" fill="hold" evtFilter="cancelBubble" nodeType="interactiveSeq">
                <p:stCondLst>
                  <p:cond evt="onClick" delay="0">
                    <p:tgtEl>
                      <p:spTgt spid="39953"/>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4000" fill="hold"/>
                                        <p:tgtEl>
                                          <p:spTgt spid="39953"/>
                                        </p:tgtEl>
                                      </p:cBhvr>
                                    </p:cmd>
                                  </p:childTnLst>
                                </p:cTn>
                              </p:par>
                            </p:childTnLst>
                          </p:cTn>
                        </p:par>
                      </p:childTnLst>
                    </p:cTn>
                  </p:par>
                </p:childTnLst>
              </p:cTn>
              <p:nextCondLst>
                <p:cond evt="onClick" delay="0">
                  <p:tgtEl>
                    <p:spTgt spid="39953"/>
                  </p:tgtEl>
                </p:cond>
              </p:nextCondLst>
            </p:seq>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39953"/>
                </p:tgtEl>
              </p:cMediaNode>
            </p:audio>
            <p:seq concurrent="1" nextAc="seek">
              <p:cTn id="92" restart="whenNotActive" fill="hold" evtFilter="cancelBubble" nodeType="interactiveSeq">
                <p:stCondLst>
                  <p:cond evt="onClick" delay="0">
                    <p:tgtEl>
                      <p:spTgt spid="39954"/>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000" fill="hold"/>
                                        <p:tgtEl>
                                          <p:spTgt spid="39954"/>
                                        </p:tgtEl>
                                      </p:cBhvr>
                                    </p:cmd>
                                  </p:childTnLst>
                                </p:cTn>
                              </p:par>
                            </p:childTnLst>
                          </p:cTn>
                        </p:par>
                      </p:childTnLst>
                    </p:cTn>
                  </p:par>
                </p:childTnLst>
              </p:cTn>
              <p:nextCondLst>
                <p:cond evt="onClick" delay="0">
                  <p:tgtEl>
                    <p:spTgt spid="39954"/>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39954"/>
                </p:tgtEl>
              </p:cMediaNode>
            </p:audio>
            <p:seq concurrent="1" nextAc="seek">
              <p:cTn id="98" restart="whenNotActive" fill="hold" evtFilter="cancelBubble" nodeType="interactiveSeq">
                <p:stCondLst>
                  <p:cond evt="onClick" delay="0">
                    <p:tgtEl>
                      <p:spTgt spid="39955"/>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000" fill="hold"/>
                                        <p:tgtEl>
                                          <p:spTgt spid="39955"/>
                                        </p:tgtEl>
                                      </p:cBhvr>
                                    </p:cmd>
                                  </p:childTnLst>
                                </p:cTn>
                              </p:par>
                            </p:childTnLst>
                          </p:cTn>
                        </p:par>
                      </p:childTnLst>
                    </p:cTn>
                  </p:par>
                </p:childTnLst>
              </p:cTn>
              <p:nextCondLst>
                <p:cond evt="onClick" delay="0">
                  <p:tgtEl>
                    <p:spTgt spid="39955"/>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39955"/>
                </p:tgtEl>
              </p:cMediaNode>
            </p:audio>
            <p:seq concurrent="1" nextAc="seek">
              <p:cTn id="104" restart="whenNotActive" fill="hold" evtFilter="cancelBubble" nodeType="interactiveSeq">
                <p:stCondLst>
                  <p:cond evt="onClick" delay="0">
                    <p:tgtEl>
                      <p:spTgt spid="39956"/>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1" fill="hold"/>
                                        <p:tgtEl>
                                          <p:spTgt spid="39956"/>
                                        </p:tgtEl>
                                      </p:cBhvr>
                                    </p:cmd>
                                  </p:childTnLst>
                                </p:cTn>
                              </p:par>
                            </p:childTnLst>
                          </p:cTn>
                        </p:par>
                      </p:childTnLst>
                    </p:cTn>
                  </p:par>
                </p:childTnLst>
              </p:cTn>
              <p:nextCondLst>
                <p:cond evt="onClick" delay="0">
                  <p:tgtEl>
                    <p:spTgt spid="39956"/>
                  </p:tgtEl>
                </p:cond>
              </p:nextCondLst>
            </p:seq>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39956"/>
                </p:tgtEl>
              </p:cMediaNode>
            </p:audio>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14600" y="381000"/>
            <a:ext cx="4343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400">
              <a:latin typeface="Palatino" charset="0"/>
            </a:endParaRPr>
          </a:p>
        </p:txBody>
      </p:sp>
      <p:grpSp>
        <p:nvGrpSpPr>
          <p:cNvPr id="2" name="Group 3"/>
          <p:cNvGrpSpPr>
            <a:grpSpLocks/>
          </p:cNvGrpSpPr>
          <p:nvPr/>
        </p:nvGrpSpPr>
        <p:grpSpPr bwMode="auto">
          <a:xfrm>
            <a:off x="1143000" y="1600200"/>
            <a:ext cx="6629400" cy="3216275"/>
            <a:chOff x="912" y="1008"/>
            <a:chExt cx="4080" cy="2026"/>
          </a:xfrm>
        </p:grpSpPr>
        <p:pic>
          <p:nvPicPr>
            <p:cNvPr id="15364" name="Picture 4"/>
            <p:cNvPicPr>
              <a:picLocks noChangeAspect="1" noChangeArrowheads="1"/>
            </p:cNvPicPr>
            <p:nvPr/>
          </p:nvPicPr>
          <p:blipFill>
            <a:blip r:embed="rId10"/>
            <a:srcRect/>
            <a:stretch>
              <a:fillRect/>
            </a:stretch>
          </p:blipFill>
          <p:spPr bwMode="auto">
            <a:xfrm>
              <a:off x="912" y="1440"/>
              <a:ext cx="3648" cy="1400"/>
            </a:xfrm>
            <a:prstGeom prst="rect">
              <a:avLst/>
            </a:prstGeom>
            <a:noFill/>
          </p:spPr>
        </p:pic>
        <p:sp>
          <p:nvSpPr>
            <p:cNvPr id="15365" name="Text Box 5"/>
            <p:cNvSpPr txBox="1">
              <a:spLocks noChangeArrowheads="1"/>
            </p:cNvSpPr>
            <p:nvPr/>
          </p:nvSpPr>
          <p:spPr bwMode="auto">
            <a:xfrm>
              <a:off x="1296" y="1008"/>
              <a:ext cx="480" cy="25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000">
                <a:latin typeface="Bookman Old Style" charset="0"/>
              </a:endParaRPr>
            </a:p>
          </p:txBody>
        </p:sp>
        <p:sp>
          <p:nvSpPr>
            <p:cNvPr id="15366" name="Text Box 6"/>
            <p:cNvSpPr txBox="1">
              <a:spLocks noChangeArrowheads="1"/>
            </p:cNvSpPr>
            <p:nvPr/>
          </p:nvSpPr>
          <p:spPr bwMode="auto">
            <a:xfrm>
              <a:off x="3264" y="2784"/>
              <a:ext cx="480" cy="25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000">
                <a:solidFill>
                  <a:srgbClr val="FF0000"/>
                </a:solidFill>
                <a:latin typeface="Bookman Old Style" charset="0"/>
              </a:endParaRPr>
            </a:p>
          </p:txBody>
        </p:sp>
        <p:sp>
          <p:nvSpPr>
            <p:cNvPr id="15367" name="Text Box 7"/>
            <p:cNvSpPr txBox="1">
              <a:spLocks noChangeArrowheads="1"/>
            </p:cNvSpPr>
            <p:nvPr/>
          </p:nvSpPr>
          <p:spPr bwMode="auto">
            <a:xfrm>
              <a:off x="4224" y="1536"/>
              <a:ext cx="768" cy="25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000">
                <a:latin typeface="Bookman Old Style" charset="0"/>
              </a:endParaRPr>
            </a:p>
          </p:txBody>
        </p:sp>
        <p:sp>
          <p:nvSpPr>
            <p:cNvPr id="15368" name="Text Box 8"/>
            <p:cNvSpPr txBox="1">
              <a:spLocks noChangeArrowheads="1"/>
            </p:cNvSpPr>
            <p:nvPr/>
          </p:nvSpPr>
          <p:spPr bwMode="auto">
            <a:xfrm>
              <a:off x="2928" y="1536"/>
              <a:ext cx="480" cy="25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000">
                <a:latin typeface="Bookman Old Style" charset="0"/>
              </a:endParaRPr>
            </a:p>
          </p:txBody>
        </p:sp>
        <p:sp>
          <p:nvSpPr>
            <p:cNvPr id="15369" name="Text Box 9"/>
            <p:cNvSpPr txBox="1">
              <a:spLocks noChangeArrowheads="1"/>
            </p:cNvSpPr>
            <p:nvPr/>
          </p:nvSpPr>
          <p:spPr bwMode="auto">
            <a:xfrm>
              <a:off x="1968" y="2784"/>
              <a:ext cx="480" cy="25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000">
                <a:latin typeface="Bookman Old Style" charset="0"/>
              </a:endParaRPr>
            </a:p>
          </p:txBody>
        </p:sp>
      </p:grpSp>
      <p:pic>
        <p:nvPicPr>
          <p:cNvPr id="15370" name="Picture 10">
            <a:hlinkClick r:id="" action="ppaction://ole?verb=0"/>
            <a:hlinkHover r:id="" action="ppaction://ole?verb=0"/>
          </p:cNvPr>
          <p:cNvPicPr>
            <a:picLocks noRot="1" noChangeAspect="1" noChangeArrowheads="1"/>
          </p:cNvPicPr>
          <p:nvPr>
            <a:wavAudioFile r:embed="rId1" name="Embedded Sound 10"/>
          </p:nvPr>
        </p:nvPicPr>
        <p:blipFill>
          <a:blip r:embed="rId11"/>
          <a:srcRect/>
          <a:stretch>
            <a:fillRect/>
          </a:stretch>
        </p:blipFill>
        <p:spPr bwMode="auto">
          <a:xfrm>
            <a:off x="3810000" y="4419600"/>
            <a:ext cx="406400" cy="406400"/>
          </a:xfrm>
          <a:prstGeom prst="rect">
            <a:avLst/>
          </a:prstGeom>
          <a:solidFill>
            <a:srgbClr val="ED181E"/>
          </a:solidFill>
          <a:ln w="9525">
            <a:noFill/>
            <a:miter lim="800000"/>
            <a:headEnd/>
            <a:tailEnd/>
          </a:ln>
        </p:spPr>
      </p:pic>
      <p:pic>
        <p:nvPicPr>
          <p:cNvPr id="15371" name="Picture 11">
            <a:hlinkClick r:id="" action="ppaction://ole?verb=0"/>
            <a:hlinkHover r:id="" action="ppaction://ole?verb=0"/>
          </p:cNvPr>
          <p:cNvPicPr>
            <a:picLocks noRot="1" noChangeAspect="1" noChangeArrowheads="1"/>
          </p:cNvPicPr>
          <p:nvPr>
            <a:wavAudioFile r:embed="rId2" name="Embedded Sound 11"/>
          </p:nvPr>
        </p:nvPicPr>
        <p:blipFill>
          <a:blip r:embed="rId11"/>
          <a:srcRect/>
          <a:stretch>
            <a:fillRect/>
          </a:stretch>
        </p:blipFill>
        <p:spPr bwMode="auto">
          <a:xfrm>
            <a:off x="3810000" y="4800600"/>
            <a:ext cx="406400" cy="406400"/>
          </a:xfrm>
          <a:prstGeom prst="rect">
            <a:avLst/>
          </a:prstGeom>
          <a:solidFill>
            <a:srgbClr val="ED181E"/>
          </a:solidFill>
        </p:spPr>
      </p:pic>
      <p:pic>
        <p:nvPicPr>
          <p:cNvPr id="15372" name="Picture 12">
            <a:hlinkClick r:id="" action="ppaction://ole?verb=0"/>
            <a:hlinkHover r:id="" action="ppaction://ole?verb=0"/>
          </p:cNvPr>
          <p:cNvPicPr>
            <a:picLocks noRot="1" noChangeAspect="1" noChangeArrowheads="1"/>
          </p:cNvPicPr>
          <p:nvPr>
            <a:wavAudioFile r:embed="rId3" name="Embedded Sound 17"/>
          </p:nvPr>
        </p:nvPicPr>
        <p:blipFill>
          <a:blip r:embed="rId11"/>
          <a:srcRect/>
          <a:stretch>
            <a:fillRect/>
          </a:stretch>
        </p:blipFill>
        <p:spPr bwMode="auto">
          <a:xfrm>
            <a:off x="3352800" y="2209800"/>
            <a:ext cx="406400" cy="482600"/>
          </a:xfrm>
          <a:prstGeom prst="rect">
            <a:avLst/>
          </a:prstGeom>
          <a:solidFill>
            <a:srgbClr val="5B87F2"/>
          </a:solidFill>
        </p:spPr>
      </p:pic>
      <p:pic>
        <p:nvPicPr>
          <p:cNvPr id="15373" name="Picture 13">
            <a:hlinkClick r:id="" action="ppaction://ole?verb=0"/>
            <a:hlinkHover r:id="" action="ppaction://ole?verb=0"/>
          </p:cNvPr>
          <p:cNvPicPr>
            <a:picLocks noRot="1" noChangeAspect="1" noChangeArrowheads="1"/>
          </p:cNvPicPr>
          <p:nvPr>
            <a:wavAudioFile r:embed="rId4" name="Embedded Sound 20"/>
          </p:nvPr>
        </p:nvPicPr>
        <p:blipFill>
          <a:blip r:embed="rId11"/>
          <a:srcRect/>
          <a:stretch>
            <a:fillRect/>
          </a:stretch>
        </p:blipFill>
        <p:spPr bwMode="auto">
          <a:xfrm>
            <a:off x="5562600" y="2362200"/>
            <a:ext cx="406400" cy="406400"/>
          </a:xfrm>
          <a:prstGeom prst="rect">
            <a:avLst/>
          </a:prstGeom>
          <a:solidFill>
            <a:srgbClr val="5B87F2"/>
          </a:solidFill>
        </p:spPr>
      </p:pic>
      <p:pic>
        <p:nvPicPr>
          <p:cNvPr id="15374" name="Picture 14">
            <a:hlinkClick r:id="" action="ppaction://ole?verb=0"/>
            <a:hlinkHover r:id="" action="ppaction://ole?verb=0"/>
          </p:cNvPr>
          <p:cNvPicPr>
            <a:picLocks noRot="1" noChangeAspect="1" noChangeArrowheads="1"/>
          </p:cNvPicPr>
          <p:nvPr>
            <a:wavAudioFile r:embed="rId5" name="Embedded Sound 31"/>
          </p:nvPr>
        </p:nvPicPr>
        <p:blipFill>
          <a:blip r:embed="rId11"/>
          <a:srcRect/>
          <a:stretch>
            <a:fillRect/>
          </a:stretch>
        </p:blipFill>
        <p:spPr bwMode="auto">
          <a:xfrm>
            <a:off x="3581400" y="3581400"/>
            <a:ext cx="406400" cy="406400"/>
          </a:xfrm>
          <a:prstGeom prst="rect">
            <a:avLst/>
          </a:prstGeom>
          <a:solidFill>
            <a:srgbClr val="5B87F2"/>
          </a:solidFill>
        </p:spPr>
      </p:pic>
      <p:sp>
        <p:nvSpPr>
          <p:cNvPr id="15375" name="Text Box 15"/>
          <p:cNvSpPr txBox="1">
            <a:spLocks noChangeArrowheads="1"/>
          </p:cNvSpPr>
          <p:nvPr/>
        </p:nvSpPr>
        <p:spPr bwMode="auto">
          <a:xfrm>
            <a:off x="3429000" y="3276600"/>
            <a:ext cx="762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solidFill>
                  <a:srgbClr val="6876E7"/>
                </a:solidFill>
                <a:latin typeface="Times" charset="0"/>
              </a:rPr>
              <a:t>head</a:t>
            </a:r>
            <a:endParaRPr lang="en-US" sz="2400">
              <a:solidFill>
                <a:srgbClr val="6876E7"/>
              </a:solidFill>
              <a:latin typeface="Times" charset="0"/>
            </a:endParaRPr>
          </a:p>
        </p:txBody>
      </p:sp>
      <p:sp>
        <p:nvSpPr>
          <p:cNvPr id="15376" name="Text Box 16"/>
          <p:cNvSpPr txBox="1">
            <a:spLocks noChangeArrowheads="1"/>
          </p:cNvSpPr>
          <p:nvPr/>
        </p:nvSpPr>
        <p:spPr bwMode="auto">
          <a:xfrm>
            <a:off x="3200400" y="1828800"/>
            <a:ext cx="838200" cy="396875"/>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sz="2000">
                <a:solidFill>
                  <a:srgbClr val="6876E7"/>
                </a:solidFill>
                <a:latin typeface="Times" charset="0"/>
              </a:rPr>
              <a:t>desk</a:t>
            </a:r>
            <a:endParaRPr lang="en-US" sz="2400">
              <a:solidFill>
                <a:srgbClr val="6876E7"/>
              </a:solidFill>
              <a:latin typeface="Times" charset="0"/>
            </a:endParaRPr>
          </a:p>
        </p:txBody>
      </p:sp>
      <p:pic>
        <p:nvPicPr>
          <p:cNvPr id="15378" name="Picture 18">
            <a:hlinkClick r:id="" action="ppaction://ole?verb=0"/>
            <a:hlinkHover r:id="" action="ppaction://ole?verb=0"/>
          </p:cNvPr>
          <p:cNvPicPr>
            <a:picLocks noRot="1" noChangeAspect="1" noChangeArrowheads="1"/>
          </p:cNvPicPr>
          <p:nvPr>
            <a:wavAudioFile r:embed="rId6" name="Embedded Sound 19"/>
          </p:nvPr>
        </p:nvPicPr>
        <p:blipFill>
          <a:blip r:embed="rId11"/>
          <a:srcRect/>
          <a:stretch>
            <a:fillRect/>
          </a:stretch>
        </p:blipFill>
        <p:spPr bwMode="auto">
          <a:xfrm>
            <a:off x="990600" y="3581400"/>
            <a:ext cx="406400" cy="406400"/>
          </a:xfrm>
          <a:prstGeom prst="rect">
            <a:avLst/>
          </a:prstGeom>
          <a:solidFill>
            <a:srgbClr val="ED181E"/>
          </a:solidFill>
        </p:spPr>
      </p:pic>
      <p:sp>
        <p:nvSpPr>
          <p:cNvPr id="15379" name="Text Box 19"/>
          <p:cNvSpPr txBox="1">
            <a:spLocks noChangeArrowheads="1"/>
          </p:cNvSpPr>
          <p:nvPr/>
        </p:nvSpPr>
        <p:spPr bwMode="auto">
          <a:xfrm>
            <a:off x="5410200" y="1905000"/>
            <a:ext cx="7810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5B87F2"/>
                </a:solidFill>
                <a:latin typeface="Times" charset="0"/>
              </a:rPr>
              <a:t>busses</a:t>
            </a:r>
            <a:endParaRPr lang="en-US" sz="2400">
              <a:latin typeface="Times" charset="0"/>
            </a:endParaRPr>
          </a:p>
        </p:txBody>
      </p:sp>
      <p:sp>
        <p:nvSpPr>
          <p:cNvPr id="15380" name="Text Box 20"/>
          <p:cNvSpPr txBox="1">
            <a:spLocks noChangeArrowheads="1"/>
          </p:cNvSpPr>
          <p:nvPr/>
        </p:nvSpPr>
        <p:spPr bwMode="auto">
          <a:xfrm>
            <a:off x="4267200" y="4419600"/>
            <a:ext cx="1066800" cy="7032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solidFill>
                  <a:srgbClr val="ED181E"/>
                </a:solidFill>
                <a:latin typeface="Times" charset="0"/>
              </a:rPr>
              <a:t>block</a:t>
            </a:r>
          </a:p>
          <a:p>
            <a:pPr>
              <a:spcBef>
                <a:spcPct val="50000"/>
              </a:spcBef>
            </a:pPr>
            <a:r>
              <a:rPr lang="en-US" sz="1600">
                <a:solidFill>
                  <a:srgbClr val="ED181E"/>
                </a:solidFill>
                <a:latin typeface="Times" charset="0"/>
              </a:rPr>
              <a:t>socks</a:t>
            </a:r>
            <a:endParaRPr lang="en-US" sz="2400">
              <a:latin typeface="Times" charset="0"/>
            </a:endParaRPr>
          </a:p>
        </p:txBody>
      </p:sp>
      <p:sp>
        <p:nvSpPr>
          <p:cNvPr id="15381" name="Text Box 21"/>
          <p:cNvSpPr txBox="1">
            <a:spLocks noChangeArrowheads="1"/>
          </p:cNvSpPr>
          <p:nvPr/>
        </p:nvSpPr>
        <p:spPr bwMode="auto">
          <a:xfrm>
            <a:off x="914400" y="3200400"/>
            <a:ext cx="5270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ED181E"/>
                </a:solidFill>
                <a:latin typeface="Times" charset="0"/>
              </a:rPr>
              <a:t>mat</a:t>
            </a:r>
            <a:endParaRPr lang="en-US" sz="2400">
              <a:latin typeface="Times" charset="0"/>
            </a:endParaRPr>
          </a:p>
        </p:txBody>
      </p:sp>
      <p:sp>
        <p:nvSpPr>
          <p:cNvPr id="15382" name="Rectangle 22"/>
          <p:cNvSpPr>
            <a:spLocks noGrp="1" noChangeArrowheads="1"/>
          </p:cNvSpPr>
          <p:nvPr>
            <p:ph type="title"/>
          </p:nvPr>
        </p:nvSpPr>
        <p:spPr>
          <a:xfrm>
            <a:off x="609600" y="228600"/>
            <a:ext cx="7772400" cy="762000"/>
          </a:xfrm>
        </p:spPr>
        <p:txBody>
          <a:bodyPr/>
          <a:lstStyle/>
          <a:p>
            <a:r>
              <a:rPr lang="en-US" sz="2400">
                <a:solidFill>
                  <a:schemeClr val="tx1"/>
                </a:solidFill>
                <a:latin typeface="Palatino" charset="0"/>
              </a:rPr>
              <a:t>The Northern Cities Shift</a:t>
            </a:r>
          </a:p>
        </p:txBody>
      </p:sp>
      <p:pic>
        <p:nvPicPr>
          <p:cNvPr id="15384" name="Picture 24">
            <a:hlinkClick r:id="" action="ppaction://ole?verb=0"/>
            <a:hlinkHover r:id="" action="ppaction://ole?verb=0"/>
          </p:cNvPr>
          <p:cNvPicPr>
            <a:picLocks noRot="1" noChangeAspect="1" noChangeArrowheads="1"/>
          </p:cNvPicPr>
          <p:nvPr>
            <a:wavAudioFile r:embed="rId7" name="Embedded Sound 13"/>
          </p:nvPr>
        </p:nvPicPr>
        <p:blipFill>
          <a:blip r:embed="rId12"/>
          <a:srcRect/>
          <a:stretch>
            <a:fillRect/>
          </a:stretch>
        </p:blipFill>
        <p:spPr bwMode="auto">
          <a:xfrm>
            <a:off x="6172200" y="3962400"/>
            <a:ext cx="406400" cy="406400"/>
          </a:xfrm>
          <a:prstGeom prst="rect">
            <a:avLst/>
          </a:prstGeom>
          <a:solidFill>
            <a:srgbClr val="ED181E"/>
          </a:solidFill>
        </p:spPr>
      </p:pic>
      <p:sp>
        <p:nvSpPr>
          <p:cNvPr id="15385" name="Text Box 25"/>
          <p:cNvSpPr txBox="1">
            <a:spLocks noChangeArrowheads="1"/>
          </p:cNvSpPr>
          <p:nvPr/>
        </p:nvSpPr>
        <p:spPr bwMode="auto">
          <a:xfrm>
            <a:off x="6705600" y="3962400"/>
            <a:ext cx="5905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ED181E"/>
                </a:solidFill>
                <a:latin typeface="Times" charset="0"/>
              </a:rPr>
              <a:t>boss</a:t>
            </a:r>
            <a:endParaRPr lang="en-US" sz="2400">
              <a:latin typeface="Times" charset="0"/>
            </a:endParaRPr>
          </a:p>
        </p:txBody>
      </p:sp>
      <p:sp>
        <p:nvSpPr>
          <p:cNvPr id="24" name="Slide Number Placeholder 23"/>
          <p:cNvSpPr>
            <a:spLocks noGrp="1"/>
          </p:cNvSpPr>
          <p:nvPr>
            <p:ph type="sldNum" sz="quarter" idx="12"/>
          </p:nvPr>
        </p:nvSpPr>
        <p:spPr/>
        <p:txBody>
          <a:bodyPr/>
          <a:lstStyle/>
          <a:p>
            <a:fld id="{D19C25EB-27FD-0A4C-B106-EAE29D09F81D}" type="slidenum">
              <a:rPr lang="en-US" smtClean="0"/>
              <a:pPr/>
              <a:t>51</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37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15370"/>
                                        </p:tgtEl>
                                      </p:cBhvr>
                                    </p:cmd>
                                  </p:childTnLst>
                                </p:cTn>
                              </p:par>
                            </p:childTnLst>
                          </p:cTn>
                        </p:par>
                      </p:childTnLst>
                    </p:cTn>
                  </p:par>
                </p:childTnLst>
              </p:cTn>
              <p:nextCondLst>
                <p:cond evt="onClick" delay="0">
                  <p:tgtEl>
                    <p:spTgt spid="1537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70"/>
                </p:tgtEl>
              </p:cMediaNode>
            </p:audio>
            <p:seq concurrent="1" nextAc="seek">
              <p:cTn id="8" restart="whenNotActive" fill="hold" evtFilter="cancelBubble" nodeType="interactiveSeq">
                <p:stCondLst>
                  <p:cond evt="onClick" delay="0">
                    <p:tgtEl>
                      <p:spTgt spid="1537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0" fill="hold"/>
                                        <p:tgtEl>
                                          <p:spTgt spid="15371"/>
                                        </p:tgtEl>
                                      </p:cBhvr>
                                    </p:cmd>
                                  </p:childTnLst>
                                </p:cTn>
                              </p:par>
                            </p:childTnLst>
                          </p:cTn>
                        </p:par>
                      </p:childTnLst>
                    </p:cTn>
                  </p:par>
                </p:childTnLst>
              </p:cTn>
              <p:nextCondLst>
                <p:cond evt="onClick" delay="0">
                  <p:tgtEl>
                    <p:spTgt spid="1537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371"/>
                </p:tgtEl>
              </p:cMediaNode>
            </p:audio>
            <p:seq concurrent="1" nextAc="seek">
              <p:cTn id="14" restart="whenNotActive" fill="hold" evtFilter="cancelBubble" nodeType="interactiveSeq">
                <p:stCondLst>
                  <p:cond evt="onClick" delay="0">
                    <p:tgtEl>
                      <p:spTgt spid="1537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5372"/>
                                        </p:tgtEl>
                                      </p:cBhvr>
                                    </p:cmd>
                                  </p:childTnLst>
                                </p:cTn>
                              </p:par>
                            </p:childTnLst>
                          </p:cTn>
                        </p:par>
                      </p:childTnLst>
                    </p:cTn>
                  </p:par>
                </p:childTnLst>
              </p:cTn>
              <p:nextCondLst>
                <p:cond evt="onClick" delay="0">
                  <p:tgtEl>
                    <p:spTgt spid="1537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372"/>
                </p:tgtEl>
              </p:cMediaNode>
            </p:audio>
            <p:seq concurrent="1" nextAc="seek">
              <p:cTn id="20" restart="whenNotActive" fill="hold" evtFilter="cancelBubble" nodeType="interactiveSeq">
                <p:stCondLst>
                  <p:cond evt="onClick" delay="0">
                    <p:tgtEl>
                      <p:spTgt spid="1537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15373"/>
                                        </p:tgtEl>
                                      </p:cBhvr>
                                    </p:cmd>
                                  </p:childTnLst>
                                </p:cTn>
                              </p:par>
                            </p:childTnLst>
                          </p:cTn>
                        </p:par>
                      </p:childTnLst>
                    </p:cTn>
                  </p:par>
                </p:childTnLst>
              </p:cTn>
              <p:nextCondLst>
                <p:cond evt="onClick" delay="0">
                  <p:tgtEl>
                    <p:spTgt spid="15373"/>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5373"/>
                </p:tgtEl>
              </p:cMediaNode>
            </p:audio>
            <p:seq concurrent="1" nextAc="seek">
              <p:cTn id="26" restart="whenNotActive" fill="hold" evtFilter="cancelBubble" nodeType="interactiveSeq">
                <p:stCondLst>
                  <p:cond evt="onClick" delay="0">
                    <p:tgtEl>
                      <p:spTgt spid="1537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00" fill="hold"/>
                                        <p:tgtEl>
                                          <p:spTgt spid="15374"/>
                                        </p:tgtEl>
                                      </p:cBhvr>
                                    </p:cmd>
                                  </p:childTnLst>
                                </p:cTn>
                              </p:par>
                            </p:childTnLst>
                          </p:cTn>
                        </p:par>
                      </p:childTnLst>
                    </p:cTn>
                  </p:par>
                </p:childTnLst>
              </p:cTn>
              <p:nextCondLst>
                <p:cond evt="onClick" delay="0">
                  <p:tgtEl>
                    <p:spTgt spid="15374"/>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5374"/>
                </p:tgtEl>
              </p:cMediaNode>
            </p:audio>
            <p:seq concurrent="1" nextAc="seek">
              <p:cTn id="32" restart="whenNotActive" fill="hold" evtFilter="cancelBubble" nodeType="interactiveSeq">
                <p:stCondLst>
                  <p:cond evt="onClick" delay="0">
                    <p:tgtEl>
                      <p:spTgt spid="1537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03" fill="hold"/>
                                        <p:tgtEl>
                                          <p:spTgt spid="15378"/>
                                        </p:tgtEl>
                                      </p:cBhvr>
                                    </p:cmd>
                                  </p:childTnLst>
                                </p:cTn>
                              </p:par>
                            </p:childTnLst>
                          </p:cTn>
                        </p:par>
                      </p:childTnLst>
                    </p:cTn>
                  </p:par>
                </p:childTnLst>
              </p:cTn>
              <p:nextCondLst>
                <p:cond evt="onClick" delay="0">
                  <p:tgtEl>
                    <p:spTgt spid="15378"/>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5378"/>
                </p:tgtEl>
              </p:cMediaNode>
            </p:audio>
            <p:seq concurrent="1" nextAc="seek">
              <p:cTn id="38" restart="whenNotActive" fill="hold" evtFilter="cancelBubble" nodeType="interactiveSeq">
                <p:stCondLst>
                  <p:cond evt="onClick" delay="0">
                    <p:tgtEl>
                      <p:spTgt spid="1538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92" fill="hold"/>
                                        <p:tgtEl>
                                          <p:spTgt spid="15384"/>
                                        </p:tgtEl>
                                      </p:cBhvr>
                                    </p:cmd>
                                  </p:childTnLst>
                                </p:cTn>
                              </p:par>
                            </p:childTnLst>
                          </p:cTn>
                        </p:par>
                      </p:childTnLst>
                    </p:cTn>
                  </p:par>
                </p:childTnLst>
              </p:cTn>
              <p:nextCondLst>
                <p:cond evt="onClick" delay="0">
                  <p:tgtEl>
                    <p:spTgt spid="15384"/>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5384"/>
                </p:tgtEl>
              </p:cMediaNode>
            </p:audio>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049337"/>
            <a:ext cx="9144000" cy="5275263"/>
          </a:xfrm>
          <a:prstGeom prst="rect">
            <a:avLst/>
          </a:prstGeom>
          <a:noFill/>
        </p:spPr>
      </p:pic>
      <p:sp>
        <p:nvSpPr>
          <p:cNvPr id="3" name="Oval 2"/>
          <p:cNvSpPr/>
          <p:nvPr/>
        </p:nvSpPr>
        <p:spPr>
          <a:xfrm>
            <a:off x="5486400" y="3657600"/>
            <a:ext cx="152400" cy="152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74638"/>
            <a:ext cx="8686800" cy="487362"/>
          </a:xfrm>
        </p:spPr>
        <p:txBody>
          <a:bodyPr>
            <a:noAutofit/>
          </a:bodyPr>
          <a:lstStyle/>
          <a:p>
            <a:r>
              <a:rPr lang="en-US" sz="2800" dirty="0" err="1" smtClean="0"/>
              <a:t>Belten</a:t>
            </a:r>
            <a:r>
              <a:rPr lang="en-US" sz="2800" dirty="0" smtClean="0"/>
              <a:t> high school in the suburbs of Detroit (Eckert 2000)</a:t>
            </a:r>
            <a:endParaRPr lang="en-US" sz="2800" dirty="0"/>
          </a:p>
        </p:txBody>
      </p:sp>
      <p:sp>
        <p:nvSpPr>
          <p:cNvPr id="9" name="Rectangle 3"/>
          <p:cNvSpPr>
            <a:spLocks noChangeArrowheads="1"/>
          </p:cNvSpPr>
          <p:nvPr/>
        </p:nvSpPr>
        <p:spPr bwMode="auto">
          <a:xfrm>
            <a:off x="0" y="6324600"/>
            <a:ext cx="9144000" cy="533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l"/>
            <a:r>
              <a:rPr lang="en-US" sz="2400" dirty="0" smtClean="0"/>
              <a:t>Backing of / </a:t>
            </a:r>
            <a:r>
              <a:rPr lang="en-US" sz="2400" dirty="0" err="1" smtClean="0"/>
              <a:t>ʌ</a:t>
            </a:r>
            <a:r>
              <a:rPr lang="en-US" sz="2400" dirty="0" smtClean="0"/>
              <a:t> / in </a:t>
            </a:r>
            <a:r>
              <a:rPr lang="en-US" sz="2400" i="1" dirty="0" smtClean="0"/>
              <a:t>but, bunk, </a:t>
            </a:r>
            <a:r>
              <a:rPr lang="en-US" sz="2400" dirty="0" smtClean="0"/>
              <a:t>etc. by gender and social group in </a:t>
            </a:r>
            <a:r>
              <a:rPr lang="en-US" sz="2400" dirty="0" err="1" smtClean="0"/>
              <a:t>Belten</a:t>
            </a:r>
            <a:r>
              <a:rPr lang="en-US" sz="2400" dirty="0" smtClean="0"/>
              <a:t> high school in the suburbs of Detroit (Table 5.7, Eckert 2000). </a:t>
            </a:r>
            <a:endParaRPr lang="en-US" sz="2400" dirty="0"/>
          </a:p>
        </p:txBody>
      </p:sp>
      <p:sp>
        <p:nvSpPr>
          <p:cNvPr id="3" name="TextBox 2"/>
          <p:cNvSpPr txBox="1"/>
          <p:nvPr/>
        </p:nvSpPr>
        <p:spPr>
          <a:xfrm>
            <a:off x="762000" y="2451318"/>
            <a:ext cx="8229600" cy="1569660"/>
          </a:xfrm>
          <a:prstGeom prst="rect">
            <a:avLst/>
          </a:prstGeom>
          <a:noFill/>
        </p:spPr>
        <p:txBody>
          <a:bodyPr wrap="square" rtlCol="0">
            <a:spAutoFit/>
          </a:bodyPr>
          <a:lstStyle/>
          <a:p>
            <a:r>
              <a:rPr lang="en-US" sz="2400" dirty="0" smtClean="0"/>
              <a:t>Burnout girls     Burnout boys	  Jock girls	   Jock boys</a:t>
            </a:r>
          </a:p>
          <a:p>
            <a:endParaRPr lang="en-US" sz="2400" dirty="0" smtClean="0"/>
          </a:p>
          <a:p>
            <a:r>
              <a:rPr lang="en-US" sz="2400" dirty="0" smtClean="0"/>
              <a:t>	  </a:t>
            </a:r>
            <a:r>
              <a:rPr lang="en-US" sz="2400" dirty="0" smtClean="0">
                <a:solidFill>
                  <a:srgbClr val="FF0000"/>
                </a:solidFill>
              </a:rPr>
              <a:t>.79			      .63</a:t>
            </a:r>
            <a:r>
              <a:rPr lang="en-US" sz="2400" dirty="0" smtClean="0"/>
              <a:t>		      	.22			.30</a:t>
            </a:r>
          </a:p>
          <a:p>
            <a:endParaRPr lang="en-US" sz="2400" dirty="0"/>
          </a:p>
        </p:txBody>
      </p:sp>
      <p:sp>
        <p:nvSpPr>
          <p:cNvPr id="4" name="TextBox 3"/>
          <p:cNvSpPr txBox="1"/>
          <p:nvPr/>
        </p:nvSpPr>
        <p:spPr>
          <a:xfrm>
            <a:off x="1219200" y="1676400"/>
            <a:ext cx="7315200" cy="461665"/>
          </a:xfrm>
          <a:prstGeom prst="rect">
            <a:avLst/>
          </a:prstGeom>
          <a:noFill/>
        </p:spPr>
        <p:txBody>
          <a:bodyPr wrap="square" rtlCol="0">
            <a:spAutoFit/>
          </a:bodyPr>
          <a:lstStyle/>
          <a:p>
            <a:r>
              <a:rPr lang="en-US" sz="2400" dirty="0" smtClean="0"/>
              <a:t>Factor weights for advanced tokens of backed /</a:t>
            </a:r>
            <a:r>
              <a:rPr lang="en-US" sz="2400" dirty="0" err="1" smtClean="0"/>
              <a:t>ʌ</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049337"/>
            <a:ext cx="9144000" cy="5275263"/>
          </a:xfrm>
          <a:prstGeom prst="rect">
            <a:avLst/>
          </a:prstGeom>
          <a:noFill/>
        </p:spPr>
      </p:pic>
      <p:sp>
        <p:nvSpPr>
          <p:cNvPr id="3" name="Oval 2"/>
          <p:cNvSpPr/>
          <p:nvPr/>
        </p:nvSpPr>
        <p:spPr>
          <a:xfrm>
            <a:off x="4191000" y="4419600"/>
            <a:ext cx="152400" cy="152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7200" y="228600"/>
            <a:ext cx="8229600" cy="487362"/>
          </a:xfrm>
        </p:spPr>
        <p:txBody>
          <a:bodyPr>
            <a:noAutofit/>
          </a:bodyPr>
          <a:lstStyle/>
          <a:p>
            <a:r>
              <a:rPr lang="en-US" sz="2800" dirty="0" smtClean="0"/>
              <a:t>The fronting of /</a:t>
            </a:r>
            <a:r>
              <a:rPr lang="en-US" sz="2800" dirty="0" err="1" smtClean="0"/>
              <a:t>ʌ</a:t>
            </a:r>
            <a:r>
              <a:rPr lang="en-US" sz="2800" dirty="0" smtClean="0"/>
              <a:t>/ in </a:t>
            </a:r>
            <a:r>
              <a:rPr lang="en-US" sz="2800" i="1" dirty="0" smtClean="0"/>
              <a:t>but, bunk, </a:t>
            </a:r>
            <a:r>
              <a:rPr lang="en-US" sz="2800" dirty="0" smtClean="0"/>
              <a:t>etc. in a Farmer City, Illinois high school (</a:t>
            </a:r>
            <a:r>
              <a:rPr lang="en-US" sz="2800" dirty="0" err="1" smtClean="0"/>
              <a:t>Habick</a:t>
            </a:r>
            <a:r>
              <a:rPr lang="en-US" sz="2800" dirty="0" smtClean="0"/>
              <a:t> 1980) ,</a:t>
            </a:r>
            <a:endParaRPr lang="en-US" sz="2800" dirty="0"/>
          </a:p>
        </p:txBody>
      </p:sp>
      <p:sp>
        <p:nvSpPr>
          <p:cNvPr id="9" name="Rectangle 3"/>
          <p:cNvSpPr>
            <a:spLocks noChangeArrowheads="1"/>
          </p:cNvSpPr>
          <p:nvPr/>
        </p:nvSpPr>
        <p:spPr bwMode="auto">
          <a:xfrm>
            <a:off x="0" y="6324600"/>
            <a:ext cx="9144000" cy="533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2800" dirty="0" smtClean="0"/>
              <a:t>Distribution of fronting of /</a:t>
            </a:r>
            <a:r>
              <a:rPr lang="en-US" sz="2800" dirty="0" err="1" smtClean="0"/>
              <a:t>ʌ</a:t>
            </a:r>
            <a:r>
              <a:rPr lang="en-US" sz="2800" dirty="0" smtClean="0"/>
              <a:t>/ in </a:t>
            </a:r>
            <a:r>
              <a:rPr lang="en-US" sz="2800" i="1" dirty="0" smtClean="0"/>
              <a:t>but, bunk</a:t>
            </a:r>
            <a:r>
              <a:rPr lang="en-US" sz="2800" dirty="0" smtClean="0"/>
              <a:t>, etc by social groups in Farmer City, Illinois (based on Table 9-2, </a:t>
            </a:r>
            <a:r>
              <a:rPr lang="en-US" sz="2800" dirty="0" err="1" smtClean="0"/>
              <a:t>Habick</a:t>
            </a:r>
            <a:r>
              <a:rPr lang="en-US" sz="2800" dirty="0" smtClean="0"/>
              <a:t> 1980) </a:t>
            </a:r>
            <a:endParaRPr lang="en-US" sz="2800" dirty="0"/>
          </a:p>
        </p:txBody>
      </p:sp>
      <p:sp>
        <p:nvSpPr>
          <p:cNvPr id="3" name="TextBox 2"/>
          <p:cNvSpPr txBox="1"/>
          <p:nvPr/>
        </p:nvSpPr>
        <p:spPr>
          <a:xfrm>
            <a:off x="457200" y="1981200"/>
            <a:ext cx="8229600" cy="2246769"/>
          </a:xfrm>
          <a:prstGeom prst="rect">
            <a:avLst/>
          </a:prstGeom>
          <a:noFill/>
        </p:spPr>
        <p:txBody>
          <a:bodyPr wrap="square" rtlCol="0">
            <a:spAutoFit/>
          </a:bodyPr>
          <a:lstStyle/>
          <a:p>
            <a:r>
              <a:rPr lang="en-US" sz="2800" dirty="0" smtClean="0"/>
              <a:t>								Distance from /</a:t>
            </a:r>
            <a:r>
              <a:rPr lang="en-US" sz="2800" dirty="0" err="1" smtClean="0"/>
              <a:t>e</a:t>
            </a:r>
            <a:r>
              <a:rPr lang="en-US" sz="2800" dirty="0" smtClean="0"/>
              <a:t>/</a:t>
            </a:r>
          </a:p>
          <a:p>
            <a:r>
              <a:rPr lang="en-US" sz="2800" dirty="0" smtClean="0"/>
              <a:t>	Group		  Overlapped  	Close		          Far</a:t>
            </a:r>
          </a:p>
          <a:p>
            <a:r>
              <a:rPr lang="en-US" sz="2800" dirty="0" smtClean="0"/>
              <a:t>Burnout				    </a:t>
            </a:r>
            <a:r>
              <a:rPr lang="en-US" sz="2800" dirty="0" smtClean="0">
                <a:solidFill>
                  <a:srgbClr val="FF0000"/>
                </a:solidFill>
              </a:rPr>
              <a:t>6		        3					0</a:t>
            </a:r>
          </a:p>
          <a:p>
            <a:r>
              <a:rPr lang="en-US" sz="2800" dirty="0" smtClean="0"/>
              <a:t>Redneck (=Jocks)	    3		        6					1</a:t>
            </a:r>
          </a:p>
          <a:p>
            <a:endParaRPr lang="en-US" sz="28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2800" dirty="0" smtClean="0"/>
              <a:t>Distribution of fronting of /</a:t>
            </a:r>
            <a:r>
              <a:rPr lang="en-US" sz="2800" dirty="0" err="1" smtClean="0"/>
              <a:t>ʌ</a:t>
            </a:r>
            <a:r>
              <a:rPr lang="en-US" sz="2800" dirty="0" smtClean="0"/>
              <a:t>/ in </a:t>
            </a:r>
            <a:r>
              <a:rPr lang="en-US" sz="2800" i="1" dirty="0" smtClean="0"/>
              <a:t>but, bunk</a:t>
            </a:r>
            <a:r>
              <a:rPr lang="en-US" sz="2800" dirty="0" smtClean="0"/>
              <a:t>, etc by social groups in Farmer City, Illinois (based on Table 9-2, </a:t>
            </a:r>
            <a:r>
              <a:rPr lang="en-US" sz="2800" dirty="0" err="1" smtClean="0"/>
              <a:t>Habick</a:t>
            </a:r>
            <a:r>
              <a:rPr lang="en-US" sz="2800" dirty="0" smtClean="0"/>
              <a:t> 1980) </a:t>
            </a:r>
            <a:endParaRPr lang="en-US" sz="2800" dirty="0"/>
          </a:p>
        </p:txBody>
      </p:sp>
      <p:sp>
        <p:nvSpPr>
          <p:cNvPr id="3" name="TextBox 2"/>
          <p:cNvSpPr txBox="1"/>
          <p:nvPr/>
        </p:nvSpPr>
        <p:spPr>
          <a:xfrm>
            <a:off x="457200" y="1981200"/>
            <a:ext cx="8229600" cy="2677656"/>
          </a:xfrm>
          <a:prstGeom prst="rect">
            <a:avLst/>
          </a:prstGeom>
          <a:noFill/>
        </p:spPr>
        <p:txBody>
          <a:bodyPr wrap="square" rtlCol="0">
            <a:spAutoFit/>
          </a:bodyPr>
          <a:lstStyle/>
          <a:p>
            <a:r>
              <a:rPr lang="en-US" sz="2800" dirty="0" smtClean="0"/>
              <a:t>								Distance from /</a:t>
            </a:r>
            <a:r>
              <a:rPr lang="en-US" sz="2800" dirty="0" err="1" smtClean="0"/>
              <a:t>e</a:t>
            </a:r>
            <a:r>
              <a:rPr lang="en-US" sz="2800" dirty="0" smtClean="0"/>
              <a:t>/</a:t>
            </a:r>
          </a:p>
          <a:p>
            <a:r>
              <a:rPr lang="en-US" sz="2800" dirty="0" smtClean="0"/>
              <a:t>	Group		  Overlapped  	Close		          Far</a:t>
            </a:r>
          </a:p>
          <a:p>
            <a:r>
              <a:rPr lang="en-US" sz="2800" dirty="0" smtClean="0"/>
              <a:t>Burnout				   </a:t>
            </a:r>
            <a:r>
              <a:rPr lang="en-US" sz="2800" dirty="0" smtClean="0">
                <a:solidFill>
                  <a:srgbClr val="FF0000"/>
                </a:solidFill>
              </a:rPr>
              <a:t>6			   3				0</a:t>
            </a:r>
          </a:p>
          <a:p>
            <a:r>
              <a:rPr lang="en-US" sz="2800" dirty="0" smtClean="0"/>
              <a:t>Redneck (=Jocks)	   3			   6				1</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2800" dirty="0" smtClean="0"/>
              <a:t>Distribution of fronting of /</a:t>
            </a:r>
            <a:r>
              <a:rPr lang="en-US" sz="2800" dirty="0" err="1" smtClean="0"/>
              <a:t>ʌ</a:t>
            </a:r>
            <a:r>
              <a:rPr lang="en-US" sz="2800" dirty="0" smtClean="0"/>
              <a:t>/ in </a:t>
            </a:r>
            <a:r>
              <a:rPr lang="en-US" sz="2800" i="1" dirty="0" smtClean="0"/>
              <a:t>but, bunk</a:t>
            </a:r>
            <a:r>
              <a:rPr lang="en-US" sz="2800" dirty="0" smtClean="0"/>
              <a:t>, etc by social groups in Farmer City, Illinois (based on Table 9-2, </a:t>
            </a:r>
            <a:r>
              <a:rPr lang="en-US" sz="2800" dirty="0" err="1" smtClean="0"/>
              <a:t>Habick</a:t>
            </a:r>
            <a:r>
              <a:rPr lang="en-US" sz="2800" dirty="0" smtClean="0"/>
              <a:t> 1980) </a:t>
            </a:r>
            <a:endParaRPr lang="en-US" sz="2800" dirty="0"/>
          </a:p>
        </p:txBody>
      </p:sp>
      <p:sp>
        <p:nvSpPr>
          <p:cNvPr id="3" name="TextBox 2"/>
          <p:cNvSpPr txBox="1"/>
          <p:nvPr/>
        </p:nvSpPr>
        <p:spPr>
          <a:xfrm>
            <a:off x="457200" y="1981200"/>
            <a:ext cx="8229600" cy="3539431"/>
          </a:xfrm>
          <a:prstGeom prst="rect">
            <a:avLst/>
          </a:prstGeom>
          <a:noFill/>
        </p:spPr>
        <p:txBody>
          <a:bodyPr wrap="square" rtlCol="0">
            <a:spAutoFit/>
          </a:bodyPr>
          <a:lstStyle/>
          <a:p>
            <a:r>
              <a:rPr lang="en-US" sz="2800" dirty="0" smtClean="0"/>
              <a:t>								Distance from /</a:t>
            </a:r>
            <a:r>
              <a:rPr lang="en-US" sz="2800" dirty="0" err="1" smtClean="0"/>
              <a:t>e</a:t>
            </a:r>
            <a:r>
              <a:rPr lang="en-US" sz="2800" dirty="0" smtClean="0"/>
              <a:t>/</a:t>
            </a:r>
          </a:p>
          <a:p>
            <a:r>
              <a:rPr lang="en-US" sz="2800" dirty="0" smtClean="0"/>
              <a:t>	Group		  Overlapped  	Close		          Far</a:t>
            </a:r>
          </a:p>
          <a:p>
            <a:r>
              <a:rPr lang="en-US" sz="2800" dirty="0" smtClean="0"/>
              <a:t>Burnout				   </a:t>
            </a:r>
            <a:r>
              <a:rPr lang="en-US" sz="2800" dirty="0" smtClean="0">
                <a:solidFill>
                  <a:srgbClr val="FF0000"/>
                </a:solidFill>
              </a:rPr>
              <a:t>6			   3				0</a:t>
            </a:r>
          </a:p>
          <a:p>
            <a:r>
              <a:rPr lang="en-US" sz="2800" dirty="0" smtClean="0"/>
              <a:t>Redneck (=Jocks)	   3			   6				1</a:t>
            </a:r>
          </a:p>
          <a:p>
            <a:r>
              <a:rPr lang="en-US" sz="2800" dirty="0" smtClean="0"/>
              <a:t>Parents				   1			   2				4</a:t>
            </a:r>
          </a:p>
          <a:p>
            <a:r>
              <a:rPr lang="en-US" sz="2800" dirty="0" smtClean="0"/>
              <a:t>Grandparents		   0			   1				5</a:t>
            </a:r>
          </a:p>
          <a:p>
            <a:endParaRPr lang="en-US" sz="2800" dirty="0" smtClean="0"/>
          </a:p>
          <a:p>
            <a:endParaRPr lang="en-US" sz="2800" dirty="0"/>
          </a:p>
        </p:txBody>
      </p:sp>
      <p:sp>
        <p:nvSpPr>
          <p:cNvPr id="5" name="Oval 4"/>
          <p:cNvSpPr/>
          <p:nvPr/>
        </p:nvSpPr>
        <p:spPr>
          <a:xfrm>
            <a:off x="7086600" y="3733800"/>
            <a:ext cx="838200" cy="9144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026"/>
          <p:cNvPicPr>
            <a:picLocks noChangeAspect="1" noChangeArrowheads="1"/>
          </p:cNvPicPr>
          <p:nvPr/>
        </p:nvPicPr>
        <p:blipFill>
          <a:blip r:embed="rId3"/>
          <a:srcRect/>
          <a:stretch>
            <a:fillRect/>
          </a:stretch>
        </p:blipFill>
        <p:spPr bwMode="auto">
          <a:xfrm>
            <a:off x="0" y="685800"/>
            <a:ext cx="9144000" cy="5275263"/>
          </a:xfrm>
          <a:prstGeom prst="rect">
            <a:avLst/>
          </a:prstGeom>
          <a:noFill/>
          <a:ln w="9525">
            <a:noFill/>
            <a:miter lim="800000"/>
            <a:headEnd/>
            <a:tailEnd/>
          </a:ln>
        </p:spPr>
      </p:pic>
      <p:sp>
        <p:nvSpPr>
          <p:cNvPr id="17411" name="Rectangle 1027"/>
          <p:cNvSpPr>
            <a:spLocks noChangeArrowheads="1"/>
          </p:cNvSpPr>
          <p:nvPr/>
        </p:nvSpPr>
        <p:spPr bwMode="auto">
          <a:xfrm>
            <a:off x="0" y="5943600"/>
            <a:ext cx="9144000" cy="914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7412" name="Rectangle 1028"/>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7413" name="Rectangle 1029"/>
          <p:cNvSpPr>
            <a:spLocks noGrp="1" noChangeArrowheads="1"/>
          </p:cNvSpPr>
          <p:nvPr>
            <p:ph type="title" idx="4294967295"/>
          </p:nvPr>
        </p:nvSpPr>
        <p:spPr/>
        <p:txBody>
          <a:bodyPr/>
          <a:lstStyle/>
          <a:p>
            <a:pPr eaLnBrk="1" hangingPunct="1"/>
            <a:r>
              <a:rPr lang="en-US"/>
              <a:t>U.S. at Night</a:t>
            </a:r>
          </a:p>
        </p:txBody>
      </p:sp>
      <p:sp>
        <p:nvSpPr>
          <p:cNvPr id="17414" name="Text Box 1030"/>
          <p:cNvSpPr txBox="1">
            <a:spLocks noChangeArrowheads="1"/>
          </p:cNvSpPr>
          <p:nvPr/>
        </p:nvSpPr>
        <p:spPr bwMode="auto">
          <a:xfrm>
            <a:off x="3276600" y="304800"/>
            <a:ext cx="2514600"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atin typeface="Arial" charset="0"/>
                <a:ea typeface="ＭＳ Ｐゴシック" charset="-128"/>
                <a:cs typeface="ＭＳ Ｐゴシック" charset="-128"/>
              </a:rPr>
              <a:t>The Inland North</a:t>
            </a:r>
          </a:p>
        </p:txBody>
      </p:sp>
      <p:sp>
        <p:nvSpPr>
          <p:cNvPr id="11271" name="Text Box 1031"/>
          <p:cNvSpPr txBox="1">
            <a:spLocks noChangeArrowheads="1"/>
          </p:cNvSpPr>
          <p:nvPr/>
        </p:nvSpPr>
        <p:spPr bwMode="auto">
          <a:xfrm>
            <a:off x="5867400" y="16065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Rochester</a:t>
            </a:r>
          </a:p>
        </p:txBody>
      </p:sp>
      <p:sp>
        <p:nvSpPr>
          <p:cNvPr id="11272" name="Line 1032"/>
          <p:cNvSpPr>
            <a:spLocks noChangeShapeType="1"/>
          </p:cNvSpPr>
          <p:nvPr/>
        </p:nvSpPr>
        <p:spPr bwMode="auto">
          <a:xfrm>
            <a:off x="6553200" y="1981200"/>
            <a:ext cx="533400" cy="685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73" name="Text Box 1033"/>
          <p:cNvSpPr txBox="1">
            <a:spLocks noChangeArrowheads="1"/>
          </p:cNvSpPr>
          <p:nvPr/>
        </p:nvSpPr>
        <p:spPr bwMode="auto">
          <a:xfrm>
            <a:off x="5638800" y="2590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bg1"/>
                </a:solidFill>
                <a:latin typeface="Arial" charset="0"/>
                <a:ea typeface="ＭＳ Ｐゴシック" charset="-128"/>
                <a:cs typeface="ＭＳ Ｐゴシック" charset="-128"/>
              </a:rPr>
              <a:t>Detroit</a:t>
            </a:r>
          </a:p>
        </p:txBody>
      </p:sp>
      <p:sp>
        <p:nvSpPr>
          <p:cNvPr id="11274" name="Line 1034"/>
          <p:cNvSpPr>
            <a:spLocks noChangeShapeType="1"/>
          </p:cNvSpPr>
          <p:nvPr/>
        </p:nvSpPr>
        <p:spPr bwMode="auto">
          <a:xfrm flipH="1">
            <a:off x="5562600" y="2895600"/>
            <a:ext cx="228600" cy="304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75" name="Text Box 1035"/>
          <p:cNvSpPr txBox="1">
            <a:spLocks noChangeArrowheads="1"/>
          </p:cNvSpPr>
          <p:nvPr/>
        </p:nvSpPr>
        <p:spPr bwMode="auto">
          <a:xfrm>
            <a:off x="6705600" y="13779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Syracuse</a:t>
            </a:r>
          </a:p>
        </p:txBody>
      </p:sp>
      <p:sp>
        <p:nvSpPr>
          <p:cNvPr id="11276" name="Text Box 1036"/>
          <p:cNvSpPr txBox="1">
            <a:spLocks noChangeArrowheads="1"/>
          </p:cNvSpPr>
          <p:nvPr/>
        </p:nvSpPr>
        <p:spPr bwMode="auto">
          <a:xfrm>
            <a:off x="6019800" y="22860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Buffalo</a:t>
            </a:r>
          </a:p>
        </p:txBody>
      </p:sp>
      <p:sp>
        <p:nvSpPr>
          <p:cNvPr id="11277" name="Line 1037"/>
          <p:cNvSpPr>
            <a:spLocks noChangeShapeType="1"/>
          </p:cNvSpPr>
          <p:nvPr/>
        </p:nvSpPr>
        <p:spPr bwMode="auto">
          <a:xfrm>
            <a:off x="7162800" y="1752600"/>
            <a:ext cx="228600" cy="8382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78" name="Text Box 1038"/>
          <p:cNvSpPr txBox="1">
            <a:spLocks noChangeArrowheads="1"/>
          </p:cNvSpPr>
          <p:nvPr/>
        </p:nvSpPr>
        <p:spPr bwMode="auto">
          <a:xfrm>
            <a:off x="5715000" y="2998788"/>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Cleveland</a:t>
            </a:r>
          </a:p>
        </p:txBody>
      </p:sp>
      <p:sp>
        <p:nvSpPr>
          <p:cNvPr id="11279" name="Text Box 1039"/>
          <p:cNvSpPr txBox="1">
            <a:spLocks noChangeArrowheads="1"/>
          </p:cNvSpPr>
          <p:nvPr/>
        </p:nvSpPr>
        <p:spPr bwMode="auto">
          <a:xfrm>
            <a:off x="4267200" y="16065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Chicago</a:t>
            </a:r>
          </a:p>
        </p:txBody>
      </p:sp>
      <p:sp>
        <p:nvSpPr>
          <p:cNvPr id="11280" name="Line 1040"/>
          <p:cNvSpPr>
            <a:spLocks noChangeShapeType="1"/>
          </p:cNvSpPr>
          <p:nvPr/>
        </p:nvSpPr>
        <p:spPr bwMode="auto">
          <a:xfrm flipH="1">
            <a:off x="4584700" y="1917700"/>
            <a:ext cx="76200" cy="17526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81" name="Text Box 1041"/>
          <p:cNvSpPr txBox="1">
            <a:spLocks noChangeArrowheads="1"/>
          </p:cNvSpPr>
          <p:nvPr/>
        </p:nvSpPr>
        <p:spPr bwMode="auto">
          <a:xfrm>
            <a:off x="3276600" y="1295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Milwaukee</a:t>
            </a:r>
          </a:p>
        </p:txBody>
      </p:sp>
      <p:sp>
        <p:nvSpPr>
          <p:cNvPr id="11282" name="Line 1042"/>
          <p:cNvSpPr>
            <a:spLocks noChangeShapeType="1"/>
          </p:cNvSpPr>
          <p:nvPr/>
        </p:nvSpPr>
        <p:spPr bwMode="auto">
          <a:xfrm>
            <a:off x="4114800" y="1676400"/>
            <a:ext cx="228600" cy="1447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83" name="Text Box 1043"/>
          <p:cNvSpPr txBox="1">
            <a:spLocks noChangeArrowheads="1"/>
          </p:cNvSpPr>
          <p:nvPr/>
        </p:nvSpPr>
        <p:spPr bwMode="auto">
          <a:xfrm>
            <a:off x="4891088" y="3603625"/>
            <a:ext cx="990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Toledo</a:t>
            </a:r>
          </a:p>
        </p:txBody>
      </p:sp>
      <p:sp>
        <p:nvSpPr>
          <p:cNvPr id="11284" name="Line 1044"/>
          <p:cNvSpPr>
            <a:spLocks noChangeShapeType="1"/>
          </p:cNvSpPr>
          <p:nvPr/>
        </p:nvSpPr>
        <p:spPr bwMode="auto">
          <a:xfrm flipH="1" flipV="1">
            <a:off x="5862638" y="4192588"/>
            <a:ext cx="280987" cy="315912"/>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11285" name="Line 1045"/>
          <p:cNvSpPr>
            <a:spLocks noChangeShapeType="1"/>
          </p:cNvSpPr>
          <p:nvPr/>
        </p:nvSpPr>
        <p:spPr bwMode="auto">
          <a:xfrm>
            <a:off x="5943600" y="3276600"/>
            <a:ext cx="76200" cy="304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86" name="Text Box 1046"/>
          <p:cNvSpPr txBox="1">
            <a:spLocks noChangeArrowheads="1"/>
          </p:cNvSpPr>
          <p:nvPr/>
        </p:nvSpPr>
        <p:spPr bwMode="auto">
          <a:xfrm>
            <a:off x="4953000" y="1143000"/>
            <a:ext cx="12954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Grand Rapids</a:t>
            </a:r>
          </a:p>
        </p:txBody>
      </p:sp>
      <p:sp>
        <p:nvSpPr>
          <p:cNvPr id="11287" name="Line 1047"/>
          <p:cNvSpPr>
            <a:spLocks noChangeShapeType="1"/>
          </p:cNvSpPr>
          <p:nvPr/>
        </p:nvSpPr>
        <p:spPr bwMode="auto">
          <a:xfrm flipH="1">
            <a:off x="5029200" y="1752600"/>
            <a:ext cx="228600" cy="1447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88" name="Text Box 1048"/>
          <p:cNvSpPr txBox="1">
            <a:spLocks noChangeArrowheads="1"/>
          </p:cNvSpPr>
          <p:nvPr/>
        </p:nvSpPr>
        <p:spPr bwMode="auto">
          <a:xfrm>
            <a:off x="5334000" y="2209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bg1"/>
                </a:solidFill>
                <a:latin typeface="Arial" charset="0"/>
                <a:ea typeface="ＭＳ Ｐゴシック" charset="-128"/>
                <a:cs typeface="ＭＳ Ｐゴシック" charset="-128"/>
              </a:rPr>
              <a:t>Flint</a:t>
            </a:r>
          </a:p>
        </p:txBody>
      </p:sp>
      <p:sp>
        <p:nvSpPr>
          <p:cNvPr id="11289" name="Line 1049"/>
          <p:cNvSpPr>
            <a:spLocks noChangeShapeType="1"/>
          </p:cNvSpPr>
          <p:nvPr/>
        </p:nvSpPr>
        <p:spPr bwMode="auto">
          <a:xfrm flipH="1">
            <a:off x="5334000" y="2514600"/>
            <a:ext cx="152400" cy="3810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90" name="Text Box 1050"/>
          <p:cNvSpPr txBox="1">
            <a:spLocks noChangeArrowheads="1"/>
          </p:cNvSpPr>
          <p:nvPr/>
        </p:nvSpPr>
        <p:spPr bwMode="auto">
          <a:xfrm>
            <a:off x="2514600" y="33528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Joliet</a:t>
            </a:r>
          </a:p>
        </p:txBody>
      </p:sp>
      <p:sp>
        <p:nvSpPr>
          <p:cNvPr id="11291" name="Line 1051"/>
          <p:cNvSpPr>
            <a:spLocks noChangeShapeType="1"/>
          </p:cNvSpPr>
          <p:nvPr/>
        </p:nvSpPr>
        <p:spPr bwMode="auto">
          <a:xfrm>
            <a:off x="3200400" y="3505200"/>
            <a:ext cx="914400" cy="1524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92" name="Line 1052"/>
          <p:cNvSpPr>
            <a:spLocks noChangeShapeType="1"/>
          </p:cNvSpPr>
          <p:nvPr/>
        </p:nvSpPr>
        <p:spPr bwMode="auto">
          <a:xfrm>
            <a:off x="6477000" y="2590800"/>
            <a:ext cx="152400" cy="2286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93" name="Text Box 1053"/>
          <p:cNvSpPr txBox="1">
            <a:spLocks noChangeArrowheads="1"/>
          </p:cNvSpPr>
          <p:nvPr/>
        </p:nvSpPr>
        <p:spPr bwMode="auto">
          <a:xfrm>
            <a:off x="2667000" y="30162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latin typeface="Arial" charset="0"/>
                <a:ea typeface="ＭＳ Ｐゴシック" charset="-128"/>
                <a:cs typeface="ＭＳ Ｐゴシック" charset="-128"/>
              </a:rPr>
              <a:t>Kenoshat</a:t>
            </a:r>
          </a:p>
        </p:txBody>
      </p:sp>
      <p:sp>
        <p:nvSpPr>
          <p:cNvPr id="11294" name="Line 1054"/>
          <p:cNvSpPr>
            <a:spLocks noChangeShapeType="1"/>
          </p:cNvSpPr>
          <p:nvPr/>
        </p:nvSpPr>
        <p:spPr bwMode="auto">
          <a:xfrm>
            <a:off x="3733800" y="3200400"/>
            <a:ext cx="609600" cy="1524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1295" name="Text Box 1055"/>
          <p:cNvSpPr txBox="1">
            <a:spLocks noChangeArrowheads="1"/>
          </p:cNvSpPr>
          <p:nvPr/>
        </p:nvSpPr>
        <p:spPr bwMode="auto">
          <a:xfrm>
            <a:off x="6096000" y="4343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latin typeface="Arial" charset="0"/>
                <a:ea typeface="ＭＳ Ｐゴシック" charset="-128"/>
                <a:cs typeface="ＭＳ Ｐゴシック" charset="-128"/>
              </a:rPr>
              <a:t>Columbus</a:t>
            </a:r>
          </a:p>
        </p:txBody>
      </p:sp>
      <p:sp>
        <p:nvSpPr>
          <p:cNvPr id="11296" name="Text Box 1056"/>
          <p:cNvSpPr txBox="1">
            <a:spLocks noChangeArrowheads="1"/>
          </p:cNvSpPr>
          <p:nvPr/>
        </p:nvSpPr>
        <p:spPr bwMode="auto">
          <a:xfrm>
            <a:off x="4343400" y="50292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latin typeface="Arial" charset="0"/>
                <a:ea typeface="ＭＳ Ｐゴシック" charset="-128"/>
                <a:cs typeface="ＭＳ Ｐゴシック" charset="-128"/>
              </a:rPr>
              <a:t>Indianapolis</a:t>
            </a:r>
          </a:p>
        </p:txBody>
      </p:sp>
      <p:sp>
        <p:nvSpPr>
          <p:cNvPr id="11297" name="Line 1057"/>
          <p:cNvSpPr>
            <a:spLocks noChangeShapeType="1"/>
          </p:cNvSpPr>
          <p:nvPr/>
        </p:nvSpPr>
        <p:spPr bwMode="auto">
          <a:xfrm flipV="1">
            <a:off x="4953000" y="4419600"/>
            <a:ext cx="76200" cy="762000"/>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11298" name="Text Box 1058"/>
          <p:cNvSpPr txBox="1">
            <a:spLocks noChangeArrowheads="1"/>
          </p:cNvSpPr>
          <p:nvPr/>
        </p:nvSpPr>
        <p:spPr bwMode="auto">
          <a:xfrm>
            <a:off x="5257800" y="48006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latin typeface="Arial" charset="0"/>
                <a:ea typeface="ＭＳ Ｐゴシック" charset="-128"/>
                <a:cs typeface="ＭＳ Ｐゴシック" charset="-128"/>
              </a:rPr>
              <a:t>CIncinnati</a:t>
            </a:r>
          </a:p>
        </p:txBody>
      </p:sp>
      <p:sp>
        <p:nvSpPr>
          <p:cNvPr id="11299" name="Line 1059"/>
          <p:cNvSpPr>
            <a:spLocks noChangeShapeType="1"/>
          </p:cNvSpPr>
          <p:nvPr/>
        </p:nvSpPr>
        <p:spPr bwMode="auto">
          <a:xfrm flipH="1" flipV="1">
            <a:off x="5534025" y="4586288"/>
            <a:ext cx="104775" cy="366712"/>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11300" name="Text Box 1060"/>
          <p:cNvSpPr txBox="1">
            <a:spLocks noChangeArrowheads="1"/>
          </p:cNvSpPr>
          <p:nvPr/>
        </p:nvSpPr>
        <p:spPr bwMode="auto">
          <a:xfrm>
            <a:off x="2590800" y="5181600"/>
            <a:ext cx="1371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latin typeface="Arial" charset="0"/>
                <a:ea typeface="ＭＳ Ｐゴシック" charset="-128"/>
                <a:cs typeface="ＭＳ Ｐゴシック" charset="-128"/>
              </a:rPr>
              <a:t>Kansas City</a:t>
            </a:r>
          </a:p>
        </p:txBody>
      </p:sp>
      <p:sp>
        <p:nvSpPr>
          <p:cNvPr id="11301" name="Line 1061"/>
          <p:cNvSpPr>
            <a:spLocks noChangeShapeType="1"/>
          </p:cNvSpPr>
          <p:nvPr/>
        </p:nvSpPr>
        <p:spPr bwMode="auto">
          <a:xfrm flipH="1" flipV="1">
            <a:off x="2971800" y="4953000"/>
            <a:ext cx="228600" cy="381000"/>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11302" name="Text Box 1062"/>
          <p:cNvSpPr txBox="1">
            <a:spLocks noChangeArrowheads="1"/>
          </p:cNvSpPr>
          <p:nvPr/>
        </p:nvSpPr>
        <p:spPr bwMode="auto">
          <a:xfrm>
            <a:off x="838200" y="37338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latin typeface="Arial" charset="0"/>
                <a:ea typeface="ＭＳ Ｐゴシック" charset="-128"/>
                <a:cs typeface="ＭＳ Ｐゴシック" charset="-128"/>
              </a:rPr>
              <a:t>Omaha</a:t>
            </a:r>
          </a:p>
        </p:txBody>
      </p:sp>
      <p:sp>
        <p:nvSpPr>
          <p:cNvPr id="11303" name="Line 1063"/>
          <p:cNvSpPr>
            <a:spLocks noChangeShapeType="1"/>
          </p:cNvSpPr>
          <p:nvPr/>
        </p:nvSpPr>
        <p:spPr bwMode="auto">
          <a:xfrm>
            <a:off x="1676400" y="3962400"/>
            <a:ext cx="623888" cy="123825"/>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11304" name="Text Box 1064"/>
          <p:cNvSpPr txBox="1">
            <a:spLocks noChangeArrowheads="1"/>
          </p:cNvSpPr>
          <p:nvPr/>
        </p:nvSpPr>
        <p:spPr bwMode="auto">
          <a:xfrm>
            <a:off x="3048000" y="44958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accent1"/>
                </a:solidFill>
                <a:latin typeface="Arial" charset="0"/>
                <a:ea typeface="ＭＳ Ｐゴシック" charset="-128"/>
                <a:cs typeface="ＭＳ Ｐゴシック" charset="-128"/>
              </a:rPr>
              <a:t>St. Louis</a:t>
            </a:r>
          </a:p>
        </p:txBody>
      </p:sp>
      <p:sp>
        <p:nvSpPr>
          <p:cNvPr id="41" name="Slide Number Placeholder 40"/>
          <p:cNvSpPr>
            <a:spLocks noGrp="1"/>
          </p:cNvSpPr>
          <p:nvPr>
            <p:ph type="sldNum" sz="quarter" idx="12"/>
          </p:nvPr>
        </p:nvSpPr>
        <p:spPr/>
        <p:txBody>
          <a:bodyPr/>
          <a:lstStyle/>
          <a:p>
            <a:fld id="{D19C25EB-27FD-0A4C-B106-EAE29D09F81D}" type="slidenum">
              <a:rPr lang="en-US" smtClean="0"/>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2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9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2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9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2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2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8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29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29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2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29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3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30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30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3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animBg="1"/>
      <p:bldP spid="11273" grpId="0"/>
      <p:bldP spid="11274" grpId="0" animBg="1"/>
      <p:bldP spid="11275" grpId="0"/>
      <p:bldP spid="11276" grpId="0"/>
      <p:bldP spid="11277" grpId="0" animBg="1"/>
      <p:bldP spid="11278" grpId="0"/>
      <p:bldP spid="11279" grpId="0"/>
      <p:bldP spid="11280" grpId="0" animBg="1"/>
      <p:bldP spid="11281" grpId="0"/>
      <p:bldP spid="11282" grpId="0" animBg="1"/>
      <p:bldP spid="11283" grpId="0"/>
      <p:bldP spid="11284" grpId="0" animBg="1"/>
      <p:bldP spid="11285" grpId="0" animBg="1"/>
      <p:bldP spid="11286" grpId="0"/>
      <p:bldP spid="11287" grpId="0" animBg="1"/>
      <p:bldP spid="11288" grpId="0"/>
      <p:bldP spid="11289" grpId="0" animBg="1"/>
      <p:bldP spid="11290" grpId="0"/>
      <p:bldP spid="11291" grpId="0" animBg="1"/>
      <p:bldP spid="11292" grpId="0" animBg="1"/>
      <p:bldP spid="11293" grpId="0"/>
      <p:bldP spid="11294" grpId="0" animBg="1"/>
      <p:bldP spid="11295" grpId="0"/>
      <p:bldP spid="11296" grpId="0"/>
      <p:bldP spid="11297" grpId="0" animBg="1"/>
      <p:bldP spid="11298" grpId="0"/>
      <p:bldP spid="11299" grpId="0" animBg="1"/>
      <p:bldP spid="11300" grpId="0"/>
      <p:bldP spid="11301" grpId="0" animBg="1"/>
      <p:bldP spid="11302" grpId="0"/>
      <p:bldP spid="11303" grpId="0" animBg="1"/>
      <p:bldP spid="11304"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p>
            <a:fld id="{07BF0873-67A3-3341-992F-BD530C129D31}" type="slidenum">
              <a:rPr lang="en-US" smtClean="0"/>
              <a:pPr/>
              <a:t>59</a:t>
            </a:fld>
            <a:endParaRPr lang="en-US" smtClean="0"/>
          </a:p>
        </p:txBody>
      </p:sp>
      <p:pic>
        <p:nvPicPr>
          <p:cNvPr id="100355" name="Picture 2"/>
          <p:cNvPicPr>
            <a:picLocks noChangeAspect="1" noChangeArrowheads="1"/>
          </p:cNvPicPr>
          <p:nvPr/>
        </p:nvPicPr>
        <p:blipFill>
          <a:blip r:embed="rId10"/>
          <a:srcRect/>
          <a:stretch>
            <a:fillRect/>
          </a:stretch>
        </p:blipFill>
        <p:spPr bwMode="auto">
          <a:xfrm>
            <a:off x="0" y="685800"/>
            <a:ext cx="9144000" cy="5275263"/>
          </a:xfrm>
          <a:prstGeom prst="rect">
            <a:avLst/>
          </a:prstGeom>
          <a:noFill/>
          <a:ln w="9525">
            <a:noFill/>
            <a:miter lim="800000"/>
            <a:headEnd/>
            <a:tailEnd/>
          </a:ln>
        </p:spPr>
      </p:pic>
      <p:sp>
        <p:nvSpPr>
          <p:cNvPr id="100356" name="Rectangle 3"/>
          <p:cNvSpPr>
            <a:spLocks noChangeArrowheads="1"/>
          </p:cNvSpPr>
          <p:nvPr/>
        </p:nvSpPr>
        <p:spPr bwMode="auto">
          <a:xfrm>
            <a:off x="0" y="5943600"/>
            <a:ext cx="9144000" cy="914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00357" name="Rectangle 4"/>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00358" name="Rectangle 5"/>
          <p:cNvSpPr>
            <a:spLocks noGrp="1" noChangeArrowheads="1"/>
          </p:cNvSpPr>
          <p:nvPr>
            <p:ph type="title" idx="4294967295"/>
          </p:nvPr>
        </p:nvSpPr>
        <p:spPr/>
        <p:txBody>
          <a:bodyPr/>
          <a:lstStyle/>
          <a:p>
            <a:pPr eaLnBrk="1" hangingPunct="1"/>
            <a:r>
              <a:rPr lang="en-US"/>
              <a:t>U.S. at Night: u in bunk</a:t>
            </a:r>
          </a:p>
        </p:txBody>
      </p:sp>
      <p:sp>
        <p:nvSpPr>
          <p:cNvPr id="100359" name="Text Box 6"/>
          <p:cNvSpPr txBox="1">
            <a:spLocks noChangeArrowheads="1"/>
          </p:cNvSpPr>
          <p:nvPr/>
        </p:nvSpPr>
        <p:spPr bwMode="auto">
          <a:xfrm>
            <a:off x="1752600" y="228600"/>
            <a:ext cx="5791200" cy="3968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2000"/>
              <a:t>The Inland North vs. the Midland: short u in </a:t>
            </a:r>
            <a:r>
              <a:rPr lang="en-US" sz="2000" i="1"/>
              <a:t>bunk</a:t>
            </a:r>
            <a:endParaRPr lang="en-US" sz="2000"/>
          </a:p>
        </p:txBody>
      </p:sp>
      <p:sp>
        <p:nvSpPr>
          <p:cNvPr id="100360" name="Text Box 7"/>
          <p:cNvSpPr txBox="1">
            <a:spLocks noChangeArrowheads="1"/>
          </p:cNvSpPr>
          <p:nvPr/>
        </p:nvSpPr>
        <p:spPr bwMode="auto">
          <a:xfrm>
            <a:off x="6705600" y="16002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Syracuse</a:t>
            </a:r>
          </a:p>
        </p:txBody>
      </p:sp>
      <p:sp>
        <p:nvSpPr>
          <p:cNvPr id="100361" name="Line 8"/>
          <p:cNvSpPr>
            <a:spLocks noChangeShapeType="1"/>
          </p:cNvSpPr>
          <p:nvPr/>
        </p:nvSpPr>
        <p:spPr bwMode="auto">
          <a:xfrm>
            <a:off x="7162800" y="1905000"/>
            <a:ext cx="228600" cy="685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00362" name="Text Box 9"/>
          <p:cNvSpPr txBox="1">
            <a:spLocks noChangeArrowheads="1"/>
          </p:cNvSpPr>
          <p:nvPr/>
        </p:nvSpPr>
        <p:spPr bwMode="auto">
          <a:xfrm>
            <a:off x="3276600" y="1295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Milwaukee</a:t>
            </a:r>
          </a:p>
        </p:txBody>
      </p:sp>
      <p:sp>
        <p:nvSpPr>
          <p:cNvPr id="100363" name="Line 10"/>
          <p:cNvSpPr>
            <a:spLocks noChangeShapeType="1"/>
          </p:cNvSpPr>
          <p:nvPr/>
        </p:nvSpPr>
        <p:spPr bwMode="auto">
          <a:xfrm>
            <a:off x="4114800" y="1676400"/>
            <a:ext cx="228600" cy="1447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00364" name="Line 11"/>
          <p:cNvSpPr>
            <a:spLocks noChangeShapeType="1"/>
          </p:cNvSpPr>
          <p:nvPr/>
        </p:nvSpPr>
        <p:spPr bwMode="auto">
          <a:xfrm flipH="1" flipV="1">
            <a:off x="5862638" y="4192588"/>
            <a:ext cx="280987" cy="315912"/>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00365" name="Text Box 12"/>
          <p:cNvSpPr txBox="1">
            <a:spLocks noChangeArrowheads="1"/>
          </p:cNvSpPr>
          <p:nvPr/>
        </p:nvSpPr>
        <p:spPr bwMode="auto">
          <a:xfrm>
            <a:off x="5334000" y="2209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bg1"/>
                </a:solidFill>
              </a:rPr>
              <a:t>Flint</a:t>
            </a:r>
          </a:p>
        </p:txBody>
      </p:sp>
      <p:sp>
        <p:nvSpPr>
          <p:cNvPr id="100366" name="Line 13"/>
          <p:cNvSpPr>
            <a:spLocks noChangeShapeType="1"/>
          </p:cNvSpPr>
          <p:nvPr/>
        </p:nvSpPr>
        <p:spPr bwMode="auto">
          <a:xfrm flipH="1">
            <a:off x="5334000" y="2514600"/>
            <a:ext cx="152400" cy="3810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pic>
        <p:nvPicPr>
          <p:cNvPr id="237582" name="Picture 14">
            <a:hlinkClick r:id="" action="ppaction://ole?verb=0"/>
            <a:hlinkHover r:id="" action="ppaction://ole?verb=0"/>
          </p:cNvPr>
          <p:cNvPicPr>
            <a:picLocks noRot="1" noChangeAspect="1" noChangeArrowheads="1"/>
          </p:cNvPicPr>
          <p:nvPr>
            <a:wavAudioFile r:embed="rId1" name="Embedded Sound 37"/>
          </p:nvPr>
        </p:nvPicPr>
        <p:blipFill>
          <a:blip r:embed="rId11"/>
          <a:srcRect/>
          <a:stretch>
            <a:fillRect/>
          </a:stretch>
        </p:blipFill>
        <p:spPr bwMode="auto">
          <a:xfrm>
            <a:off x="4419600" y="5562600"/>
            <a:ext cx="406400" cy="406400"/>
          </a:xfrm>
          <a:prstGeom prst="rect">
            <a:avLst/>
          </a:prstGeom>
          <a:noFill/>
          <a:ln w="9525">
            <a:noFill/>
            <a:miter lim="800000"/>
            <a:headEnd/>
            <a:tailEnd/>
          </a:ln>
        </p:spPr>
      </p:pic>
      <p:sp>
        <p:nvSpPr>
          <p:cNvPr id="100368" name="Text Box 15"/>
          <p:cNvSpPr txBox="1">
            <a:spLocks noChangeArrowheads="1"/>
          </p:cNvSpPr>
          <p:nvPr/>
        </p:nvSpPr>
        <p:spPr bwMode="auto">
          <a:xfrm>
            <a:off x="6096000" y="4419600"/>
            <a:ext cx="1143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Columbus</a:t>
            </a:r>
          </a:p>
        </p:txBody>
      </p:sp>
      <p:pic>
        <p:nvPicPr>
          <p:cNvPr id="237584" name="Picture 16">
            <a:hlinkClick r:id="" action="ppaction://ole?verb=0"/>
            <a:hlinkHover r:id="" action="ppaction://ole?verb=0"/>
          </p:cNvPr>
          <p:cNvPicPr>
            <a:picLocks noRot="1" noChangeAspect="1" noChangeArrowheads="1"/>
          </p:cNvPicPr>
          <p:nvPr>
            <a:wavAudioFile r:embed="rId2" name="Embedded Sound 35"/>
          </p:nvPr>
        </p:nvPicPr>
        <p:blipFill>
          <a:blip r:embed="rId11"/>
          <a:srcRect/>
          <a:stretch>
            <a:fillRect/>
          </a:stretch>
        </p:blipFill>
        <p:spPr bwMode="auto">
          <a:xfrm>
            <a:off x="6400800" y="4724400"/>
            <a:ext cx="406400" cy="406400"/>
          </a:xfrm>
          <a:prstGeom prst="rect">
            <a:avLst/>
          </a:prstGeom>
          <a:noFill/>
          <a:ln w="9525">
            <a:noFill/>
            <a:miter lim="800000"/>
            <a:headEnd/>
            <a:tailEnd/>
          </a:ln>
        </p:spPr>
      </p:pic>
      <p:pic>
        <p:nvPicPr>
          <p:cNvPr id="237585" name="Picture 17">
            <a:hlinkClick r:id="" action="ppaction://ole?verb=0"/>
            <a:hlinkHover r:id="" action="ppaction://ole?verb=0"/>
          </p:cNvPr>
          <p:cNvPicPr>
            <a:picLocks noRot="1" noChangeAspect="1" noChangeArrowheads="1"/>
          </p:cNvPicPr>
          <p:nvPr>
            <a:wavAudioFile r:embed="rId3" name="Embedded Sound 29"/>
          </p:nvPr>
        </p:nvPicPr>
        <p:blipFill>
          <a:blip r:embed="rId11"/>
          <a:srcRect/>
          <a:stretch>
            <a:fillRect/>
          </a:stretch>
        </p:blipFill>
        <p:spPr bwMode="auto">
          <a:xfrm>
            <a:off x="6934200" y="1295400"/>
            <a:ext cx="406400" cy="406400"/>
          </a:xfrm>
          <a:prstGeom prst="rect">
            <a:avLst/>
          </a:prstGeom>
          <a:noFill/>
          <a:ln w="9525">
            <a:noFill/>
            <a:miter lim="800000"/>
            <a:headEnd/>
            <a:tailEnd/>
          </a:ln>
        </p:spPr>
      </p:pic>
      <p:sp>
        <p:nvSpPr>
          <p:cNvPr id="100371" name="Line 18"/>
          <p:cNvSpPr>
            <a:spLocks noChangeShapeType="1"/>
          </p:cNvSpPr>
          <p:nvPr/>
        </p:nvSpPr>
        <p:spPr bwMode="auto">
          <a:xfrm flipV="1">
            <a:off x="4648200" y="5029200"/>
            <a:ext cx="152400" cy="3810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00372" name="Text Box 19"/>
          <p:cNvSpPr txBox="1">
            <a:spLocks noChangeArrowheads="1"/>
          </p:cNvSpPr>
          <p:nvPr/>
        </p:nvSpPr>
        <p:spPr bwMode="auto">
          <a:xfrm>
            <a:off x="4038600" y="5334000"/>
            <a:ext cx="1143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Evansville</a:t>
            </a:r>
          </a:p>
        </p:txBody>
      </p:sp>
      <p:pic>
        <p:nvPicPr>
          <p:cNvPr id="237588" name="Picture 20">
            <a:hlinkClick r:id="" action="ppaction://ole?verb=0"/>
            <a:hlinkHover r:id="" action="ppaction://ole?verb=0"/>
          </p:cNvPr>
          <p:cNvPicPr>
            <a:picLocks noRot="1" noChangeAspect="1" noChangeArrowheads="1"/>
          </p:cNvPicPr>
          <p:nvPr>
            <a:wavAudioFile r:embed="rId4" name="Embedded Sound 36"/>
          </p:nvPr>
        </p:nvPicPr>
        <p:blipFill>
          <a:blip r:embed="rId11"/>
          <a:srcRect/>
          <a:stretch>
            <a:fillRect/>
          </a:stretch>
        </p:blipFill>
        <p:spPr bwMode="auto">
          <a:xfrm>
            <a:off x="3581400" y="4876800"/>
            <a:ext cx="406400" cy="406400"/>
          </a:xfrm>
          <a:prstGeom prst="rect">
            <a:avLst/>
          </a:prstGeom>
          <a:noFill/>
          <a:ln w="9525">
            <a:noFill/>
            <a:miter lim="800000"/>
            <a:headEnd/>
            <a:tailEnd/>
          </a:ln>
        </p:spPr>
      </p:pic>
      <p:sp>
        <p:nvSpPr>
          <p:cNvPr id="100374" name="Text Box 21"/>
          <p:cNvSpPr txBox="1">
            <a:spLocks noChangeArrowheads="1"/>
          </p:cNvSpPr>
          <p:nvPr/>
        </p:nvSpPr>
        <p:spPr bwMode="auto">
          <a:xfrm>
            <a:off x="3048000" y="4572000"/>
            <a:ext cx="1447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Terre Haute</a:t>
            </a:r>
          </a:p>
        </p:txBody>
      </p:sp>
      <p:sp>
        <p:nvSpPr>
          <p:cNvPr id="100375" name="Line 22"/>
          <p:cNvSpPr>
            <a:spLocks noChangeShapeType="1"/>
          </p:cNvSpPr>
          <p:nvPr/>
        </p:nvSpPr>
        <p:spPr bwMode="auto">
          <a:xfrm>
            <a:off x="4343400" y="44958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0376" name="Line 23"/>
          <p:cNvSpPr>
            <a:spLocks noChangeShapeType="1"/>
          </p:cNvSpPr>
          <p:nvPr/>
        </p:nvSpPr>
        <p:spPr bwMode="auto">
          <a:xfrm flipV="1">
            <a:off x="4191000" y="4572000"/>
            <a:ext cx="457200" cy="762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100377" name="Text Box 24"/>
          <p:cNvSpPr txBox="1">
            <a:spLocks noChangeArrowheads="1"/>
          </p:cNvSpPr>
          <p:nvPr/>
        </p:nvSpPr>
        <p:spPr bwMode="auto">
          <a:xfrm>
            <a:off x="4953000" y="4724400"/>
            <a:ext cx="1447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Indianapolis</a:t>
            </a:r>
          </a:p>
        </p:txBody>
      </p:sp>
      <p:sp>
        <p:nvSpPr>
          <p:cNvPr id="100378" name="Line 25"/>
          <p:cNvSpPr>
            <a:spLocks noChangeShapeType="1"/>
          </p:cNvSpPr>
          <p:nvPr/>
        </p:nvSpPr>
        <p:spPr bwMode="auto">
          <a:xfrm flipH="1" flipV="1">
            <a:off x="5105400" y="4495800"/>
            <a:ext cx="204788" cy="315913"/>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pic>
        <p:nvPicPr>
          <p:cNvPr id="237594" name="Picture 26">
            <a:hlinkClick r:id="" action="ppaction://ole?verb=0"/>
            <a:hlinkHover r:id="" action="ppaction://ole?verb=0"/>
          </p:cNvPr>
          <p:cNvPicPr>
            <a:picLocks noRot="1" noChangeAspect="1" noChangeArrowheads="1"/>
          </p:cNvPicPr>
          <p:nvPr>
            <a:wavAudioFile r:embed="rId5" name="Embedded Sound 38"/>
          </p:nvPr>
        </p:nvPicPr>
        <p:blipFill>
          <a:blip r:embed="rId11"/>
          <a:srcRect/>
          <a:stretch>
            <a:fillRect/>
          </a:stretch>
        </p:blipFill>
        <p:spPr bwMode="auto">
          <a:xfrm>
            <a:off x="5334000" y="5029200"/>
            <a:ext cx="406400" cy="406400"/>
          </a:xfrm>
          <a:prstGeom prst="rect">
            <a:avLst/>
          </a:prstGeom>
          <a:noFill/>
          <a:ln w="9525">
            <a:noFill/>
            <a:miter lim="800000"/>
            <a:headEnd/>
            <a:tailEnd/>
          </a:ln>
        </p:spPr>
      </p:pic>
      <p:pic>
        <p:nvPicPr>
          <p:cNvPr id="237595" name="Picture 27">
            <a:hlinkClick r:id="" action="ppaction://ole?verb=0"/>
            <a:hlinkHover r:id="" action="ppaction://ole?verb=0"/>
          </p:cNvPr>
          <p:cNvPicPr>
            <a:picLocks noRot="1" noChangeAspect="1" noChangeArrowheads="1"/>
          </p:cNvPicPr>
          <p:nvPr>
            <a:wavAudioFile r:embed="rId6" name="Embedded Sound 39"/>
          </p:nvPr>
        </p:nvPicPr>
        <p:blipFill>
          <a:blip r:embed="rId11"/>
          <a:srcRect/>
          <a:stretch>
            <a:fillRect/>
          </a:stretch>
        </p:blipFill>
        <p:spPr bwMode="auto">
          <a:xfrm>
            <a:off x="3733800" y="990600"/>
            <a:ext cx="406400" cy="406400"/>
          </a:xfrm>
          <a:prstGeom prst="rect">
            <a:avLst/>
          </a:prstGeom>
          <a:noFill/>
          <a:ln w="9525">
            <a:noFill/>
            <a:miter lim="800000"/>
            <a:headEnd/>
            <a:tailEnd/>
          </a:ln>
        </p:spPr>
      </p:pic>
      <p:pic>
        <p:nvPicPr>
          <p:cNvPr id="237596" name="Picture 28">
            <a:hlinkClick r:id="" action="ppaction://ole?verb=0"/>
            <a:hlinkHover r:id="" action="ppaction://ole?verb=0"/>
          </p:cNvPr>
          <p:cNvPicPr>
            <a:picLocks noRot="1" noChangeAspect="1" noChangeArrowheads="1"/>
          </p:cNvPicPr>
          <p:nvPr>
            <a:wavAudioFile r:embed="rId7" name="Embedded Sound 40"/>
          </p:nvPr>
        </p:nvPicPr>
        <p:blipFill>
          <a:blip r:embed="rId11"/>
          <a:srcRect/>
          <a:stretch>
            <a:fillRect/>
          </a:stretch>
        </p:blipFill>
        <p:spPr bwMode="auto">
          <a:xfrm>
            <a:off x="5410200" y="190500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758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 fill="hold"/>
                                        <p:tgtEl>
                                          <p:spTgt spid="237582"/>
                                        </p:tgtEl>
                                      </p:cBhvr>
                                    </p:cmd>
                                  </p:childTnLst>
                                </p:cTn>
                              </p:par>
                            </p:childTnLst>
                          </p:cTn>
                        </p:par>
                      </p:childTnLst>
                    </p:cTn>
                  </p:par>
                </p:childTnLst>
              </p:cTn>
              <p:nextCondLst>
                <p:cond evt="onClick" delay="0">
                  <p:tgtEl>
                    <p:spTgt spid="23758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7582"/>
                </p:tgtEl>
              </p:cMediaNode>
            </p:audio>
            <p:seq concurrent="1" nextAc="seek">
              <p:cTn id="8" restart="whenNotActive" fill="hold" evtFilter="cancelBubble" nodeType="interactiveSeq">
                <p:stCondLst>
                  <p:cond evt="onClick" delay="0">
                    <p:tgtEl>
                      <p:spTgt spid="23758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1" fill="hold"/>
                                        <p:tgtEl>
                                          <p:spTgt spid="237584"/>
                                        </p:tgtEl>
                                      </p:cBhvr>
                                    </p:cmd>
                                  </p:childTnLst>
                                </p:cTn>
                              </p:par>
                            </p:childTnLst>
                          </p:cTn>
                        </p:par>
                      </p:childTnLst>
                    </p:cTn>
                  </p:par>
                </p:childTnLst>
              </p:cTn>
              <p:nextCondLst>
                <p:cond evt="onClick" delay="0">
                  <p:tgtEl>
                    <p:spTgt spid="23758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37584"/>
                </p:tgtEl>
              </p:cMediaNode>
            </p:audio>
            <p:seq concurrent="1" nextAc="seek">
              <p:cTn id="14" restart="whenNotActive" fill="hold" evtFilter="cancelBubble" nodeType="interactiveSeq">
                <p:stCondLst>
                  <p:cond evt="onClick" delay="0">
                    <p:tgtEl>
                      <p:spTgt spid="23758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15" fill="hold"/>
                                        <p:tgtEl>
                                          <p:spTgt spid="237585"/>
                                        </p:tgtEl>
                                      </p:cBhvr>
                                    </p:cmd>
                                  </p:childTnLst>
                                </p:cTn>
                              </p:par>
                            </p:childTnLst>
                          </p:cTn>
                        </p:par>
                      </p:childTnLst>
                    </p:cTn>
                  </p:par>
                </p:childTnLst>
              </p:cTn>
              <p:nextCondLst>
                <p:cond evt="onClick" delay="0">
                  <p:tgtEl>
                    <p:spTgt spid="23758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37585"/>
                </p:tgtEl>
              </p:cMediaNode>
            </p:audio>
            <p:seq concurrent="1" nextAc="seek">
              <p:cTn id="20" restart="whenNotActive" fill="hold" evtFilter="cancelBubble" nodeType="interactiveSeq">
                <p:stCondLst>
                  <p:cond evt="onClick" delay="0">
                    <p:tgtEl>
                      <p:spTgt spid="23758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40" fill="hold"/>
                                        <p:tgtEl>
                                          <p:spTgt spid="237588"/>
                                        </p:tgtEl>
                                      </p:cBhvr>
                                    </p:cmd>
                                  </p:childTnLst>
                                </p:cTn>
                              </p:par>
                            </p:childTnLst>
                          </p:cTn>
                        </p:par>
                      </p:childTnLst>
                    </p:cTn>
                  </p:par>
                </p:childTnLst>
              </p:cTn>
              <p:nextCondLst>
                <p:cond evt="onClick" delay="0">
                  <p:tgtEl>
                    <p:spTgt spid="23758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37588"/>
                </p:tgtEl>
              </p:cMediaNode>
            </p:audio>
            <p:seq concurrent="1" nextAc="seek">
              <p:cTn id="26" restart="whenNotActive" fill="hold" evtFilter="cancelBubble" nodeType="interactiveSeq">
                <p:stCondLst>
                  <p:cond evt="onClick" delay="0">
                    <p:tgtEl>
                      <p:spTgt spid="23759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08" fill="hold"/>
                                        <p:tgtEl>
                                          <p:spTgt spid="237594"/>
                                        </p:tgtEl>
                                      </p:cBhvr>
                                    </p:cmd>
                                  </p:childTnLst>
                                </p:cTn>
                              </p:par>
                            </p:childTnLst>
                          </p:cTn>
                        </p:par>
                      </p:childTnLst>
                    </p:cTn>
                  </p:par>
                </p:childTnLst>
              </p:cTn>
              <p:nextCondLst>
                <p:cond evt="onClick" delay="0">
                  <p:tgtEl>
                    <p:spTgt spid="237594"/>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37594"/>
                </p:tgtEl>
              </p:cMediaNode>
            </p:audio>
            <p:seq concurrent="1" nextAc="seek">
              <p:cTn id="32" restart="whenNotActive" fill="hold" evtFilter="cancelBubble" nodeType="interactiveSeq">
                <p:stCondLst>
                  <p:cond evt="onClick" delay="0">
                    <p:tgtEl>
                      <p:spTgt spid="23759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55" fill="hold"/>
                                        <p:tgtEl>
                                          <p:spTgt spid="237595"/>
                                        </p:tgtEl>
                                      </p:cBhvr>
                                    </p:cmd>
                                  </p:childTnLst>
                                </p:cTn>
                              </p:par>
                            </p:childTnLst>
                          </p:cTn>
                        </p:par>
                      </p:childTnLst>
                    </p:cTn>
                  </p:par>
                </p:childTnLst>
              </p:cTn>
              <p:nextCondLst>
                <p:cond evt="onClick" delay="0">
                  <p:tgtEl>
                    <p:spTgt spid="237595"/>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37595"/>
                </p:tgtEl>
              </p:cMediaNode>
            </p:audio>
            <p:seq concurrent="1" nextAc="seek">
              <p:cTn id="38" restart="whenNotActive" fill="hold" evtFilter="cancelBubble" nodeType="interactiveSeq">
                <p:stCondLst>
                  <p:cond evt="onClick" delay="0">
                    <p:tgtEl>
                      <p:spTgt spid="23759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32" fill="hold"/>
                                        <p:tgtEl>
                                          <p:spTgt spid="237596"/>
                                        </p:tgtEl>
                                      </p:cBhvr>
                                    </p:cmd>
                                  </p:childTnLst>
                                </p:cTn>
                              </p:par>
                            </p:childTnLst>
                          </p:cTn>
                        </p:par>
                      </p:childTnLst>
                    </p:cTn>
                  </p:par>
                </p:childTnLst>
              </p:cTn>
              <p:nextCondLst>
                <p:cond evt="onClick" delay="0">
                  <p:tgtEl>
                    <p:spTgt spid="237596"/>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37596"/>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individual as primary input</a:t>
            </a:r>
            <a:endParaRPr lang="en-US" sz="3600" dirty="0"/>
          </a:p>
        </p:txBody>
      </p:sp>
      <p:sp>
        <p:nvSpPr>
          <p:cNvPr id="3" name="Content Placeholder 2"/>
          <p:cNvSpPr>
            <a:spLocks noGrp="1"/>
          </p:cNvSpPr>
          <p:nvPr>
            <p:ph idx="1"/>
          </p:nvPr>
        </p:nvSpPr>
        <p:spPr>
          <a:xfrm>
            <a:off x="457200" y="1600200"/>
            <a:ext cx="7924800" cy="4525963"/>
          </a:xfrm>
        </p:spPr>
        <p:txBody>
          <a:bodyPr>
            <a:normAutofit/>
          </a:bodyPr>
          <a:lstStyle/>
          <a:p>
            <a:pPr>
              <a:buNone/>
            </a:pPr>
            <a:r>
              <a:rPr lang="en-US" sz="2400" dirty="0" smtClean="0"/>
              <a:t>“The linguist should be able to pin-point the development of a language as a result of individual choices, and . . . the sociolinguist should try to relate changes in social structure to changes in individual cultural values as expressed through speech in social interaction. Individual behavior is thus seen as the proper starting point for sociolinguistic investigation.”</a:t>
            </a:r>
          </a:p>
          <a:p>
            <a:pPr>
              <a:buNone/>
            </a:pPr>
            <a:r>
              <a:rPr lang="en-US" sz="2400" dirty="0" smtClean="0"/>
              <a:t> –Janet Holmes, </a:t>
            </a:r>
            <a:r>
              <a:rPr lang="en-US" sz="2400" i="1" dirty="0" smtClean="0"/>
              <a:t>Sociolinguistics and the Individual</a:t>
            </a:r>
          </a:p>
          <a:p>
            <a:endParaRPr lang="en-US" sz="24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000" dirty="0" smtClean="0"/>
              <a:t>Uniformity of the Inland North as defined by four coinciding isoglosses. Black symbols: speakers satisfying the UD criterion: /</a:t>
            </a:r>
            <a:r>
              <a:rPr lang="en-US" sz="2000" dirty="0" err="1" smtClean="0"/>
              <a:t>ʌ</a:t>
            </a:r>
            <a:r>
              <a:rPr lang="en-US" sz="2000" dirty="0" smtClean="0"/>
              <a:t>/ is backer than /</a:t>
            </a:r>
            <a:r>
              <a:rPr lang="en-US" sz="2000" dirty="0" err="1" smtClean="0"/>
              <a:t>o</a:t>
            </a:r>
            <a:r>
              <a:rPr lang="en-US" sz="2000" dirty="0" smtClean="0"/>
              <a:t>/. White symbols: /</a:t>
            </a:r>
            <a:r>
              <a:rPr lang="en-US" sz="2000" dirty="0" err="1" smtClean="0"/>
              <a:t>o</a:t>
            </a:r>
            <a:r>
              <a:rPr lang="en-US" sz="2000" dirty="0" smtClean="0"/>
              <a:t>/ is backer than /</a:t>
            </a:r>
            <a:r>
              <a:rPr lang="en-US" sz="2000" dirty="0" err="1" smtClean="0"/>
              <a:t>ʌ</a:t>
            </a:r>
            <a:r>
              <a:rPr lang="en-US" sz="2000" dirty="0" smtClean="0"/>
              <a:t>/ </a:t>
            </a:r>
            <a:endParaRPr lang="en-US" sz="2000" dirty="0"/>
          </a:p>
        </p:txBody>
      </p:sp>
      <p:sp>
        <p:nvSpPr>
          <p:cNvPr id="5" name="TextBox 4"/>
          <p:cNvSpPr txBox="1"/>
          <p:nvPr/>
        </p:nvSpPr>
        <p:spPr>
          <a:xfrm>
            <a:off x="3962400" y="4400490"/>
            <a:ext cx="2209800" cy="400110"/>
          </a:xfrm>
          <a:prstGeom prst="rect">
            <a:avLst/>
          </a:prstGeom>
          <a:noFill/>
        </p:spPr>
        <p:txBody>
          <a:bodyPr wrap="square" rtlCol="0">
            <a:spAutoFit/>
          </a:bodyPr>
          <a:lstStyle/>
          <a:p>
            <a:r>
              <a:rPr lang="en-US" sz="2000" dirty="0" smtClean="0"/>
              <a:t>MIDLAND</a:t>
            </a:r>
            <a:endParaRPr lang="en-US" sz="2000" dirty="0"/>
          </a:p>
        </p:txBody>
      </p:sp>
      <p:sp>
        <p:nvSpPr>
          <p:cNvPr id="6" name="TextBox 5"/>
          <p:cNvSpPr txBox="1"/>
          <p:nvPr/>
        </p:nvSpPr>
        <p:spPr>
          <a:xfrm>
            <a:off x="3429000" y="2433935"/>
            <a:ext cx="2209800" cy="400110"/>
          </a:xfrm>
          <a:prstGeom prst="rect">
            <a:avLst/>
          </a:prstGeom>
          <a:noFill/>
        </p:spPr>
        <p:txBody>
          <a:bodyPr wrap="square" rtlCol="0">
            <a:spAutoFit/>
          </a:bodyPr>
          <a:lstStyle/>
          <a:p>
            <a:r>
              <a:rPr lang="en-US" sz="2000" dirty="0" smtClean="0"/>
              <a:t>NORTH</a:t>
            </a:r>
            <a:endParaRPr lang="en-US" sz="2000" dirty="0"/>
          </a:p>
        </p:txBody>
      </p:sp>
      <p:pic>
        <p:nvPicPr>
          <p:cNvPr id="7" name="Content Placeholder 3" descr="M14.11. UD NCS.BW.it.tiff"/>
          <p:cNvPicPr>
            <a:picLocks noGrp="1" noChangeAspect="1"/>
          </p:cNvPicPr>
          <p:nvPr>
            <p:ph idx="1"/>
          </p:nvPr>
        </p:nvPicPr>
        <p:blipFill>
          <a:blip r:embed="rId3"/>
          <a:srcRect l="-5469" r="-5469"/>
          <a:stretch>
            <a:fillRect/>
          </a:stretch>
        </p:blipFill>
        <p:spPr>
          <a:xfrm>
            <a:off x="-457200" y="1219200"/>
            <a:ext cx="9837416" cy="5410200"/>
          </a:xfrm>
        </p:spPr>
      </p:pic>
      <p:sp>
        <p:nvSpPr>
          <p:cNvPr id="10" name="TextBox 9"/>
          <p:cNvSpPr txBox="1"/>
          <p:nvPr/>
        </p:nvSpPr>
        <p:spPr>
          <a:xfrm>
            <a:off x="3200400" y="4724400"/>
            <a:ext cx="2209800" cy="523220"/>
          </a:xfrm>
          <a:prstGeom prst="rect">
            <a:avLst/>
          </a:prstGeom>
          <a:noFill/>
        </p:spPr>
        <p:txBody>
          <a:bodyPr wrap="square" rtlCol="0">
            <a:spAutoFit/>
          </a:bodyPr>
          <a:lstStyle/>
          <a:p>
            <a:r>
              <a:rPr lang="en-US" sz="2800" dirty="0" smtClean="0"/>
              <a:t>MIDLAND</a:t>
            </a:r>
            <a:endParaRPr lang="en-US" sz="2800" dirty="0"/>
          </a:p>
        </p:txBody>
      </p:sp>
      <p:sp>
        <p:nvSpPr>
          <p:cNvPr id="11" name="TextBox 10"/>
          <p:cNvSpPr txBox="1"/>
          <p:nvPr/>
        </p:nvSpPr>
        <p:spPr>
          <a:xfrm>
            <a:off x="1828800" y="1828800"/>
            <a:ext cx="2209800" cy="523220"/>
          </a:xfrm>
          <a:prstGeom prst="rect">
            <a:avLst/>
          </a:prstGeom>
          <a:noFill/>
        </p:spPr>
        <p:txBody>
          <a:bodyPr wrap="square" rtlCol="0">
            <a:spAutoFit/>
          </a:bodyPr>
          <a:lstStyle/>
          <a:p>
            <a:r>
              <a:rPr lang="en-US" sz="2800" dirty="0" smtClean="0"/>
              <a:t>NORTH</a:t>
            </a:r>
            <a:endParaRPr lang="en-US" sz="2800" dirty="0"/>
          </a:p>
        </p:txBody>
      </p:sp>
      <p:sp>
        <p:nvSpPr>
          <p:cNvPr id="8" name="Slide Number Placeholder 7"/>
          <p:cNvSpPr>
            <a:spLocks noGrp="1"/>
          </p:cNvSpPr>
          <p:nvPr>
            <p:ph type="sldNum" sz="quarter" idx="12"/>
          </p:nvPr>
        </p:nvSpPr>
        <p:spPr/>
        <p:txBody>
          <a:bodyPr/>
          <a:lstStyle/>
          <a:p>
            <a:fld id="{D19C25EB-27FD-0A4C-B106-EAE29D09F81D}"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143000"/>
          </a:xfrm>
        </p:spPr>
        <p:txBody>
          <a:bodyPr>
            <a:normAutofit/>
          </a:bodyPr>
          <a:lstStyle/>
          <a:p>
            <a:r>
              <a:rPr lang="en-US" sz="2400" dirty="0" smtClean="0"/>
              <a:t>The prevalence of out-of-state neighbors for Atlas subjects: Percent non-locals answering telephone in four city/regions </a:t>
            </a:r>
            <a:endParaRPr lang="en-US" sz="2400" dirty="0"/>
          </a:p>
        </p:txBody>
      </p:sp>
      <p:graphicFrame>
        <p:nvGraphicFramePr>
          <p:cNvPr id="5" name="Chart 4"/>
          <p:cNvGraphicFramePr/>
          <p:nvPr/>
        </p:nvGraphicFramePr>
        <p:xfrm>
          <a:off x="1371600" y="1417638"/>
          <a:ext cx="6324600" cy="3840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733800" y="5486400"/>
            <a:ext cx="4953000" cy="369332"/>
          </a:xfrm>
          <a:prstGeom prst="rect">
            <a:avLst/>
          </a:prstGeom>
          <a:noFill/>
        </p:spPr>
        <p:txBody>
          <a:bodyPr wrap="square" rtlCol="0">
            <a:spAutoFit/>
          </a:bodyPr>
          <a:lstStyle/>
          <a:p>
            <a:r>
              <a:rPr lang="en-US" dirty="0" smtClean="0"/>
              <a:t>Source: Table 14.3</a:t>
            </a:r>
            <a:r>
              <a:rPr lang="en-US" i="1" dirty="0" smtClean="0"/>
              <a:t>, Atlas of North American English</a:t>
            </a:r>
            <a:endParaRPr lang="en-US" i="1" dirty="0"/>
          </a:p>
        </p:txBody>
      </p:sp>
      <p:sp>
        <p:nvSpPr>
          <p:cNvPr id="6" name="Slide Number Placeholder 5"/>
          <p:cNvSpPr>
            <a:spLocks noGrp="1"/>
          </p:cNvSpPr>
          <p:nvPr>
            <p:ph type="sldNum" sz="quarter" idx="12"/>
          </p:nvPr>
        </p:nvSpPr>
        <p:spPr/>
        <p:txBody>
          <a:bodyPr/>
          <a:lstStyle/>
          <a:p>
            <a:fld id="{D19C25EB-27FD-0A4C-B106-EAE29D09F81D}"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7638"/>
            <a:ext cx="7772400" cy="1143000"/>
          </a:xfrm>
        </p:spPr>
        <p:txBody>
          <a:bodyPr>
            <a:noAutofit/>
          </a:bodyPr>
          <a:lstStyle/>
          <a:p>
            <a:r>
              <a:rPr lang="en-US" sz="2800" dirty="0" smtClean="0"/>
              <a:t>Increasing divergence of /</a:t>
            </a:r>
            <a:r>
              <a:rPr lang="en-US" sz="2800" dirty="0" err="1" smtClean="0"/>
              <a:t>ʌ</a:t>
            </a:r>
            <a:r>
              <a:rPr lang="en-US" sz="2800" dirty="0" smtClean="0"/>
              <a:t>/ on the front-back dimension along the North/Midland boundary</a:t>
            </a:r>
            <a:endParaRPr lang="en-US" sz="28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858000" cy="715962"/>
          </a:xfrm>
        </p:spPr>
        <p:txBody>
          <a:bodyPr>
            <a:noAutofit/>
          </a:bodyPr>
          <a:lstStyle/>
          <a:p>
            <a:r>
              <a:rPr lang="en-US" sz="2800" dirty="0" smtClean="0"/>
              <a:t>The coalescence of nine isoglosses on the North/Midland boundary</a:t>
            </a:r>
            <a:endParaRPr lang="en-US" sz="2800" dirty="0"/>
          </a:p>
        </p:txBody>
      </p:sp>
      <p:pic>
        <p:nvPicPr>
          <p:cNvPr id="4" name="Content Placeholder 3" descr="M14.11. UD NCS.BW.it.tiff"/>
          <p:cNvPicPr>
            <a:picLocks noGrp="1" noChangeAspect="1"/>
          </p:cNvPicPr>
          <p:nvPr>
            <p:ph idx="1"/>
          </p:nvPr>
        </p:nvPicPr>
        <p:blipFill>
          <a:blip r:embed="rId3"/>
          <a:srcRect l="-5469" r="-5469"/>
          <a:stretch>
            <a:fillRect/>
          </a:stretch>
        </p:blipFill>
        <p:spPr>
          <a:xfrm>
            <a:off x="-457200" y="1219200"/>
            <a:ext cx="9837416" cy="5410200"/>
          </a:xfrm>
        </p:spPr>
      </p:pic>
      <p:sp>
        <p:nvSpPr>
          <p:cNvPr id="5" name="TextBox 4"/>
          <p:cNvSpPr txBox="1"/>
          <p:nvPr/>
        </p:nvSpPr>
        <p:spPr>
          <a:xfrm>
            <a:off x="3352800" y="4724400"/>
            <a:ext cx="2209800" cy="523220"/>
          </a:xfrm>
          <a:prstGeom prst="rect">
            <a:avLst/>
          </a:prstGeom>
          <a:noFill/>
        </p:spPr>
        <p:txBody>
          <a:bodyPr wrap="square" rtlCol="0">
            <a:spAutoFit/>
          </a:bodyPr>
          <a:lstStyle/>
          <a:p>
            <a:r>
              <a:rPr lang="en-US" sz="2800" dirty="0" smtClean="0"/>
              <a:t>MIDLAND</a:t>
            </a:r>
            <a:endParaRPr lang="en-US" sz="2800" dirty="0"/>
          </a:p>
        </p:txBody>
      </p:sp>
      <p:sp>
        <p:nvSpPr>
          <p:cNvPr id="6" name="TextBox 5"/>
          <p:cNvSpPr txBox="1"/>
          <p:nvPr/>
        </p:nvSpPr>
        <p:spPr>
          <a:xfrm>
            <a:off x="1981200" y="1828800"/>
            <a:ext cx="2209800" cy="523220"/>
          </a:xfrm>
          <a:prstGeom prst="rect">
            <a:avLst/>
          </a:prstGeom>
          <a:noFill/>
        </p:spPr>
        <p:txBody>
          <a:bodyPr wrap="square" rtlCol="0">
            <a:spAutoFit/>
          </a:bodyPr>
          <a:lstStyle/>
          <a:p>
            <a:r>
              <a:rPr lang="en-US" sz="2800" dirty="0" smtClean="0"/>
              <a:t>NORTH</a:t>
            </a:r>
            <a:endParaRPr lang="en-US" sz="2800" dirty="0"/>
          </a:p>
        </p:txBody>
      </p:sp>
      <p:sp>
        <p:nvSpPr>
          <p:cNvPr id="7" name="Slide Number Placeholder 6"/>
          <p:cNvSpPr>
            <a:spLocks noGrp="1"/>
          </p:cNvSpPr>
          <p:nvPr>
            <p:ph type="sldNum" sz="quarter" idx="12"/>
          </p:nvPr>
        </p:nvSpPr>
        <p:spPr/>
        <p:txBody>
          <a:bodyPr/>
          <a:lstStyle/>
          <a:p>
            <a:fld id="{D19C25EB-27FD-0A4C-B106-EAE29D09F81D}"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2"/>
          </p:nvPr>
        </p:nvSpPr>
        <p:spPr>
          <a:noFill/>
        </p:spPr>
        <p:txBody>
          <a:bodyPr/>
          <a:lstStyle/>
          <a:p>
            <a:fld id="{23E80D4B-F5A1-5B43-ABDE-77059C140CB5}" type="slidenum">
              <a:rPr lang="en-US" smtClean="0"/>
              <a:pPr/>
              <a:t>64</a:t>
            </a:fld>
            <a:endParaRPr lang="en-US" smtClean="0"/>
          </a:p>
        </p:txBody>
      </p:sp>
      <p:sp>
        <p:nvSpPr>
          <p:cNvPr id="104451" name="Rectangle 2"/>
          <p:cNvSpPr>
            <a:spLocks noGrp="1" noChangeArrowheads="1"/>
          </p:cNvSpPr>
          <p:nvPr>
            <p:ph type="title"/>
          </p:nvPr>
        </p:nvSpPr>
        <p:spPr>
          <a:xfrm>
            <a:off x="0" y="0"/>
            <a:ext cx="9144000" cy="609600"/>
          </a:xfrm>
        </p:spPr>
        <p:txBody>
          <a:bodyPr/>
          <a:lstStyle/>
          <a:p>
            <a:pPr eaLnBrk="1" hangingPunct="1"/>
            <a:r>
              <a:rPr lang="en-US" sz="1400">
                <a:solidFill>
                  <a:schemeClr val="bg1"/>
                </a:solidFill>
                <a:latin typeface="Arial" pitchFamily="-65" charset="0"/>
              </a:rPr>
              <a:t>Backing and fronting </a:t>
            </a:r>
            <a:r>
              <a:rPr lang="en-US" sz="1600">
                <a:solidFill>
                  <a:schemeClr val="bg1"/>
                </a:solidFill>
                <a:latin typeface="Arial" pitchFamily="-65" charset="0"/>
              </a:rPr>
              <a:t>of /</a:t>
            </a:r>
            <a:r>
              <a:rPr lang="en-US" sz="1600">
                <a:solidFill>
                  <a:schemeClr val="bg1"/>
                </a:solidFill>
                <a:latin typeface="Lucida Grande" pitchFamily="-65" charset="0"/>
              </a:rPr>
              <a:t>ʌ</a:t>
            </a:r>
            <a:r>
              <a:rPr lang="en-US" sz="1600">
                <a:solidFill>
                  <a:schemeClr val="bg1"/>
                </a:solidFill>
                <a:latin typeface="Arial" pitchFamily="-65" charset="0"/>
              </a:rPr>
              <a:t>/</a:t>
            </a:r>
            <a:r>
              <a:rPr lang="en-US" sz="1400">
                <a:solidFill>
                  <a:schemeClr val="bg1"/>
                </a:solidFill>
                <a:latin typeface="Arial" pitchFamily="-65" charset="0"/>
              </a:rPr>
              <a:t> in STRUT by age in the Inland North [blue] </a:t>
            </a:r>
            <a:br>
              <a:rPr lang="en-US" sz="1400">
                <a:solidFill>
                  <a:schemeClr val="bg1"/>
                </a:solidFill>
                <a:latin typeface="Arial" pitchFamily="-65" charset="0"/>
              </a:rPr>
            </a:br>
            <a:r>
              <a:rPr lang="en-US" sz="1400">
                <a:solidFill>
                  <a:schemeClr val="bg1"/>
                </a:solidFill>
                <a:latin typeface="Arial" pitchFamily="-65" charset="0"/>
              </a:rPr>
              <a:t>and the Midland [red]</a:t>
            </a:r>
          </a:p>
        </p:txBody>
      </p:sp>
      <p:pic>
        <p:nvPicPr>
          <p:cNvPr id="104452" name="Picture 3" descr="M"/>
          <p:cNvPicPr>
            <a:picLocks noChangeAspect="1" noChangeArrowheads="1"/>
          </p:cNvPicPr>
          <p:nvPr/>
        </p:nvPicPr>
        <p:blipFill>
          <a:blip r:embed="rId5"/>
          <a:srcRect/>
          <a:stretch>
            <a:fillRect/>
          </a:stretch>
        </p:blipFill>
        <p:spPr bwMode="auto">
          <a:xfrm>
            <a:off x="0" y="0"/>
            <a:ext cx="9875838" cy="6858000"/>
          </a:xfrm>
          <a:prstGeom prst="rect">
            <a:avLst/>
          </a:prstGeom>
          <a:noFill/>
          <a:ln w="9525">
            <a:noFill/>
            <a:miter lim="800000"/>
            <a:headEnd/>
            <a:tailEnd/>
          </a:ln>
        </p:spPr>
      </p:pic>
      <p:sp>
        <p:nvSpPr>
          <p:cNvPr id="334852" name="Oval 4"/>
          <p:cNvSpPr>
            <a:spLocks noChangeArrowheads="1"/>
          </p:cNvSpPr>
          <p:nvPr/>
        </p:nvSpPr>
        <p:spPr bwMode="auto">
          <a:xfrm>
            <a:off x="6705600" y="2209800"/>
            <a:ext cx="2133600" cy="2133600"/>
          </a:xfrm>
          <a:prstGeom prst="ellipse">
            <a:avLst/>
          </a:prstGeom>
          <a:noFill/>
          <a:ln w="25400">
            <a:solidFill>
              <a:srgbClr val="ED181E"/>
            </a:solidFill>
            <a:round/>
            <a:headEnd/>
            <a:tailEnd/>
          </a:ln>
        </p:spPr>
        <p:txBody>
          <a:bodyPr wrap="none" anchor="ctr">
            <a:prstTxWarp prst="textNoShape">
              <a:avLst/>
            </a:prstTxWarp>
          </a:bodyPr>
          <a:lstStyle/>
          <a:p>
            <a:pPr algn="ctr"/>
            <a:r>
              <a:rPr lang="en-US" sz="2400"/>
              <a:t>d</a:t>
            </a:r>
          </a:p>
        </p:txBody>
      </p:sp>
      <p:sp>
        <p:nvSpPr>
          <p:cNvPr id="334853" name="Oval 5"/>
          <p:cNvSpPr>
            <a:spLocks noChangeArrowheads="1"/>
          </p:cNvSpPr>
          <p:nvPr/>
        </p:nvSpPr>
        <p:spPr bwMode="auto">
          <a:xfrm>
            <a:off x="6699250" y="2127250"/>
            <a:ext cx="2139950" cy="2139950"/>
          </a:xfrm>
          <a:prstGeom prst="ellipse">
            <a:avLst/>
          </a:prstGeom>
          <a:noFill/>
          <a:ln w="25400">
            <a:solidFill>
              <a:srgbClr val="00737F"/>
            </a:solidFill>
            <a:round/>
            <a:headEnd/>
            <a:tailEnd/>
          </a:ln>
        </p:spPr>
        <p:txBody>
          <a:bodyPr wrap="none" anchor="ctr">
            <a:prstTxWarp prst="textNoShape">
              <a:avLst/>
            </a:prstTxWarp>
          </a:bodyPr>
          <a:lstStyle/>
          <a:p>
            <a:endParaRPr lang="en-US"/>
          </a:p>
        </p:txBody>
      </p:sp>
      <p:sp>
        <p:nvSpPr>
          <p:cNvPr id="334854" name="Oval 6"/>
          <p:cNvSpPr>
            <a:spLocks noChangeArrowheads="1"/>
          </p:cNvSpPr>
          <p:nvPr/>
        </p:nvSpPr>
        <p:spPr bwMode="auto">
          <a:xfrm>
            <a:off x="1143000" y="2819400"/>
            <a:ext cx="1295400" cy="2209800"/>
          </a:xfrm>
          <a:prstGeom prst="ellipse">
            <a:avLst/>
          </a:prstGeom>
          <a:noFill/>
          <a:ln w="25400">
            <a:solidFill>
              <a:srgbClr val="ED181E"/>
            </a:solidFill>
            <a:round/>
            <a:headEnd/>
            <a:tailEnd/>
          </a:ln>
        </p:spPr>
        <p:txBody>
          <a:bodyPr wrap="none" anchor="ctr">
            <a:prstTxWarp prst="textNoShape">
              <a:avLst/>
            </a:prstTxWarp>
          </a:bodyPr>
          <a:lstStyle/>
          <a:p>
            <a:pPr algn="ctr"/>
            <a:r>
              <a:rPr lang="en-US" sz="2400"/>
              <a:t>d</a:t>
            </a:r>
          </a:p>
        </p:txBody>
      </p:sp>
      <p:sp>
        <p:nvSpPr>
          <p:cNvPr id="334855" name="Oval 7"/>
          <p:cNvSpPr>
            <a:spLocks noChangeArrowheads="1"/>
          </p:cNvSpPr>
          <p:nvPr/>
        </p:nvSpPr>
        <p:spPr bwMode="auto">
          <a:xfrm>
            <a:off x="1219200" y="609600"/>
            <a:ext cx="1295400" cy="2057400"/>
          </a:xfrm>
          <a:prstGeom prst="ellipse">
            <a:avLst/>
          </a:prstGeom>
          <a:noFill/>
          <a:ln w="25400">
            <a:solidFill>
              <a:srgbClr val="00737F"/>
            </a:solidFill>
            <a:round/>
            <a:headEnd/>
            <a:tailEnd/>
          </a:ln>
        </p:spPr>
        <p:txBody>
          <a:bodyPr wrap="none" anchor="ctr">
            <a:prstTxWarp prst="textNoShape">
              <a:avLst/>
            </a:prstTxWarp>
          </a:bodyPr>
          <a:lstStyle/>
          <a:p>
            <a:endParaRPr lang="en-US"/>
          </a:p>
        </p:txBody>
      </p:sp>
      <p:sp>
        <p:nvSpPr>
          <p:cNvPr id="104457" name="Rectangle 8"/>
          <p:cNvSpPr>
            <a:spLocks noChangeArrowheads="1"/>
          </p:cNvSpPr>
          <p:nvPr/>
        </p:nvSpPr>
        <p:spPr bwMode="auto">
          <a:xfrm>
            <a:off x="0" y="2895600"/>
            <a:ext cx="381000" cy="1219200"/>
          </a:xfrm>
          <a:prstGeom prst="rect">
            <a:avLst/>
          </a:prstGeom>
          <a:solidFill>
            <a:schemeClr val="tx1"/>
          </a:solidFill>
          <a:ln w="9525">
            <a:noFill/>
            <a:round/>
            <a:headEnd/>
            <a:tailEnd/>
          </a:ln>
        </p:spPr>
        <p:txBody>
          <a:bodyPr>
            <a:prstTxWarp prst="textNoShape">
              <a:avLst/>
            </a:prstTxWarp>
          </a:bodyPr>
          <a:lstStyle/>
          <a:p>
            <a:endParaRPr lang="en-US"/>
          </a:p>
        </p:txBody>
      </p:sp>
      <p:pic>
        <p:nvPicPr>
          <p:cNvPr id="10" name="Picture 17">
            <a:hlinkClick r:id="" action="ppaction://ole?verb=0"/>
            <a:hlinkHover r:id="" action="ppaction://ole?verb=0"/>
          </p:cNvPr>
          <p:cNvPicPr>
            <a:picLocks noRot="1" noChangeAspect="1" noChangeArrowheads="1"/>
          </p:cNvPicPr>
          <p:nvPr>
            <a:wavAudioFile r:embed="rId1" name="Embedded Sound 29"/>
          </p:nvPr>
        </p:nvPicPr>
        <p:blipFill>
          <a:blip r:embed="rId6"/>
          <a:srcRect/>
          <a:stretch>
            <a:fillRect/>
          </a:stretch>
        </p:blipFill>
        <p:spPr bwMode="auto">
          <a:xfrm>
            <a:off x="533400" y="457200"/>
            <a:ext cx="406400" cy="406400"/>
          </a:xfrm>
          <a:prstGeom prst="rect">
            <a:avLst/>
          </a:prstGeom>
          <a:noFill/>
          <a:ln w="9525">
            <a:noFill/>
            <a:miter lim="800000"/>
            <a:headEnd/>
            <a:tailEnd/>
          </a:ln>
        </p:spPr>
      </p:pic>
      <p:pic>
        <p:nvPicPr>
          <p:cNvPr id="11" name="Picture 20">
            <a:hlinkClick r:id="" action="ppaction://ole?verb=0"/>
            <a:hlinkHover r:id="" action="ppaction://ole?verb=0"/>
          </p:cNvPr>
          <p:cNvPicPr>
            <a:picLocks noRot="1" noChangeAspect="1" noChangeArrowheads="1"/>
          </p:cNvPicPr>
          <p:nvPr>
            <a:wavAudioFile r:embed="rId2" name="Embedded Sound 36"/>
          </p:nvPr>
        </p:nvPicPr>
        <p:blipFill>
          <a:blip r:embed="rId6"/>
          <a:srcRect/>
          <a:stretch>
            <a:fillRect/>
          </a:stretch>
        </p:blipFill>
        <p:spPr bwMode="auto">
          <a:xfrm>
            <a:off x="533400" y="5257800"/>
            <a:ext cx="406400" cy="406400"/>
          </a:xfrm>
          <a:prstGeom prst="rect">
            <a:avLst/>
          </a:prstGeom>
          <a:noFill/>
          <a:ln w="9525">
            <a:noFill/>
            <a:miter lim="800000"/>
            <a:headEnd/>
            <a:tailEnd/>
          </a:ln>
        </p:spPr>
      </p:pic>
      <p:sp>
        <p:nvSpPr>
          <p:cNvPr id="12" name="TextBox 11"/>
          <p:cNvSpPr txBox="1"/>
          <p:nvPr/>
        </p:nvSpPr>
        <p:spPr>
          <a:xfrm>
            <a:off x="0" y="2667000"/>
            <a:ext cx="939800" cy="400110"/>
          </a:xfrm>
          <a:prstGeom prst="rect">
            <a:avLst/>
          </a:prstGeom>
          <a:noFill/>
        </p:spPr>
        <p:txBody>
          <a:bodyPr wrap="square" rtlCol="0">
            <a:spAutoFit/>
          </a:bodyPr>
          <a:lstStyle/>
          <a:p>
            <a:r>
              <a:rPr lang="en-US" sz="2000" dirty="0" smtClean="0">
                <a:solidFill>
                  <a:schemeClr val="bg1"/>
                </a:solidFill>
              </a:rPr>
              <a:t>F2(ʌ)</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48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48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4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15" fill="hold"/>
                                        <p:tgtEl>
                                          <p:spTgt spid="10"/>
                                        </p:tgtEl>
                                      </p:cBhvr>
                                    </p:cmd>
                                  </p:childTnLst>
                                </p:cTn>
                              </p:par>
                            </p:childTnLst>
                          </p:cTn>
                        </p:par>
                      </p:childTnLst>
                    </p:cTn>
                  </p:par>
                </p:childTnLst>
              </p:cTn>
              <p:nextCondLst>
                <p:cond evt="onClick" delay="0">
                  <p:tgtEl>
                    <p:spTgt spid="10"/>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40" fill="hold"/>
                                        <p:tgtEl>
                                          <p:spTgt spid="11"/>
                                        </p:tgtEl>
                                      </p:cBhvr>
                                    </p:cmd>
                                  </p:childTnLst>
                                </p:cTn>
                              </p:par>
                            </p:childTnLst>
                          </p:cTn>
                        </p:par>
                      </p:childTnLst>
                    </p:cTn>
                  </p:par>
                </p:childTnLst>
              </p:cTn>
              <p:nextCondLst>
                <p:cond evt="onClick" delay="0">
                  <p:tgtEl>
                    <p:spTgt spid="11"/>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334852" grpId="0" animBg="1"/>
      <p:bldP spid="334853" grpId="0" animBg="1"/>
      <p:bldP spid="334854" grpId="0" animBg="1"/>
      <p:bldP spid="334855"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685800" y="1752600"/>
            <a:ext cx="7467600" cy="1384995"/>
          </a:xfrm>
          <a:prstGeom prst="rect">
            <a:avLst/>
          </a:prstGeom>
          <a:noFill/>
        </p:spPr>
        <p:txBody>
          <a:bodyPr wrap="square" rtlCol="0">
            <a:spAutoFit/>
          </a:bodyPr>
          <a:lstStyle/>
          <a:p>
            <a:r>
              <a:rPr lang="en-US" sz="2800" dirty="0" smtClean="0"/>
              <a:t>Every speaker is constantly adapting his speech-habits to those of his interlocutors.</a:t>
            </a:r>
          </a:p>
          <a:p>
            <a:r>
              <a:rPr lang="en-US" sz="2800" dirty="0" smtClean="0"/>
              <a:t>(Bloomfield 1933: 476)</a:t>
            </a:r>
            <a:endParaRPr lang="en-US" sz="28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15400" cy="990601"/>
          </a:xfrm>
        </p:spPr>
        <p:txBody>
          <a:bodyPr>
            <a:noAutofit/>
          </a:bodyPr>
          <a:lstStyle/>
          <a:p>
            <a:r>
              <a:rPr lang="en-US" sz="2000" dirty="0" smtClean="0"/>
              <a:t>Border identification based on currency flux. Blue = modularity maximum. Links are drawn from the frequency with which they appear in shortest-path tree clustering. </a:t>
            </a:r>
            <a:r>
              <a:rPr lang="en-US" sz="2000" smtClean="0"/>
              <a:t>Red =height </a:t>
            </a:r>
            <a:r>
              <a:rPr lang="en-US" sz="2000" dirty="0" smtClean="0"/>
              <a:t>in the clustering tree.  (from Thiemann et al. 2010, Figure 4b). </a:t>
            </a:r>
            <a:endParaRPr lang="en-US" sz="2000" dirty="0"/>
          </a:p>
        </p:txBody>
      </p:sp>
      <p:pic>
        <p:nvPicPr>
          <p:cNvPr id="3" name="Picture 2"/>
          <p:cNvPicPr/>
          <p:nvPr/>
        </p:nvPicPr>
        <p:blipFill>
          <a:blip r:embed="rId3"/>
          <a:srcRect/>
          <a:stretch>
            <a:fillRect/>
          </a:stretch>
        </p:blipFill>
        <p:spPr bwMode="auto">
          <a:xfrm>
            <a:off x="457200" y="1066801"/>
            <a:ext cx="8458200" cy="5791199"/>
          </a:xfrm>
          <a:prstGeom prst="rect">
            <a:avLst/>
          </a:prstGeom>
          <a:noFill/>
          <a:ln w="9525">
            <a:noFill/>
            <a:miter lim="800000"/>
            <a:headEnd/>
            <a:tailEnd/>
          </a:ln>
        </p:spPr>
      </p:pic>
      <p:sp>
        <p:nvSpPr>
          <p:cNvPr id="5" name="Freeform 4"/>
          <p:cNvSpPr/>
          <p:nvPr/>
        </p:nvSpPr>
        <p:spPr>
          <a:xfrm>
            <a:off x="863600" y="3959578"/>
            <a:ext cx="6502400" cy="922866"/>
          </a:xfrm>
          <a:custGeom>
            <a:avLst/>
            <a:gdLst>
              <a:gd name="connsiteX0" fmla="*/ 6502400 w 6502400"/>
              <a:gd name="connsiteY0" fmla="*/ 510822 h 922866"/>
              <a:gd name="connsiteX1" fmla="*/ 6231467 w 6502400"/>
              <a:gd name="connsiteY1" fmla="*/ 121355 h 922866"/>
              <a:gd name="connsiteX2" fmla="*/ 5808133 w 6502400"/>
              <a:gd name="connsiteY2" fmla="*/ 2822 h 922866"/>
              <a:gd name="connsiteX3" fmla="*/ 5435600 w 6502400"/>
              <a:gd name="connsiteY3" fmla="*/ 104422 h 922866"/>
              <a:gd name="connsiteX4" fmla="*/ 5249333 w 6502400"/>
              <a:gd name="connsiteY4" fmla="*/ 222955 h 922866"/>
              <a:gd name="connsiteX5" fmla="*/ 4961467 w 6502400"/>
              <a:gd name="connsiteY5" fmla="*/ 206022 h 922866"/>
              <a:gd name="connsiteX6" fmla="*/ 4876800 w 6502400"/>
              <a:gd name="connsiteY6" fmla="*/ 206022 h 922866"/>
              <a:gd name="connsiteX7" fmla="*/ 4487333 w 6502400"/>
              <a:gd name="connsiteY7" fmla="*/ 544689 h 922866"/>
              <a:gd name="connsiteX8" fmla="*/ 4199467 w 6502400"/>
              <a:gd name="connsiteY8" fmla="*/ 747889 h 922866"/>
              <a:gd name="connsiteX9" fmla="*/ 3979333 w 6502400"/>
              <a:gd name="connsiteY9" fmla="*/ 747889 h 922866"/>
              <a:gd name="connsiteX10" fmla="*/ 3793067 w 6502400"/>
              <a:gd name="connsiteY10" fmla="*/ 646289 h 922866"/>
              <a:gd name="connsiteX11" fmla="*/ 3522133 w 6502400"/>
              <a:gd name="connsiteY11" fmla="*/ 561622 h 922866"/>
              <a:gd name="connsiteX12" fmla="*/ 3386667 w 6502400"/>
              <a:gd name="connsiteY12" fmla="*/ 460022 h 922866"/>
              <a:gd name="connsiteX13" fmla="*/ 3200400 w 6502400"/>
              <a:gd name="connsiteY13" fmla="*/ 426155 h 922866"/>
              <a:gd name="connsiteX14" fmla="*/ 2963333 w 6502400"/>
              <a:gd name="connsiteY14" fmla="*/ 527755 h 922866"/>
              <a:gd name="connsiteX15" fmla="*/ 2540000 w 6502400"/>
              <a:gd name="connsiteY15" fmla="*/ 730955 h 922866"/>
              <a:gd name="connsiteX16" fmla="*/ 2286000 w 6502400"/>
              <a:gd name="connsiteY16" fmla="*/ 764822 h 922866"/>
              <a:gd name="connsiteX17" fmla="*/ 1744133 w 6502400"/>
              <a:gd name="connsiteY17" fmla="*/ 917222 h 922866"/>
              <a:gd name="connsiteX18" fmla="*/ 1151467 w 6502400"/>
              <a:gd name="connsiteY18" fmla="*/ 798689 h 922866"/>
              <a:gd name="connsiteX19" fmla="*/ 982133 w 6502400"/>
              <a:gd name="connsiteY19" fmla="*/ 612422 h 922866"/>
              <a:gd name="connsiteX20" fmla="*/ 203200 w 6502400"/>
              <a:gd name="connsiteY20" fmla="*/ 561622 h 922866"/>
              <a:gd name="connsiteX21" fmla="*/ 0 w 6502400"/>
              <a:gd name="connsiteY21" fmla="*/ 544689 h 92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02400" h="922866">
                <a:moveTo>
                  <a:pt x="6502400" y="510822"/>
                </a:moveTo>
                <a:cubicBezTo>
                  <a:pt x="6424789" y="358422"/>
                  <a:pt x="6347178" y="206022"/>
                  <a:pt x="6231467" y="121355"/>
                </a:cubicBezTo>
                <a:cubicBezTo>
                  <a:pt x="6115756" y="36688"/>
                  <a:pt x="5940777" y="5644"/>
                  <a:pt x="5808133" y="2822"/>
                </a:cubicBezTo>
                <a:cubicBezTo>
                  <a:pt x="5675489" y="0"/>
                  <a:pt x="5528733" y="67733"/>
                  <a:pt x="5435600" y="104422"/>
                </a:cubicBezTo>
                <a:cubicBezTo>
                  <a:pt x="5342467" y="141111"/>
                  <a:pt x="5328355" y="206022"/>
                  <a:pt x="5249333" y="222955"/>
                </a:cubicBezTo>
                <a:cubicBezTo>
                  <a:pt x="5170311" y="239888"/>
                  <a:pt x="5023556" y="208844"/>
                  <a:pt x="4961467" y="206022"/>
                </a:cubicBezTo>
                <a:cubicBezTo>
                  <a:pt x="4899378" y="203200"/>
                  <a:pt x="4955822" y="149578"/>
                  <a:pt x="4876800" y="206022"/>
                </a:cubicBezTo>
                <a:cubicBezTo>
                  <a:pt x="4797778" y="262467"/>
                  <a:pt x="4600222" y="454378"/>
                  <a:pt x="4487333" y="544689"/>
                </a:cubicBezTo>
                <a:cubicBezTo>
                  <a:pt x="4374444" y="635000"/>
                  <a:pt x="4284134" y="714022"/>
                  <a:pt x="4199467" y="747889"/>
                </a:cubicBezTo>
                <a:cubicBezTo>
                  <a:pt x="4114800" y="781756"/>
                  <a:pt x="4047066" y="764822"/>
                  <a:pt x="3979333" y="747889"/>
                </a:cubicBezTo>
                <a:cubicBezTo>
                  <a:pt x="3911600" y="730956"/>
                  <a:pt x="3869267" y="677333"/>
                  <a:pt x="3793067" y="646289"/>
                </a:cubicBezTo>
                <a:cubicBezTo>
                  <a:pt x="3716867" y="615245"/>
                  <a:pt x="3589866" y="592666"/>
                  <a:pt x="3522133" y="561622"/>
                </a:cubicBezTo>
                <a:cubicBezTo>
                  <a:pt x="3454400" y="530578"/>
                  <a:pt x="3440289" y="482600"/>
                  <a:pt x="3386667" y="460022"/>
                </a:cubicBezTo>
                <a:cubicBezTo>
                  <a:pt x="3333045" y="437444"/>
                  <a:pt x="3270956" y="414866"/>
                  <a:pt x="3200400" y="426155"/>
                </a:cubicBezTo>
                <a:cubicBezTo>
                  <a:pt x="3129844" y="437444"/>
                  <a:pt x="3073400" y="476955"/>
                  <a:pt x="2963333" y="527755"/>
                </a:cubicBezTo>
                <a:cubicBezTo>
                  <a:pt x="2853266" y="578555"/>
                  <a:pt x="2652889" y="691444"/>
                  <a:pt x="2540000" y="730955"/>
                </a:cubicBezTo>
                <a:cubicBezTo>
                  <a:pt x="2427111" y="770466"/>
                  <a:pt x="2418644" y="733778"/>
                  <a:pt x="2286000" y="764822"/>
                </a:cubicBezTo>
                <a:cubicBezTo>
                  <a:pt x="2153356" y="795866"/>
                  <a:pt x="1933222" y="911578"/>
                  <a:pt x="1744133" y="917222"/>
                </a:cubicBezTo>
                <a:cubicBezTo>
                  <a:pt x="1555044" y="922866"/>
                  <a:pt x="1278467" y="849489"/>
                  <a:pt x="1151467" y="798689"/>
                </a:cubicBezTo>
                <a:cubicBezTo>
                  <a:pt x="1024467" y="747889"/>
                  <a:pt x="1140177" y="651933"/>
                  <a:pt x="982133" y="612422"/>
                </a:cubicBezTo>
                <a:cubicBezTo>
                  <a:pt x="824089" y="572911"/>
                  <a:pt x="366889" y="572911"/>
                  <a:pt x="203200" y="561622"/>
                </a:cubicBezTo>
                <a:cubicBezTo>
                  <a:pt x="39511" y="550333"/>
                  <a:pt x="0" y="544689"/>
                  <a:pt x="0" y="544689"/>
                </a:cubicBezTo>
              </a:path>
            </a:pathLst>
          </a:cu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8000"/>
              </a:solidFill>
            </a:endParaRPr>
          </a:p>
        </p:txBody>
      </p:sp>
      <p:sp>
        <p:nvSpPr>
          <p:cNvPr id="6" name="TextBox 5"/>
          <p:cNvSpPr txBox="1"/>
          <p:nvPr/>
        </p:nvSpPr>
        <p:spPr>
          <a:xfrm>
            <a:off x="7467600" y="4343400"/>
            <a:ext cx="1066800" cy="646331"/>
          </a:xfrm>
          <a:prstGeom prst="rect">
            <a:avLst/>
          </a:prstGeom>
          <a:noFill/>
        </p:spPr>
        <p:txBody>
          <a:bodyPr wrap="square" rtlCol="0">
            <a:spAutoFit/>
          </a:bodyPr>
          <a:lstStyle/>
          <a:p>
            <a:r>
              <a:rPr lang="en-US" dirty="0" smtClean="0"/>
              <a:t>North/Midland</a:t>
            </a:r>
            <a:endParaRPr lang="en-US" dirty="0"/>
          </a:p>
        </p:txBody>
      </p:sp>
      <p:sp>
        <p:nvSpPr>
          <p:cNvPr id="7" name="Slide Number Placeholder 6"/>
          <p:cNvSpPr>
            <a:spLocks noGrp="1"/>
          </p:cNvSpPr>
          <p:nvPr>
            <p:ph type="sldNum" sz="quarter" idx="12"/>
          </p:nvPr>
        </p:nvSpPr>
        <p:spPr/>
        <p:txBody>
          <a:bodyPr/>
          <a:lstStyle/>
          <a:p>
            <a:fld id="{D19C25EB-27FD-0A4C-B106-EAE29D09F81D}"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Autofit/>
          </a:bodyPr>
          <a:lstStyle/>
          <a:p>
            <a:r>
              <a:rPr lang="en-US" sz="3200" dirty="0" smtClean="0"/>
              <a:t>Expansion of the new verb of quotation </a:t>
            </a:r>
            <a:r>
              <a:rPr lang="en-US" sz="3200" i="1" dirty="0" smtClean="0"/>
              <a:t>be like</a:t>
            </a:r>
            <a:r>
              <a:rPr lang="en-US" sz="3200" dirty="0" smtClean="0"/>
              <a:t> to the general English speech community</a:t>
            </a:r>
            <a:endParaRPr lang="en-US" sz="32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First notice of the new verb of quotation, be like, in a note by Ron Butters in </a:t>
            </a:r>
            <a:r>
              <a:rPr lang="en-US" sz="2800" i="1" dirty="0" smtClean="0"/>
              <a:t>American Speech</a:t>
            </a:r>
            <a:r>
              <a:rPr lang="en-US" sz="2800" dirty="0" smtClean="0"/>
              <a:t> 57:149, 1982.</a:t>
            </a:r>
            <a:endParaRPr lang="en-US" sz="2800" i="1" dirty="0"/>
          </a:p>
        </p:txBody>
      </p:sp>
      <p:pic>
        <p:nvPicPr>
          <p:cNvPr id="3" name="Picture 2" descr="Butters.belike.tiff"/>
          <p:cNvPicPr>
            <a:picLocks noChangeAspect="1"/>
          </p:cNvPicPr>
          <p:nvPr/>
        </p:nvPicPr>
        <p:blipFill>
          <a:blip r:embed="rId3"/>
          <a:stretch>
            <a:fillRect/>
          </a:stretch>
        </p:blipFill>
        <p:spPr>
          <a:xfrm>
            <a:off x="533400" y="2286000"/>
            <a:ext cx="8300500" cy="1758950"/>
          </a:xfrm>
          <a:prstGeom prst="rect">
            <a:avLst/>
          </a:prstGeom>
        </p:spPr>
      </p:pic>
      <p:sp>
        <p:nvSpPr>
          <p:cNvPr id="4" name="Slide Number Placeholder 3"/>
          <p:cNvSpPr>
            <a:spLocks noGrp="1"/>
          </p:cNvSpPr>
          <p:nvPr>
            <p:ph type="sldNum" sz="quarter" idx="12"/>
          </p:nvPr>
        </p:nvSpPr>
        <p:spPr/>
        <p:txBody>
          <a:bodyPr/>
          <a:lstStyle/>
          <a:p>
            <a:fld id="{D19C25EB-27FD-0A4C-B106-EAE29D09F81D}"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Autofit/>
          </a:bodyPr>
          <a:lstStyle/>
          <a:p>
            <a:r>
              <a:rPr lang="en-US" sz="2800" dirty="0" smtClean="0"/>
              <a:t>The first recorded use of the new verb of quotation, 1983</a:t>
            </a:r>
            <a:endParaRPr lang="en-US" sz="2800" dirty="0"/>
          </a:p>
        </p:txBody>
      </p:sp>
      <p:sp>
        <p:nvSpPr>
          <p:cNvPr id="4" name="TextBox 3"/>
          <p:cNvSpPr txBox="1"/>
          <p:nvPr/>
        </p:nvSpPr>
        <p:spPr>
          <a:xfrm>
            <a:off x="1295400" y="1752600"/>
            <a:ext cx="6781800" cy="1815882"/>
          </a:xfrm>
          <a:prstGeom prst="rect">
            <a:avLst/>
          </a:prstGeom>
          <a:noFill/>
        </p:spPr>
        <p:txBody>
          <a:bodyPr wrap="square" rtlCol="0">
            <a:spAutoFit/>
          </a:bodyPr>
          <a:lstStyle/>
          <a:p>
            <a:r>
              <a:rPr lang="en-US" sz="2800" dirty="0" smtClean="0"/>
              <a:t>I think people that -- have </a:t>
            </a:r>
            <a:r>
              <a:rPr lang="en-US" sz="2800" dirty="0" err="1" smtClean="0"/>
              <a:t>tr</a:t>
            </a:r>
            <a:r>
              <a:rPr lang="en-US" sz="2800" dirty="0" smtClean="0"/>
              <a:t>- never tried it are like more against it. Because, before I didn’t try it, I was like, "What's this </a:t>
            </a:r>
            <a:r>
              <a:rPr lang="en-US" sz="2800" dirty="0" err="1" smtClean="0"/>
              <a:t>gonna</a:t>
            </a:r>
            <a:r>
              <a:rPr lang="en-US" sz="2800" dirty="0" smtClean="0"/>
              <a:t> do to me?" You know.</a:t>
            </a:r>
            <a:endParaRPr lang="en-US" sz="2800" dirty="0"/>
          </a:p>
        </p:txBody>
      </p:sp>
      <p:pic>
        <p:nvPicPr>
          <p:cNvPr id="6" name="EConnors.waslike.wav">
            <a:hlinkClick r:id="" action="ppaction://media"/>
          </p:cNvPr>
          <p:cNvPicPr>
            <a:picLocks noRot="1" noChangeAspect="1"/>
          </p:cNvPicPr>
          <p:nvPr>
            <a:audioFile r:link="rId1"/>
          </p:nvPr>
        </p:nvPicPr>
        <p:blipFill>
          <a:blip r:embed="rId4"/>
          <a:stretch>
            <a:fillRect/>
          </a:stretch>
        </p:blipFill>
        <p:spPr>
          <a:xfrm>
            <a:off x="566736" y="2438400"/>
            <a:ext cx="282575" cy="282575"/>
          </a:xfrm>
          <a:prstGeom prst="rect">
            <a:avLst/>
          </a:prstGeom>
        </p:spPr>
      </p:pic>
      <p:sp>
        <p:nvSpPr>
          <p:cNvPr id="7" name="TextBox 6"/>
          <p:cNvSpPr txBox="1"/>
          <p:nvPr/>
        </p:nvSpPr>
        <p:spPr>
          <a:xfrm>
            <a:off x="1524000" y="3886200"/>
            <a:ext cx="6553200" cy="461665"/>
          </a:xfrm>
          <a:prstGeom prst="rect">
            <a:avLst/>
          </a:prstGeom>
          <a:noFill/>
        </p:spPr>
        <p:txBody>
          <a:bodyPr wrap="square" rtlCol="0">
            <a:spAutoFit/>
          </a:bodyPr>
          <a:lstStyle/>
          <a:p>
            <a:r>
              <a:rPr lang="en-US" sz="2400" dirty="0" smtClean="0"/>
              <a:t>--Ellen C., 20, Two Street, Philadelphia, 3/26/83</a:t>
            </a:r>
            <a:endParaRPr lang="en-US" sz="2400" dirty="0"/>
          </a:p>
        </p:txBody>
      </p:sp>
      <p:sp>
        <p:nvSpPr>
          <p:cNvPr id="8" name="Slide Number Placeholder 7"/>
          <p:cNvSpPr>
            <a:spLocks noGrp="1"/>
          </p:cNvSpPr>
          <p:nvPr>
            <p:ph type="sldNum" sz="quarter" idx="12"/>
          </p:nvPr>
        </p:nvSpPr>
        <p:spPr/>
        <p:txBody>
          <a:bodyPr/>
          <a:lstStyle/>
          <a:p>
            <a:fld id="{D19C25EB-27FD-0A4C-B106-EAE29D09F81D}" type="slidenum">
              <a:rPr lang="en-US" smtClean="0"/>
              <a:pPr/>
              <a:t>69</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general perspective put forward here. . .</a:t>
            </a:r>
            <a:endParaRPr lang="en-US" sz="32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600"/>
            <a:ext cx="8517461" cy="558800"/>
          </a:xfrm>
        </p:spPr>
        <p:txBody>
          <a:bodyPr>
            <a:noAutofit/>
          </a:bodyPr>
          <a:lstStyle/>
          <a:p>
            <a:r>
              <a:rPr lang="en-US" sz="2800" dirty="0" smtClean="0"/>
              <a:t>Reports of the new verb of quotation be like, 1983-2010</a:t>
            </a:r>
            <a:endParaRPr lang="en-US" sz="2800" dirty="0"/>
          </a:p>
        </p:txBody>
      </p:sp>
      <p:pic>
        <p:nvPicPr>
          <p:cNvPr id="3" name="Picture 2"/>
          <p:cNvPicPr>
            <a:picLocks noChangeAspect="1"/>
          </p:cNvPicPr>
          <p:nvPr/>
        </p:nvPicPr>
        <p:blipFill>
          <a:blip r:embed="rId3"/>
          <a:stretch>
            <a:fillRect/>
          </a:stretch>
        </p:blipFill>
        <p:spPr>
          <a:xfrm>
            <a:off x="0" y="939800"/>
            <a:ext cx="9170048" cy="5232400"/>
          </a:xfrm>
          <a:prstGeom prst="rect">
            <a:avLst/>
          </a:prstGeom>
        </p:spPr>
      </p:pic>
      <p:sp>
        <p:nvSpPr>
          <p:cNvPr id="4" name="TextBox 3"/>
          <p:cNvSpPr txBox="1"/>
          <p:nvPr/>
        </p:nvSpPr>
        <p:spPr>
          <a:xfrm>
            <a:off x="5181600" y="2202191"/>
            <a:ext cx="990600" cy="261610"/>
          </a:xfrm>
          <a:prstGeom prst="rect">
            <a:avLst/>
          </a:prstGeom>
          <a:noFill/>
        </p:spPr>
        <p:txBody>
          <a:bodyPr wrap="square" rtlCol="0">
            <a:spAutoFit/>
          </a:bodyPr>
          <a:lstStyle/>
          <a:p>
            <a:r>
              <a:rPr lang="en-US" sz="1100" dirty="0" smtClean="0">
                <a:solidFill>
                  <a:srgbClr val="FF0000"/>
                </a:solidFill>
              </a:rPr>
              <a:t>1983 </a:t>
            </a:r>
            <a:r>
              <a:rPr lang="en-US" sz="1100" dirty="0" err="1" smtClean="0">
                <a:solidFill>
                  <a:srgbClr val="FF0000"/>
                </a:solidFill>
              </a:rPr>
              <a:t>Phila</a:t>
            </a:r>
            <a:endParaRPr lang="en-US" sz="1100" dirty="0">
              <a:solidFill>
                <a:srgbClr val="FF0000"/>
              </a:solidFill>
            </a:endParaRPr>
          </a:p>
        </p:txBody>
      </p:sp>
      <p:sp>
        <p:nvSpPr>
          <p:cNvPr id="5" name="TextBox 4"/>
          <p:cNvSpPr txBox="1"/>
          <p:nvPr/>
        </p:nvSpPr>
        <p:spPr>
          <a:xfrm>
            <a:off x="5257800" y="2057400"/>
            <a:ext cx="990600" cy="261610"/>
          </a:xfrm>
          <a:prstGeom prst="rect">
            <a:avLst/>
          </a:prstGeom>
          <a:noFill/>
        </p:spPr>
        <p:txBody>
          <a:bodyPr wrap="square" rtlCol="0">
            <a:spAutoFit/>
          </a:bodyPr>
          <a:lstStyle/>
          <a:p>
            <a:r>
              <a:rPr lang="en-US" sz="1100" dirty="0" smtClean="0">
                <a:solidFill>
                  <a:srgbClr val="FF0000"/>
                </a:solidFill>
              </a:rPr>
              <a:t>1990 NY</a:t>
            </a:r>
            <a:endParaRPr lang="en-US" sz="1100" dirty="0">
              <a:solidFill>
                <a:srgbClr val="FF0000"/>
              </a:solidFill>
            </a:endParaRPr>
          </a:p>
        </p:txBody>
      </p:sp>
      <p:sp>
        <p:nvSpPr>
          <p:cNvPr id="6" name="TextBox 5"/>
          <p:cNvSpPr txBox="1"/>
          <p:nvPr/>
        </p:nvSpPr>
        <p:spPr>
          <a:xfrm>
            <a:off x="8051799" y="1270002"/>
            <a:ext cx="990600" cy="261610"/>
          </a:xfrm>
          <a:prstGeom prst="rect">
            <a:avLst/>
          </a:prstGeom>
          <a:noFill/>
        </p:spPr>
        <p:txBody>
          <a:bodyPr wrap="square" rtlCol="0">
            <a:spAutoFit/>
          </a:bodyPr>
          <a:lstStyle/>
          <a:p>
            <a:r>
              <a:rPr lang="en-US" sz="1100" dirty="0" smtClean="0">
                <a:solidFill>
                  <a:srgbClr val="FF0000"/>
                </a:solidFill>
              </a:rPr>
              <a:t>1999 York</a:t>
            </a:r>
          </a:p>
        </p:txBody>
      </p:sp>
      <p:sp>
        <p:nvSpPr>
          <p:cNvPr id="7" name="TextBox 6"/>
          <p:cNvSpPr txBox="1"/>
          <p:nvPr/>
        </p:nvSpPr>
        <p:spPr>
          <a:xfrm>
            <a:off x="4343400" y="2438400"/>
            <a:ext cx="990600" cy="261610"/>
          </a:xfrm>
          <a:prstGeom prst="rect">
            <a:avLst/>
          </a:prstGeom>
          <a:noFill/>
        </p:spPr>
        <p:txBody>
          <a:bodyPr wrap="square" rtlCol="0">
            <a:spAutoFit/>
          </a:bodyPr>
          <a:lstStyle/>
          <a:p>
            <a:r>
              <a:rPr lang="en-US" sz="1100" dirty="0" smtClean="0">
                <a:solidFill>
                  <a:srgbClr val="FF0000"/>
                </a:solidFill>
              </a:rPr>
              <a:t>1995 Texas</a:t>
            </a:r>
            <a:endParaRPr lang="en-US" sz="1100" dirty="0">
              <a:solidFill>
                <a:srgbClr val="FF0000"/>
              </a:solidFill>
            </a:endParaRPr>
          </a:p>
        </p:txBody>
      </p:sp>
      <p:sp>
        <p:nvSpPr>
          <p:cNvPr id="8" name="TextBox 7"/>
          <p:cNvSpPr txBox="1"/>
          <p:nvPr/>
        </p:nvSpPr>
        <p:spPr>
          <a:xfrm>
            <a:off x="5190068" y="2319866"/>
            <a:ext cx="990600" cy="261610"/>
          </a:xfrm>
          <a:prstGeom prst="rect">
            <a:avLst/>
          </a:prstGeom>
          <a:noFill/>
        </p:spPr>
        <p:txBody>
          <a:bodyPr wrap="square" rtlCol="0">
            <a:spAutoFit/>
          </a:bodyPr>
          <a:lstStyle/>
          <a:p>
            <a:r>
              <a:rPr lang="en-US" sz="1100" dirty="0" smtClean="0">
                <a:solidFill>
                  <a:srgbClr val="FF0000"/>
                </a:solidFill>
              </a:rPr>
              <a:t>2001 </a:t>
            </a:r>
            <a:r>
              <a:rPr lang="en-US" sz="1100" dirty="0" err="1" smtClean="0">
                <a:solidFill>
                  <a:srgbClr val="FF0000"/>
                </a:solidFill>
              </a:rPr>
              <a:t>Phila</a:t>
            </a:r>
            <a:endParaRPr lang="en-US" sz="1100" dirty="0">
              <a:solidFill>
                <a:srgbClr val="FF0000"/>
              </a:solidFill>
            </a:endParaRPr>
          </a:p>
        </p:txBody>
      </p:sp>
      <p:sp>
        <p:nvSpPr>
          <p:cNvPr id="9" name="TextBox 8"/>
          <p:cNvSpPr txBox="1"/>
          <p:nvPr/>
        </p:nvSpPr>
        <p:spPr>
          <a:xfrm>
            <a:off x="5291669" y="1643390"/>
            <a:ext cx="1049861" cy="261610"/>
          </a:xfrm>
          <a:prstGeom prst="rect">
            <a:avLst/>
          </a:prstGeom>
          <a:noFill/>
        </p:spPr>
        <p:txBody>
          <a:bodyPr wrap="square" rtlCol="0">
            <a:spAutoFit/>
          </a:bodyPr>
          <a:lstStyle/>
          <a:p>
            <a:r>
              <a:rPr lang="en-US" sz="1100" dirty="0" smtClean="0">
                <a:solidFill>
                  <a:srgbClr val="FF0000"/>
                </a:solidFill>
              </a:rPr>
              <a:t>1999 Ottawa</a:t>
            </a:r>
            <a:endParaRPr lang="en-US" sz="1100" dirty="0">
              <a:solidFill>
                <a:srgbClr val="FF0000"/>
              </a:solidFill>
            </a:endParaRPr>
          </a:p>
        </p:txBody>
      </p:sp>
      <p:sp>
        <p:nvSpPr>
          <p:cNvPr id="10" name="TextBox 9"/>
          <p:cNvSpPr txBox="1"/>
          <p:nvPr/>
        </p:nvSpPr>
        <p:spPr>
          <a:xfrm>
            <a:off x="4343400" y="2556934"/>
            <a:ext cx="990600" cy="261610"/>
          </a:xfrm>
          <a:prstGeom prst="rect">
            <a:avLst/>
          </a:prstGeom>
          <a:noFill/>
        </p:spPr>
        <p:txBody>
          <a:bodyPr wrap="square" rtlCol="0">
            <a:spAutoFit/>
          </a:bodyPr>
          <a:lstStyle/>
          <a:p>
            <a:r>
              <a:rPr lang="en-US" sz="1100" dirty="0" smtClean="0">
                <a:solidFill>
                  <a:srgbClr val="FF0000"/>
                </a:solidFill>
              </a:rPr>
              <a:t>2002 Texas</a:t>
            </a:r>
            <a:endParaRPr lang="en-US" sz="1100" dirty="0">
              <a:solidFill>
                <a:srgbClr val="FF0000"/>
              </a:solidFill>
            </a:endParaRPr>
          </a:p>
        </p:txBody>
      </p:sp>
      <p:sp>
        <p:nvSpPr>
          <p:cNvPr id="11" name="TextBox 10"/>
          <p:cNvSpPr txBox="1"/>
          <p:nvPr/>
        </p:nvSpPr>
        <p:spPr>
          <a:xfrm>
            <a:off x="7984061" y="1135391"/>
            <a:ext cx="990600" cy="261610"/>
          </a:xfrm>
          <a:prstGeom prst="rect">
            <a:avLst/>
          </a:prstGeom>
          <a:noFill/>
        </p:spPr>
        <p:txBody>
          <a:bodyPr wrap="square" rtlCol="0">
            <a:spAutoFit/>
          </a:bodyPr>
          <a:lstStyle/>
          <a:p>
            <a:r>
              <a:rPr lang="en-US" sz="1100" dirty="0" smtClean="0">
                <a:solidFill>
                  <a:srgbClr val="FF0000"/>
                </a:solidFill>
              </a:rPr>
              <a:t>2001 Glasgow</a:t>
            </a:r>
            <a:endParaRPr lang="en-US" sz="1100" dirty="0">
              <a:solidFill>
                <a:srgbClr val="FF0000"/>
              </a:solidFill>
            </a:endParaRPr>
          </a:p>
        </p:txBody>
      </p:sp>
      <p:sp>
        <p:nvSpPr>
          <p:cNvPr id="12" name="TextBox 11"/>
          <p:cNvSpPr txBox="1"/>
          <p:nvPr/>
        </p:nvSpPr>
        <p:spPr>
          <a:xfrm>
            <a:off x="4953000" y="1905000"/>
            <a:ext cx="685800" cy="261610"/>
          </a:xfrm>
          <a:prstGeom prst="rect">
            <a:avLst/>
          </a:prstGeom>
          <a:noFill/>
        </p:spPr>
        <p:txBody>
          <a:bodyPr wrap="square" rtlCol="0">
            <a:spAutoFit/>
          </a:bodyPr>
          <a:lstStyle/>
          <a:p>
            <a:r>
              <a:rPr lang="en-US" sz="1100" dirty="0" smtClean="0">
                <a:solidFill>
                  <a:srgbClr val="FF0000"/>
                </a:solidFill>
              </a:rPr>
              <a:t>2001 MI</a:t>
            </a:r>
            <a:endParaRPr lang="en-US" sz="1100" dirty="0">
              <a:solidFill>
                <a:srgbClr val="FF0000"/>
              </a:solidFill>
            </a:endParaRPr>
          </a:p>
        </p:txBody>
      </p:sp>
      <p:sp>
        <p:nvSpPr>
          <p:cNvPr id="13" name="TextBox 12"/>
          <p:cNvSpPr txBox="1"/>
          <p:nvPr/>
        </p:nvSpPr>
        <p:spPr>
          <a:xfrm>
            <a:off x="8123771" y="1406325"/>
            <a:ext cx="1333500" cy="261610"/>
          </a:xfrm>
          <a:prstGeom prst="rect">
            <a:avLst/>
          </a:prstGeom>
          <a:noFill/>
        </p:spPr>
        <p:txBody>
          <a:bodyPr wrap="square" rtlCol="0">
            <a:spAutoFit/>
          </a:bodyPr>
          <a:lstStyle/>
          <a:p>
            <a:r>
              <a:rPr lang="en-US" sz="1100" dirty="0" smtClean="0">
                <a:solidFill>
                  <a:srgbClr val="FF0000"/>
                </a:solidFill>
              </a:rPr>
              <a:t>2004 Newcastle</a:t>
            </a:r>
            <a:endParaRPr lang="en-US" sz="1100" dirty="0">
              <a:solidFill>
                <a:srgbClr val="FF0000"/>
              </a:solidFill>
            </a:endParaRPr>
          </a:p>
        </p:txBody>
      </p:sp>
      <p:sp>
        <p:nvSpPr>
          <p:cNvPr id="14" name="TextBox 13"/>
          <p:cNvSpPr txBox="1"/>
          <p:nvPr/>
        </p:nvSpPr>
        <p:spPr>
          <a:xfrm>
            <a:off x="990600" y="5617205"/>
            <a:ext cx="1447800" cy="261610"/>
          </a:xfrm>
          <a:prstGeom prst="rect">
            <a:avLst/>
          </a:prstGeom>
          <a:noFill/>
        </p:spPr>
        <p:txBody>
          <a:bodyPr wrap="square" rtlCol="0">
            <a:spAutoFit/>
          </a:bodyPr>
          <a:lstStyle/>
          <a:p>
            <a:r>
              <a:rPr lang="en-US" sz="1100" dirty="0" smtClean="0">
                <a:solidFill>
                  <a:srgbClr val="FF0000"/>
                </a:solidFill>
              </a:rPr>
              <a:t>2010  NEW ZEALAND</a:t>
            </a:r>
            <a:endParaRPr lang="en-US" sz="1100" dirty="0">
              <a:solidFill>
                <a:srgbClr val="FF0000"/>
              </a:solidFill>
            </a:endParaRPr>
          </a:p>
        </p:txBody>
      </p:sp>
      <p:sp>
        <p:nvSpPr>
          <p:cNvPr id="15" name="TextBox 14"/>
          <p:cNvSpPr txBox="1"/>
          <p:nvPr/>
        </p:nvSpPr>
        <p:spPr>
          <a:xfrm>
            <a:off x="3352800" y="2264405"/>
            <a:ext cx="1219200" cy="261610"/>
          </a:xfrm>
          <a:prstGeom prst="rect">
            <a:avLst/>
          </a:prstGeom>
          <a:noFill/>
        </p:spPr>
        <p:txBody>
          <a:bodyPr wrap="square" rtlCol="0">
            <a:spAutoFit/>
          </a:bodyPr>
          <a:lstStyle/>
          <a:p>
            <a:r>
              <a:rPr lang="en-US" sz="1100" dirty="0" smtClean="0">
                <a:solidFill>
                  <a:srgbClr val="FF0000"/>
                </a:solidFill>
              </a:rPr>
              <a:t>2007 California</a:t>
            </a:r>
            <a:endParaRPr lang="en-US" sz="1100" dirty="0">
              <a:solidFill>
                <a:srgbClr val="FF0000"/>
              </a:solidFill>
            </a:endParaRPr>
          </a:p>
        </p:txBody>
      </p:sp>
      <p:sp>
        <p:nvSpPr>
          <p:cNvPr id="16" name="TextBox 15"/>
          <p:cNvSpPr txBox="1"/>
          <p:nvPr/>
        </p:nvSpPr>
        <p:spPr>
          <a:xfrm>
            <a:off x="5748866" y="2133600"/>
            <a:ext cx="990600" cy="261610"/>
          </a:xfrm>
          <a:prstGeom prst="rect">
            <a:avLst/>
          </a:prstGeom>
          <a:noFill/>
        </p:spPr>
        <p:txBody>
          <a:bodyPr wrap="square" rtlCol="0">
            <a:spAutoFit/>
          </a:bodyPr>
          <a:lstStyle/>
          <a:p>
            <a:r>
              <a:rPr lang="en-US" sz="1100" dirty="0" smtClean="0">
                <a:solidFill>
                  <a:srgbClr val="FF0000"/>
                </a:solidFill>
              </a:rPr>
              <a:t>2002 L.I.</a:t>
            </a:r>
            <a:endParaRPr lang="en-US" sz="1100" dirty="0">
              <a:solidFill>
                <a:srgbClr val="FF0000"/>
              </a:solidFill>
            </a:endParaRPr>
          </a:p>
        </p:txBody>
      </p:sp>
      <p:sp>
        <p:nvSpPr>
          <p:cNvPr id="17" name="TextBox 16"/>
          <p:cNvSpPr txBox="1"/>
          <p:nvPr/>
        </p:nvSpPr>
        <p:spPr>
          <a:xfrm>
            <a:off x="5325535" y="1502303"/>
            <a:ext cx="990600" cy="261610"/>
          </a:xfrm>
          <a:prstGeom prst="rect">
            <a:avLst/>
          </a:prstGeom>
          <a:noFill/>
        </p:spPr>
        <p:txBody>
          <a:bodyPr wrap="square" rtlCol="0">
            <a:spAutoFit/>
          </a:bodyPr>
          <a:lstStyle/>
          <a:p>
            <a:r>
              <a:rPr lang="en-US" sz="1100" dirty="0" smtClean="0">
                <a:solidFill>
                  <a:srgbClr val="FF0000"/>
                </a:solidFill>
              </a:rPr>
              <a:t>2004 Toronto</a:t>
            </a:r>
            <a:endParaRPr lang="en-US" sz="1100" dirty="0">
              <a:solidFill>
                <a:srgbClr val="FF0000"/>
              </a:solidFill>
            </a:endParaRPr>
          </a:p>
        </p:txBody>
      </p:sp>
      <p:sp>
        <p:nvSpPr>
          <p:cNvPr id="18" name="TextBox 17"/>
          <p:cNvSpPr txBox="1"/>
          <p:nvPr/>
        </p:nvSpPr>
        <p:spPr>
          <a:xfrm>
            <a:off x="5655739" y="1794934"/>
            <a:ext cx="1269996" cy="261610"/>
          </a:xfrm>
          <a:prstGeom prst="rect">
            <a:avLst/>
          </a:prstGeom>
          <a:noFill/>
        </p:spPr>
        <p:txBody>
          <a:bodyPr wrap="square" rtlCol="0">
            <a:spAutoFit/>
          </a:bodyPr>
          <a:lstStyle/>
          <a:p>
            <a:r>
              <a:rPr lang="en-US" sz="1100" dirty="0" smtClean="0">
                <a:solidFill>
                  <a:srgbClr val="FF0000"/>
                </a:solidFill>
              </a:rPr>
              <a:t>2004  St. John’s</a:t>
            </a:r>
            <a:endParaRPr lang="en-US" sz="1100" dirty="0">
              <a:solidFill>
                <a:srgbClr val="FF0000"/>
              </a:solidFill>
            </a:endParaRPr>
          </a:p>
        </p:txBody>
      </p:sp>
      <p:sp>
        <p:nvSpPr>
          <p:cNvPr id="19" name="Slide Number Placeholder 18"/>
          <p:cNvSpPr>
            <a:spLocks noGrp="1"/>
          </p:cNvSpPr>
          <p:nvPr>
            <p:ph type="sldNum" sz="quarter" idx="12"/>
          </p:nvPr>
        </p:nvSpPr>
        <p:spPr/>
        <p:txBody>
          <a:bodyPr/>
          <a:lstStyle/>
          <a:p>
            <a:fld id="{D19C25EB-27FD-0A4C-B106-EAE29D09F81D}"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8229600" cy="563562"/>
          </a:xfrm>
        </p:spPr>
        <p:txBody>
          <a:bodyPr>
            <a:noAutofit/>
          </a:bodyPr>
          <a:lstStyle/>
          <a:p>
            <a:r>
              <a:rPr lang="en-US" sz="2800" dirty="0" smtClean="0"/>
              <a:t>Development of </a:t>
            </a:r>
            <a:r>
              <a:rPr lang="en-US" sz="2800" i="1" dirty="0" smtClean="0"/>
              <a:t> be like </a:t>
            </a:r>
            <a:r>
              <a:rPr lang="en-US" sz="2800" dirty="0" smtClean="0"/>
              <a:t>in Toronto in apparent time </a:t>
            </a:r>
            <a:br>
              <a:rPr lang="en-US" sz="2800" dirty="0" smtClean="0"/>
            </a:br>
            <a:r>
              <a:rPr lang="en-US" sz="2800" dirty="0" smtClean="0"/>
              <a:t>Figure 2 from </a:t>
            </a:r>
            <a:r>
              <a:rPr lang="en-US" sz="2800" dirty="0" err="1" smtClean="0"/>
              <a:t>Tagliamonte</a:t>
            </a:r>
            <a:r>
              <a:rPr lang="en-US" sz="2800" dirty="0" smtClean="0"/>
              <a:t> &amp; D’Arcy 2004</a:t>
            </a:r>
            <a:endParaRPr lang="en-US" sz="2800" i="1" dirty="0"/>
          </a:p>
        </p:txBody>
      </p:sp>
      <p:pic>
        <p:nvPicPr>
          <p:cNvPr id="3" name="Picture 2" descr="Tagliamonte:Fig. 2.tiff"/>
          <p:cNvPicPr>
            <a:picLocks noChangeAspect="1"/>
          </p:cNvPicPr>
          <p:nvPr/>
        </p:nvPicPr>
        <p:blipFill>
          <a:blip r:embed="rId3"/>
          <a:stretch>
            <a:fillRect/>
          </a:stretch>
        </p:blipFill>
        <p:spPr>
          <a:xfrm>
            <a:off x="0" y="1205956"/>
            <a:ext cx="9144000" cy="5652044"/>
          </a:xfrm>
          <a:prstGeom prst="rect">
            <a:avLst/>
          </a:prstGeom>
        </p:spPr>
      </p:pic>
      <p:sp>
        <p:nvSpPr>
          <p:cNvPr id="4" name="TextBox 3"/>
          <p:cNvSpPr txBox="1"/>
          <p:nvPr/>
        </p:nvSpPr>
        <p:spPr>
          <a:xfrm>
            <a:off x="5410200" y="1676400"/>
            <a:ext cx="838200" cy="646331"/>
          </a:xfrm>
          <a:prstGeom prst="rect">
            <a:avLst/>
          </a:prstGeom>
          <a:noFill/>
        </p:spPr>
        <p:txBody>
          <a:bodyPr wrap="square" rtlCol="0">
            <a:spAutoFit/>
          </a:bodyPr>
          <a:lstStyle/>
          <a:p>
            <a:r>
              <a:rPr lang="en-US" dirty="0" smtClean="0">
                <a:solidFill>
                  <a:srgbClr val="FF0000"/>
                </a:solidFill>
              </a:rPr>
              <a:t>5-9 yrs  1983</a:t>
            </a:r>
            <a:endParaRPr lang="en-US" dirty="0">
              <a:solidFill>
                <a:srgbClr val="FF0000"/>
              </a:solidFill>
            </a:endParaRPr>
          </a:p>
        </p:txBody>
      </p:sp>
      <p:sp>
        <p:nvSpPr>
          <p:cNvPr id="5" name="TextBox 4"/>
          <p:cNvSpPr txBox="1"/>
          <p:nvPr/>
        </p:nvSpPr>
        <p:spPr>
          <a:xfrm>
            <a:off x="4724400" y="2514600"/>
            <a:ext cx="838200" cy="646331"/>
          </a:xfrm>
          <a:prstGeom prst="rect">
            <a:avLst/>
          </a:prstGeom>
          <a:noFill/>
        </p:spPr>
        <p:txBody>
          <a:bodyPr wrap="square" rtlCol="0">
            <a:spAutoFit/>
          </a:bodyPr>
          <a:lstStyle/>
          <a:p>
            <a:r>
              <a:rPr lang="en-US" dirty="0" smtClean="0">
                <a:solidFill>
                  <a:srgbClr val="FF0000"/>
                </a:solidFill>
              </a:rPr>
              <a:t>10-14  1983</a:t>
            </a:r>
            <a:endParaRPr lang="en-US" dirty="0">
              <a:solidFill>
                <a:srgbClr val="FF0000"/>
              </a:solidFill>
            </a:endParaRPr>
          </a:p>
        </p:txBody>
      </p:sp>
      <p:cxnSp>
        <p:nvCxnSpPr>
          <p:cNvPr id="7" name="Straight Arrow Connector 6"/>
          <p:cNvCxnSpPr/>
          <p:nvPr/>
        </p:nvCxnSpPr>
        <p:spPr>
          <a:xfrm rot="5400000">
            <a:off x="4628466" y="3637865"/>
            <a:ext cx="95386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5407243" y="2628900"/>
            <a:ext cx="61233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924800" y="1639669"/>
            <a:ext cx="1219200" cy="646331"/>
          </a:xfrm>
          <a:prstGeom prst="rect">
            <a:avLst/>
          </a:prstGeom>
          <a:noFill/>
          <a:ln>
            <a:noFill/>
          </a:ln>
        </p:spPr>
        <p:txBody>
          <a:bodyPr wrap="square" rtlCol="0">
            <a:spAutoFit/>
          </a:bodyPr>
          <a:lstStyle/>
          <a:p>
            <a:r>
              <a:rPr lang="en-US" dirty="0" smtClean="0">
                <a:solidFill>
                  <a:srgbClr val="0000FF"/>
                </a:solidFill>
              </a:rPr>
              <a:t>parental influence</a:t>
            </a:r>
            <a:endParaRPr lang="en-US" dirty="0">
              <a:solidFill>
                <a:srgbClr val="0000FF"/>
              </a:solidFill>
            </a:endParaRPr>
          </a:p>
        </p:txBody>
      </p:sp>
      <p:cxnSp>
        <p:nvCxnSpPr>
          <p:cNvPr id="13" name="Straight Arrow Connector 12"/>
          <p:cNvCxnSpPr/>
          <p:nvPr/>
        </p:nvCxnSpPr>
        <p:spPr>
          <a:xfrm rot="5400000">
            <a:off x="8038306" y="2741831"/>
            <a:ext cx="838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71600" y="1639669"/>
            <a:ext cx="1295400" cy="523220"/>
          </a:xfrm>
          <a:prstGeom prst="rect">
            <a:avLst/>
          </a:prstGeom>
          <a:noFill/>
        </p:spPr>
        <p:txBody>
          <a:bodyPr wrap="square" rtlCol="0">
            <a:spAutoFit/>
          </a:bodyPr>
          <a:lstStyle/>
          <a:p>
            <a:r>
              <a:rPr lang="en-US" sz="2800" dirty="0" smtClean="0"/>
              <a:t>say</a:t>
            </a:r>
            <a:endParaRPr lang="en-US" sz="2800" dirty="0"/>
          </a:p>
        </p:txBody>
      </p:sp>
      <p:sp>
        <p:nvSpPr>
          <p:cNvPr id="12" name="TextBox 11"/>
          <p:cNvSpPr txBox="1"/>
          <p:nvPr/>
        </p:nvSpPr>
        <p:spPr>
          <a:xfrm>
            <a:off x="6629400" y="2935863"/>
            <a:ext cx="1295400" cy="523220"/>
          </a:xfrm>
          <a:prstGeom prst="rect">
            <a:avLst/>
          </a:prstGeom>
          <a:noFill/>
        </p:spPr>
        <p:txBody>
          <a:bodyPr wrap="square" rtlCol="0">
            <a:spAutoFit/>
          </a:bodyPr>
          <a:lstStyle/>
          <a:p>
            <a:r>
              <a:rPr lang="en-US" sz="2800" dirty="0" smtClean="0"/>
              <a:t>be like</a:t>
            </a:r>
            <a:endParaRPr lang="en-US" sz="2800" dirty="0"/>
          </a:p>
        </p:txBody>
      </p:sp>
      <p:sp>
        <p:nvSpPr>
          <p:cNvPr id="14" name="Slide Number Placeholder 13"/>
          <p:cNvSpPr>
            <a:spLocks noGrp="1"/>
          </p:cNvSpPr>
          <p:nvPr>
            <p:ph type="sldNum" sz="quarter" idx="12"/>
          </p:nvPr>
        </p:nvSpPr>
        <p:spPr/>
        <p:txBody>
          <a:bodyPr/>
          <a:lstStyle/>
          <a:p>
            <a:fld id="{D19C25EB-27FD-0A4C-B106-EAE29D09F81D}" type="slidenum">
              <a:rPr lang="en-US" smtClean="0"/>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What is to be learned?</a:t>
            </a:r>
            <a:endParaRPr lang="en-US" sz="3200" dirty="0"/>
          </a:p>
        </p:txBody>
      </p:sp>
      <p:sp>
        <p:nvSpPr>
          <p:cNvPr id="8" name="Rectangle 7"/>
          <p:cNvSpPr/>
          <p:nvPr/>
        </p:nvSpPr>
        <p:spPr>
          <a:xfrm>
            <a:off x="1219200" y="1417638"/>
            <a:ext cx="5943600" cy="39925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95400" y="1524000"/>
            <a:ext cx="1905000" cy="461665"/>
          </a:xfrm>
          <a:prstGeom prst="rect">
            <a:avLst/>
          </a:prstGeom>
          <a:noFill/>
        </p:spPr>
        <p:txBody>
          <a:bodyPr wrap="square" rtlCol="0">
            <a:spAutoFit/>
          </a:bodyPr>
          <a:lstStyle/>
          <a:p>
            <a:r>
              <a:rPr lang="en-US" sz="2400" dirty="0" smtClean="0"/>
              <a:t>The general</a:t>
            </a:r>
            <a:endParaRPr lang="en-US" sz="2400" dirty="0"/>
          </a:p>
        </p:txBody>
      </p:sp>
      <p:sp>
        <p:nvSpPr>
          <p:cNvPr id="10" name="Trapezoid 9"/>
          <p:cNvSpPr/>
          <p:nvPr/>
        </p:nvSpPr>
        <p:spPr>
          <a:xfrm>
            <a:off x="2590800" y="2438400"/>
            <a:ext cx="3962400" cy="1828800"/>
          </a:xfrm>
          <a:prstGeom prst="trapezoid">
            <a:avLst>
              <a:gd name="adj" fmla="val 240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276600" y="2438400"/>
            <a:ext cx="1371600" cy="461665"/>
          </a:xfrm>
          <a:prstGeom prst="rect">
            <a:avLst/>
          </a:prstGeom>
          <a:noFill/>
        </p:spPr>
        <p:txBody>
          <a:bodyPr wrap="square" rtlCol="0">
            <a:spAutoFit/>
          </a:bodyPr>
          <a:lstStyle/>
          <a:p>
            <a:r>
              <a:rPr lang="en-US" sz="2400" dirty="0" smtClean="0"/>
              <a:t>The new</a:t>
            </a:r>
            <a:endParaRPr lang="en-US" sz="2400" dirty="0"/>
          </a:p>
        </p:txBody>
      </p:sp>
      <p:sp>
        <p:nvSpPr>
          <p:cNvPr id="13" name="Rectangle 12"/>
          <p:cNvSpPr/>
          <p:nvPr/>
        </p:nvSpPr>
        <p:spPr>
          <a:xfrm>
            <a:off x="4267200" y="3455432"/>
            <a:ext cx="1828800" cy="16235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67200" y="3472934"/>
            <a:ext cx="1219200" cy="369332"/>
          </a:xfrm>
          <a:prstGeom prst="rect">
            <a:avLst/>
          </a:prstGeom>
          <a:noFill/>
        </p:spPr>
        <p:txBody>
          <a:bodyPr wrap="square" rtlCol="0">
            <a:spAutoFit/>
          </a:bodyPr>
          <a:lstStyle/>
          <a:p>
            <a:r>
              <a:rPr lang="en-US" dirty="0" smtClean="0"/>
              <a:t>The local</a:t>
            </a:r>
            <a:endParaRPr lang="en-US" dirty="0"/>
          </a:p>
        </p:txBody>
      </p:sp>
      <p:sp>
        <p:nvSpPr>
          <p:cNvPr id="15" name="Rectangle 14"/>
          <p:cNvSpPr/>
          <p:nvPr/>
        </p:nvSpPr>
        <p:spPr>
          <a:xfrm>
            <a:off x="3124200" y="4495800"/>
            <a:ext cx="1524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429000" y="4495800"/>
            <a:ext cx="1219200" cy="369332"/>
          </a:xfrm>
          <a:prstGeom prst="rect">
            <a:avLst/>
          </a:prstGeom>
          <a:noFill/>
        </p:spPr>
        <p:txBody>
          <a:bodyPr wrap="square" rtlCol="0">
            <a:spAutoFit/>
          </a:bodyPr>
          <a:lstStyle/>
          <a:p>
            <a:r>
              <a:rPr lang="en-US" dirty="0" smtClean="0"/>
              <a:t>The  first</a:t>
            </a:r>
            <a:endParaRPr lang="en-US" dirty="0"/>
          </a:p>
        </p:txBody>
      </p:sp>
      <p:sp>
        <p:nvSpPr>
          <p:cNvPr id="12" name="Slide Number Placeholder 11"/>
          <p:cNvSpPr>
            <a:spLocks noGrp="1"/>
          </p:cNvSpPr>
          <p:nvPr>
            <p:ph type="sldNum" sz="quarter" idx="12"/>
          </p:nvPr>
        </p:nvSpPr>
        <p:spPr/>
        <p:txBody>
          <a:bodyPr/>
          <a:lstStyle/>
          <a:p>
            <a:fld id="{D19C25EB-27FD-0A4C-B106-EAE29D09F81D}" type="slidenum">
              <a:rPr lang="en-US" smtClean="0"/>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5" grpId="0" animBg="1"/>
      <p:bldP spid="16"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gender</a:t>
            </a:r>
            <a:endParaRPr lang="en-US"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38200" y="1447800"/>
          <a:ext cx="7239000" cy="4098925"/>
        </p:xfrm>
        <a:graphic>
          <a:graphicData uri="http://schemas.openxmlformats.org/presentationml/2006/ole">
            <p:oleObj spid="_x0000_s753666" name="Worksheet" r:id="rId4" imgW="6121400" imgH="3467100" progId="Excel.Sheet.8">
              <p:embed/>
            </p:oleObj>
          </a:graphicData>
        </a:graphic>
      </p:graphicFrame>
      <p:sp>
        <p:nvSpPr>
          <p:cNvPr id="3075" name="Text Box 3"/>
          <p:cNvSpPr txBox="1">
            <a:spLocks noChangeArrowheads="1"/>
          </p:cNvSpPr>
          <p:nvPr/>
        </p:nvSpPr>
        <p:spPr bwMode="auto">
          <a:xfrm>
            <a:off x="609600" y="228600"/>
            <a:ext cx="7543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3076" name="Text Box 4"/>
          <p:cNvSpPr txBox="1">
            <a:spLocks noChangeArrowheads="1"/>
          </p:cNvSpPr>
          <p:nvPr/>
        </p:nvSpPr>
        <p:spPr bwMode="auto">
          <a:xfrm>
            <a:off x="5638800" y="5791200"/>
            <a:ext cx="2895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Source:  Eckert 2000</a:t>
            </a:r>
          </a:p>
        </p:txBody>
      </p:sp>
      <p:sp>
        <p:nvSpPr>
          <p:cNvPr id="3077" name="Rectangle 5"/>
          <p:cNvSpPr>
            <a:spLocks noChangeArrowheads="1"/>
          </p:cNvSpPr>
          <p:nvPr/>
        </p:nvSpPr>
        <p:spPr bwMode="auto">
          <a:xfrm>
            <a:off x="6934200" y="4724400"/>
            <a:ext cx="6858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078" name="Text Box 6"/>
          <p:cNvSpPr txBox="1">
            <a:spLocks noChangeArrowheads="1"/>
          </p:cNvSpPr>
          <p:nvPr/>
        </p:nvSpPr>
        <p:spPr bwMode="auto">
          <a:xfrm>
            <a:off x="7086600" y="4784725"/>
            <a:ext cx="457200" cy="701675"/>
          </a:xfrm>
          <a:prstGeom prst="rect">
            <a:avLst/>
          </a:prstGeom>
          <a:solidFill>
            <a:srgbClr val="FFFFFF"/>
          </a:solidFill>
          <a:ln w="9525">
            <a:noFill/>
            <a:miter lim="800000"/>
            <a:headEnd/>
            <a:tailEnd/>
          </a:ln>
          <a:effectLst/>
        </p:spPr>
        <p:txBody>
          <a:bodyPr>
            <a:prstTxWarp prst="textNoShape">
              <a:avLst/>
            </a:prstTxWarp>
            <a:spAutoFit/>
          </a:bodyPr>
          <a:lstStyle/>
          <a:p>
            <a:pPr>
              <a:spcBef>
                <a:spcPct val="50000"/>
              </a:spcBef>
            </a:pPr>
            <a:r>
              <a:rPr lang="en-US" sz="4000" dirty="0"/>
              <a:t>^</a:t>
            </a:r>
          </a:p>
        </p:txBody>
      </p:sp>
      <p:sp>
        <p:nvSpPr>
          <p:cNvPr id="3079" name="Rectangle 7"/>
          <p:cNvSpPr>
            <a:spLocks noChangeArrowheads="1"/>
          </p:cNvSpPr>
          <p:nvPr/>
        </p:nvSpPr>
        <p:spPr bwMode="auto">
          <a:xfrm>
            <a:off x="1371600" y="4876800"/>
            <a:ext cx="762000" cy="304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080" name="Text Box 8"/>
          <p:cNvSpPr txBox="1">
            <a:spLocks noChangeArrowheads="1"/>
          </p:cNvSpPr>
          <p:nvPr/>
        </p:nvSpPr>
        <p:spPr bwMode="auto">
          <a:xfrm>
            <a:off x="1524000" y="4830762"/>
            <a:ext cx="838200" cy="579438"/>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sz="3200" dirty="0" err="1"/>
              <a:t>æ</a:t>
            </a:r>
            <a:endParaRPr lang="en-US" sz="3200" dirty="0"/>
          </a:p>
        </p:txBody>
      </p:sp>
      <p:sp>
        <p:nvSpPr>
          <p:cNvPr id="3081" name="Rectangle 9"/>
          <p:cNvSpPr>
            <a:spLocks noGrp="1" noChangeArrowheads="1"/>
          </p:cNvSpPr>
          <p:nvPr>
            <p:ph type="title" idx="4294967295"/>
          </p:nvPr>
        </p:nvSpPr>
        <p:spPr>
          <a:xfrm>
            <a:off x="609600" y="228600"/>
            <a:ext cx="7772400" cy="1143000"/>
          </a:xfrm>
        </p:spPr>
        <p:txBody>
          <a:bodyPr/>
          <a:lstStyle/>
          <a:p>
            <a:r>
              <a:rPr lang="en-US" sz="2400">
                <a:solidFill>
                  <a:schemeClr val="tx1"/>
                </a:solidFill>
              </a:rPr>
              <a:t>Gender and social category determination of five elements of the Northern City Shift in a Detroit suburban high school</a:t>
            </a:r>
          </a:p>
        </p:txBody>
      </p:sp>
      <p:sp>
        <p:nvSpPr>
          <p:cNvPr id="10" name="Oval 9"/>
          <p:cNvSpPr/>
          <p:nvPr/>
        </p:nvSpPr>
        <p:spPr>
          <a:xfrm>
            <a:off x="6858000" y="2590800"/>
            <a:ext cx="990600" cy="1371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295400" y="1752600"/>
            <a:ext cx="990600" cy="1752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D19C25EB-27FD-0A4C-B106-EAE29D09F81D}" type="slidenum">
              <a:rPr lang="en-US" smtClean="0"/>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28600"/>
            <a:ext cx="7772400" cy="1143000"/>
          </a:xfrm>
        </p:spPr>
        <p:txBody>
          <a:bodyPr>
            <a:noAutofit/>
          </a:bodyPr>
          <a:lstStyle/>
          <a:p>
            <a:pPr algn="l"/>
            <a:r>
              <a:rPr lang="en-US" sz="1800" dirty="0" smtClean="0">
                <a:solidFill>
                  <a:schemeClr val="tx1"/>
                </a:solidFill>
                <a:latin typeface="Arial"/>
              </a:rPr>
              <a:t>Mean </a:t>
            </a:r>
            <a:r>
              <a:rPr lang="en-US" sz="1800" dirty="0">
                <a:solidFill>
                  <a:schemeClr val="tx1"/>
                </a:solidFill>
                <a:latin typeface="Arial"/>
              </a:rPr>
              <a:t>gender </a:t>
            </a:r>
            <a:r>
              <a:rPr lang="en-US" sz="1800" dirty="0" smtClean="0">
                <a:solidFill>
                  <a:schemeClr val="tx1"/>
                </a:solidFill>
                <a:latin typeface="Arial"/>
              </a:rPr>
              <a:t>differences</a:t>
            </a:r>
            <a:r>
              <a:rPr lang="en-US" sz="1800" dirty="0" smtClean="0">
                <a:latin typeface="Arial"/>
              </a:rPr>
              <a:t> </a:t>
            </a:r>
            <a:r>
              <a:rPr lang="en-US" sz="1800" dirty="0" smtClean="0">
                <a:solidFill>
                  <a:schemeClr val="tx1"/>
                </a:solidFill>
                <a:latin typeface="Arial"/>
              </a:rPr>
              <a:t>in F1</a:t>
            </a:r>
            <a:br>
              <a:rPr lang="en-US" sz="1800" dirty="0" smtClean="0">
                <a:solidFill>
                  <a:schemeClr val="tx1"/>
                </a:solidFill>
                <a:latin typeface="Arial"/>
              </a:rPr>
            </a:br>
            <a:r>
              <a:rPr lang="en-US" sz="1800" dirty="0" smtClean="0">
                <a:solidFill>
                  <a:schemeClr val="tx1"/>
                </a:solidFill>
                <a:latin typeface="Arial"/>
              </a:rPr>
              <a:t>and </a:t>
            </a:r>
            <a:r>
              <a:rPr lang="en-US" sz="1800" dirty="0">
                <a:solidFill>
                  <a:schemeClr val="tx1"/>
                </a:solidFill>
                <a:latin typeface="Arial"/>
              </a:rPr>
              <a:t>age coefficients for seven       </a:t>
            </a:r>
            <a:r>
              <a:rPr lang="en-US" sz="1800" dirty="0" smtClean="0">
                <a:solidFill>
                  <a:schemeClr val="tx1"/>
                </a:solidFill>
                <a:latin typeface="Arial"/>
              </a:rPr>
              <a:t> </a:t>
            </a:r>
            <a:br>
              <a:rPr lang="en-US" sz="1800" dirty="0" smtClean="0">
                <a:solidFill>
                  <a:schemeClr val="tx1"/>
                </a:solidFill>
                <a:latin typeface="Arial"/>
              </a:rPr>
            </a:br>
            <a:r>
              <a:rPr lang="en-US" sz="1800" dirty="0">
                <a:solidFill>
                  <a:schemeClr val="tx1"/>
                </a:solidFill>
                <a:latin typeface="Arial"/>
              </a:rPr>
              <a:t>Philadelphia sound changes. </a:t>
            </a:r>
            <a:r>
              <a:rPr lang="en-US" sz="1600" dirty="0" smtClean="0">
                <a:solidFill>
                  <a:schemeClr val="tx1"/>
                </a:solidFill>
                <a:latin typeface="Helvetica" charset="0"/>
              </a:rPr>
              <a:t>	.</a:t>
            </a:r>
            <a:r>
              <a:rPr lang="en-US" sz="1600" dirty="0">
                <a:solidFill>
                  <a:schemeClr val="tx1"/>
                </a:solidFill>
                <a:latin typeface="Helvetica" charset="0"/>
              </a:rPr>
              <a:t>.</a:t>
            </a:r>
            <a:br>
              <a:rPr lang="en-US" sz="1600" dirty="0">
                <a:solidFill>
                  <a:schemeClr val="tx1"/>
                </a:solidFill>
                <a:latin typeface="Helvetica" charset="0"/>
              </a:rPr>
            </a:br>
            <a:r>
              <a:rPr lang="en-US" sz="1600" dirty="0">
                <a:solidFill>
                  <a:schemeClr val="tx1"/>
                </a:solidFill>
              </a:rPr>
              <a:t/>
            </a:r>
            <a:br>
              <a:rPr lang="en-US" sz="1600" dirty="0">
                <a:solidFill>
                  <a:schemeClr val="tx1"/>
                </a:solidFill>
              </a:rPr>
            </a:br>
            <a:endParaRPr lang="en-US" sz="1600" dirty="0">
              <a:solidFill>
                <a:schemeClr val="tx1"/>
              </a:solidFill>
            </a:endParaRPr>
          </a:p>
        </p:txBody>
      </p:sp>
      <p:graphicFrame>
        <p:nvGraphicFramePr>
          <p:cNvPr id="29699" name="Object 3"/>
          <p:cNvGraphicFramePr>
            <a:graphicFrameLocks noChangeAspect="1"/>
          </p:cNvGraphicFramePr>
          <p:nvPr/>
        </p:nvGraphicFramePr>
        <p:xfrm>
          <a:off x="381000" y="1219200"/>
          <a:ext cx="4156075" cy="5181600"/>
        </p:xfrm>
        <a:graphic>
          <a:graphicData uri="http://schemas.openxmlformats.org/presentationml/2006/ole">
            <p:oleObj spid="_x0000_s732162" name="Document" r:id="rId4" imgW="2843784" imgH="3544824" progId="Word.Document.8">
              <p:embed/>
            </p:oleObj>
          </a:graphicData>
        </a:graphic>
      </p:graphicFrame>
      <p:graphicFrame>
        <p:nvGraphicFramePr>
          <p:cNvPr id="29700" name="Object 4"/>
          <p:cNvGraphicFramePr>
            <a:graphicFrameLocks noChangeAspect="1"/>
          </p:cNvGraphicFramePr>
          <p:nvPr/>
        </p:nvGraphicFramePr>
        <p:xfrm>
          <a:off x="4419600" y="1295400"/>
          <a:ext cx="4400550" cy="5029200"/>
        </p:xfrm>
        <a:graphic>
          <a:graphicData uri="http://schemas.openxmlformats.org/presentationml/2006/ole">
            <p:oleObj spid="_x0000_s732163" name="Document" r:id="rId5" imgW="3023616" imgH="3456432" progId="Word.Document.8">
              <p:embed/>
            </p:oleObj>
          </a:graphicData>
        </a:graphic>
      </p:graphicFrame>
      <p:sp>
        <p:nvSpPr>
          <p:cNvPr id="5" name="Rectangle 4"/>
          <p:cNvSpPr/>
          <p:nvPr/>
        </p:nvSpPr>
        <p:spPr>
          <a:xfrm>
            <a:off x="4419600" y="1219200"/>
            <a:ext cx="4400550" cy="518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19C25EB-27FD-0A4C-B106-EAE29D09F81D}"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normAutofit fontScale="90000"/>
          </a:bodyPr>
          <a:lstStyle/>
          <a:p>
            <a:pPr algn="l"/>
            <a:r>
              <a:rPr lang="en-US" sz="1600" dirty="0" smtClean="0">
                <a:solidFill>
                  <a:schemeClr val="tx1"/>
                </a:solidFill>
                <a:latin typeface="Helvetica" charset="0"/>
              </a:rPr>
              <a:t>									   </a:t>
            </a:r>
            <a:r>
              <a:rPr lang="en-US" sz="1778" dirty="0" smtClean="0">
                <a:solidFill>
                  <a:schemeClr val="tx1"/>
                </a:solidFill>
                <a:latin typeface="Helvetica" charset="0"/>
              </a:rPr>
              <a:t>Mean </a:t>
            </a:r>
            <a:r>
              <a:rPr lang="en-US" sz="1778" dirty="0">
                <a:solidFill>
                  <a:schemeClr val="tx1"/>
                </a:solidFill>
                <a:latin typeface="Helvetica" charset="0"/>
              </a:rPr>
              <a:t>gender </a:t>
            </a:r>
            <a:r>
              <a:rPr lang="en-US" sz="1778" dirty="0" smtClean="0">
                <a:solidFill>
                  <a:schemeClr val="tx1"/>
                </a:solidFill>
                <a:latin typeface="Helvetica" charset="0"/>
              </a:rPr>
              <a:t>differences </a:t>
            </a:r>
            <a:r>
              <a:rPr lang="en-US" sz="1778" dirty="0" smtClean="0">
                <a:latin typeface="Helvetica" charset="0"/>
              </a:rPr>
              <a:t> in F2 </a:t>
            </a:r>
            <a:r>
              <a:rPr lang="en-US" sz="1778" dirty="0" smtClean="0">
                <a:solidFill>
                  <a:schemeClr val="tx1"/>
                </a:solidFill>
                <a:latin typeface="Helvetica" charset="0"/>
              </a:rPr>
              <a:t/>
            </a:r>
            <a:br>
              <a:rPr lang="en-US" sz="1778" dirty="0" smtClean="0">
                <a:solidFill>
                  <a:schemeClr val="tx1"/>
                </a:solidFill>
                <a:latin typeface="Helvetica" charset="0"/>
              </a:rPr>
            </a:br>
            <a:r>
              <a:rPr lang="en-US" sz="1778" dirty="0" smtClean="0">
                <a:solidFill>
                  <a:schemeClr val="tx1"/>
                </a:solidFill>
                <a:latin typeface="Helvetica" charset="0"/>
              </a:rPr>
              <a:t>								           and </a:t>
            </a:r>
            <a:r>
              <a:rPr lang="en-US" sz="1778" dirty="0">
                <a:solidFill>
                  <a:schemeClr val="tx1"/>
                </a:solidFill>
                <a:latin typeface="Helvetica" charset="0"/>
              </a:rPr>
              <a:t>age coefficients for seven  </a:t>
            </a:r>
            <a:r>
              <a:rPr lang="en-US" sz="1778" dirty="0" smtClean="0">
                <a:solidFill>
                  <a:schemeClr val="tx1"/>
                </a:solidFill>
                <a:latin typeface="Helvetica" charset="0"/>
              </a:rPr>
              <a:t/>
            </a:r>
            <a:br>
              <a:rPr lang="en-US" sz="1778" dirty="0" smtClean="0">
                <a:solidFill>
                  <a:schemeClr val="tx1"/>
                </a:solidFill>
                <a:latin typeface="Helvetica" charset="0"/>
              </a:rPr>
            </a:br>
            <a:r>
              <a:rPr lang="en-US" sz="1778" dirty="0" smtClean="0">
                <a:solidFill>
                  <a:schemeClr val="tx1"/>
                </a:solidFill>
                <a:latin typeface="Helvetica" charset="0"/>
              </a:rPr>
              <a:t>						. </a:t>
            </a:r>
            <a:r>
              <a:rPr lang="en-US" sz="1778" dirty="0">
                <a:solidFill>
                  <a:schemeClr val="tx1"/>
                </a:solidFill>
                <a:latin typeface="Helvetica" charset="0"/>
              </a:rPr>
              <a:t>	                </a:t>
            </a:r>
            <a:r>
              <a:rPr lang="en-US" sz="1778" dirty="0" smtClean="0">
                <a:solidFill>
                  <a:schemeClr val="tx1"/>
                </a:solidFill>
                <a:latin typeface="Helvetica" charset="0"/>
              </a:rPr>
              <a:t> </a:t>
            </a:r>
            <a:r>
              <a:rPr lang="en-US" sz="1778" dirty="0" smtClean="0">
                <a:latin typeface="Helvetica" charset="0"/>
              </a:rPr>
              <a:t>  </a:t>
            </a:r>
            <a:r>
              <a:rPr lang="en-US" sz="1778" dirty="0" smtClean="0">
                <a:solidFill>
                  <a:schemeClr val="tx1"/>
                </a:solidFill>
                <a:latin typeface="Helvetica" charset="0"/>
              </a:rPr>
              <a:t>Philadelphia </a:t>
            </a:r>
            <a:r>
              <a:rPr lang="en-US" sz="1778" dirty="0">
                <a:solidFill>
                  <a:schemeClr val="tx1"/>
                </a:solidFill>
                <a:latin typeface="Helvetica" charset="0"/>
              </a:rPr>
              <a:t>sound changes..</a:t>
            </a:r>
            <a:r>
              <a:rPr lang="en-US" sz="1600" dirty="0">
                <a:solidFill>
                  <a:schemeClr val="tx1"/>
                </a:solidFill>
                <a:latin typeface="Helvetica" charset="0"/>
              </a:rPr>
              <a:t/>
            </a:r>
            <a:br>
              <a:rPr lang="en-US" sz="1600" dirty="0">
                <a:solidFill>
                  <a:schemeClr val="tx1"/>
                </a:solidFill>
                <a:latin typeface="Helvetica" charset="0"/>
              </a:rPr>
            </a:br>
            <a:r>
              <a:rPr lang="en-US" sz="1600" dirty="0">
                <a:solidFill>
                  <a:schemeClr val="tx1"/>
                </a:solidFill>
              </a:rPr>
              <a:t/>
            </a:r>
            <a:br>
              <a:rPr lang="en-US" sz="1600" dirty="0">
                <a:solidFill>
                  <a:schemeClr val="tx1"/>
                </a:solidFill>
              </a:rPr>
            </a:br>
            <a:endParaRPr lang="en-US" sz="1600" dirty="0">
              <a:solidFill>
                <a:schemeClr val="tx1"/>
              </a:solidFill>
            </a:endParaRPr>
          </a:p>
        </p:txBody>
      </p:sp>
      <p:graphicFrame>
        <p:nvGraphicFramePr>
          <p:cNvPr id="29699" name="Object 3"/>
          <p:cNvGraphicFramePr>
            <a:graphicFrameLocks noChangeAspect="1"/>
          </p:cNvGraphicFramePr>
          <p:nvPr/>
        </p:nvGraphicFramePr>
        <p:xfrm>
          <a:off x="381000" y="1219200"/>
          <a:ext cx="4156075" cy="5181600"/>
        </p:xfrm>
        <a:graphic>
          <a:graphicData uri="http://schemas.openxmlformats.org/presentationml/2006/ole">
            <p:oleObj spid="_x0000_s755714" name="Document" r:id="rId4" imgW="2843784" imgH="3544824" progId="Word.Document.8">
              <p:embed/>
            </p:oleObj>
          </a:graphicData>
        </a:graphic>
      </p:graphicFrame>
      <p:graphicFrame>
        <p:nvGraphicFramePr>
          <p:cNvPr id="29700" name="Object 4"/>
          <p:cNvGraphicFramePr>
            <a:graphicFrameLocks noChangeAspect="1"/>
          </p:cNvGraphicFramePr>
          <p:nvPr/>
        </p:nvGraphicFramePr>
        <p:xfrm>
          <a:off x="4419600" y="1295400"/>
          <a:ext cx="4400550" cy="5029200"/>
        </p:xfrm>
        <a:graphic>
          <a:graphicData uri="http://schemas.openxmlformats.org/presentationml/2006/ole">
            <p:oleObj spid="_x0000_s755715" name="Document" r:id="rId5" imgW="3023616" imgH="3456432" progId="Word.Document.8">
              <p:embed/>
            </p:oleObj>
          </a:graphicData>
        </a:graphic>
      </p:graphicFrame>
      <p:sp>
        <p:nvSpPr>
          <p:cNvPr id="5" name="Rectangle 4"/>
          <p:cNvSpPr/>
          <p:nvPr/>
        </p:nvSpPr>
        <p:spPr>
          <a:xfrm>
            <a:off x="0" y="1219200"/>
            <a:ext cx="4857750" cy="518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29200" y="5075872"/>
            <a:ext cx="3790950" cy="1477328"/>
          </a:xfrm>
          <a:prstGeom prst="rect">
            <a:avLst/>
          </a:prstGeom>
          <a:solidFill>
            <a:schemeClr val="bg1"/>
          </a:solidFill>
          <a:ln>
            <a:solidFill>
              <a:schemeClr val="tx1"/>
            </a:solidFill>
          </a:ln>
        </p:spPr>
        <p:txBody>
          <a:bodyPr wrap="square" rtlCol="0">
            <a:spAutoFit/>
          </a:bodyPr>
          <a:lstStyle/>
          <a:p>
            <a:r>
              <a:rPr lang="en-US" dirty="0" err="1" smtClean="0"/>
              <a:t>iyC</a:t>
            </a:r>
            <a:r>
              <a:rPr lang="en-US" dirty="0" smtClean="0"/>
              <a:t>   </a:t>
            </a:r>
            <a:r>
              <a:rPr lang="en-US" dirty="0" err="1" smtClean="0"/>
              <a:t>eyC</a:t>
            </a:r>
            <a:r>
              <a:rPr lang="en-US" dirty="0" smtClean="0"/>
              <a:t>    aw    ay0    </a:t>
            </a:r>
            <a:r>
              <a:rPr lang="en-US" dirty="0" err="1" smtClean="0"/>
              <a:t>æhN</a:t>
            </a:r>
            <a:r>
              <a:rPr lang="en-US" dirty="0" smtClean="0"/>
              <a:t>   </a:t>
            </a:r>
            <a:r>
              <a:rPr lang="en-US" dirty="0" err="1" smtClean="0"/>
              <a:t>æh</a:t>
            </a:r>
            <a:r>
              <a:rPr lang="en-US" dirty="0" smtClean="0"/>
              <a:t>$  </a:t>
            </a:r>
            <a:r>
              <a:rPr lang="en-US" dirty="0" err="1" smtClean="0"/>
              <a:t>ahr</a:t>
            </a:r>
            <a:endParaRPr lang="en-US" dirty="0" smtClean="0"/>
          </a:p>
          <a:p>
            <a:r>
              <a:rPr lang="en-US" dirty="0" err="1" smtClean="0"/>
              <a:t>incip</a:t>
            </a:r>
            <a:r>
              <a:rPr lang="en-US" dirty="0" smtClean="0"/>
              <a:t> /    new        /     old     /completed</a:t>
            </a:r>
          </a:p>
          <a:p>
            <a:r>
              <a:rPr lang="en-US" dirty="0" smtClean="0"/>
              <a:t>      sex differences in F2 means</a:t>
            </a:r>
          </a:p>
          <a:p>
            <a:r>
              <a:rPr lang="en-US" dirty="0" smtClean="0"/>
              <a:t>      |age coefficient * 30|</a:t>
            </a:r>
          </a:p>
          <a:p>
            <a:endParaRPr lang="en-US" dirty="0"/>
          </a:p>
        </p:txBody>
      </p:sp>
      <p:sp>
        <p:nvSpPr>
          <p:cNvPr id="7" name="Slide Number Placeholder 6"/>
          <p:cNvSpPr>
            <a:spLocks noGrp="1"/>
          </p:cNvSpPr>
          <p:nvPr>
            <p:ph type="sldNum" sz="quarter" idx="12"/>
          </p:nvPr>
        </p:nvSpPr>
        <p:spPr/>
        <p:txBody>
          <a:bodyPr/>
          <a:lstStyle/>
          <a:p>
            <a:fld id="{D19C25EB-27FD-0A4C-B106-EAE29D09F81D}"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8706"/>
          </a:xfrm>
        </p:spPr>
        <p:txBody>
          <a:bodyPr>
            <a:normAutofit/>
          </a:bodyPr>
          <a:lstStyle/>
          <a:p>
            <a:r>
              <a:rPr lang="en-US" sz="2800" dirty="0" smtClean="0"/>
              <a:t>The generalization of linguistic variation</a:t>
            </a:r>
            <a:endParaRPr lang="en-US" sz="2800" dirty="0"/>
          </a:p>
        </p:txBody>
      </p:sp>
      <p:pic>
        <p:nvPicPr>
          <p:cNvPr id="4" name="Picture 3" descr="logistic_curve.jpg"/>
          <p:cNvPicPr>
            <a:picLocks noChangeAspect="1"/>
          </p:cNvPicPr>
          <p:nvPr/>
        </p:nvPicPr>
        <p:blipFill>
          <a:blip r:embed="rId3"/>
          <a:stretch>
            <a:fillRect/>
          </a:stretch>
        </p:blipFill>
        <p:spPr>
          <a:xfrm>
            <a:off x="762000" y="983344"/>
            <a:ext cx="7162800" cy="5798456"/>
          </a:xfrm>
          <a:prstGeom prst="rect">
            <a:avLst/>
          </a:prstGeom>
        </p:spPr>
      </p:pic>
      <p:sp>
        <p:nvSpPr>
          <p:cNvPr id="5" name="TextBox 4"/>
          <p:cNvSpPr txBox="1"/>
          <p:nvPr/>
        </p:nvSpPr>
        <p:spPr>
          <a:xfrm>
            <a:off x="4114800" y="4953000"/>
            <a:ext cx="3429000" cy="369332"/>
          </a:xfrm>
          <a:prstGeom prst="rect">
            <a:avLst/>
          </a:prstGeom>
          <a:noFill/>
        </p:spPr>
        <p:txBody>
          <a:bodyPr wrap="square" rtlCol="0">
            <a:spAutoFit/>
          </a:bodyPr>
          <a:lstStyle/>
          <a:p>
            <a:r>
              <a:rPr lang="en-US" dirty="0" smtClean="0"/>
              <a:t>association with a social group</a:t>
            </a:r>
            <a:endParaRPr lang="en-US" dirty="0"/>
          </a:p>
        </p:txBody>
      </p:sp>
      <p:sp>
        <p:nvSpPr>
          <p:cNvPr id="7" name="TextBox 6"/>
          <p:cNvSpPr txBox="1"/>
          <p:nvPr/>
        </p:nvSpPr>
        <p:spPr>
          <a:xfrm>
            <a:off x="4953000" y="3364468"/>
            <a:ext cx="2971800" cy="369332"/>
          </a:xfrm>
          <a:prstGeom prst="rect">
            <a:avLst/>
          </a:prstGeom>
          <a:noFill/>
        </p:spPr>
        <p:txBody>
          <a:bodyPr wrap="square" rtlCol="0">
            <a:spAutoFit/>
          </a:bodyPr>
          <a:lstStyle/>
          <a:p>
            <a:r>
              <a:rPr lang="en-US" dirty="0" smtClean="0"/>
              <a:t>association with gender</a:t>
            </a:r>
            <a:endParaRPr lang="en-US" dirty="0"/>
          </a:p>
        </p:txBody>
      </p:sp>
      <p:cxnSp>
        <p:nvCxnSpPr>
          <p:cNvPr id="9" name="Straight Arrow Connector 8"/>
          <p:cNvCxnSpPr/>
          <p:nvPr/>
        </p:nvCxnSpPr>
        <p:spPr>
          <a:xfrm rot="5400000" flipH="1" flipV="1">
            <a:off x="5257800" y="4191000"/>
            <a:ext cx="1143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81600" y="4191000"/>
            <a:ext cx="2362200" cy="369332"/>
          </a:xfrm>
          <a:prstGeom prst="rect">
            <a:avLst/>
          </a:prstGeom>
          <a:solidFill>
            <a:schemeClr val="bg1"/>
          </a:solidFill>
        </p:spPr>
        <p:txBody>
          <a:bodyPr wrap="square" rtlCol="0">
            <a:spAutoFit/>
          </a:bodyPr>
          <a:lstStyle/>
          <a:p>
            <a:r>
              <a:rPr lang="en-US" dirty="0" smtClean="0"/>
              <a:t>language acquisition</a:t>
            </a:r>
            <a:endParaRPr lang="en-US" dirty="0"/>
          </a:p>
        </p:txBody>
      </p:sp>
      <p:sp>
        <p:nvSpPr>
          <p:cNvPr id="15" name="TextBox 14"/>
          <p:cNvSpPr txBox="1"/>
          <p:nvPr/>
        </p:nvSpPr>
        <p:spPr>
          <a:xfrm>
            <a:off x="5562600" y="1752600"/>
            <a:ext cx="2971800" cy="369332"/>
          </a:xfrm>
          <a:prstGeom prst="rect">
            <a:avLst/>
          </a:prstGeom>
          <a:noFill/>
        </p:spPr>
        <p:txBody>
          <a:bodyPr wrap="square" rtlCol="0">
            <a:spAutoFit/>
          </a:bodyPr>
          <a:lstStyle/>
          <a:p>
            <a:r>
              <a:rPr lang="en-US" dirty="0" smtClean="0"/>
              <a:t>association with the general</a:t>
            </a:r>
            <a:endParaRPr lang="en-US" dirty="0"/>
          </a:p>
        </p:txBody>
      </p:sp>
      <p:cxnSp>
        <p:nvCxnSpPr>
          <p:cNvPr id="16" name="Straight Arrow Connector 15"/>
          <p:cNvCxnSpPr/>
          <p:nvPr/>
        </p:nvCxnSpPr>
        <p:spPr>
          <a:xfrm rot="5400000" flipH="1" flipV="1">
            <a:off x="5791200" y="2579132"/>
            <a:ext cx="1143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38800" y="2579132"/>
            <a:ext cx="2362200" cy="369332"/>
          </a:xfrm>
          <a:prstGeom prst="rect">
            <a:avLst/>
          </a:prstGeom>
          <a:solidFill>
            <a:schemeClr val="bg1"/>
          </a:solidFill>
        </p:spPr>
        <p:txBody>
          <a:bodyPr wrap="square" rtlCol="0">
            <a:spAutoFit/>
          </a:bodyPr>
          <a:lstStyle/>
          <a:p>
            <a:r>
              <a:rPr lang="en-US" dirty="0" smtClean="0"/>
              <a:t>language acquisition</a:t>
            </a:r>
            <a:endParaRPr lang="en-US" dirty="0"/>
          </a:p>
        </p:txBody>
      </p:sp>
      <p:sp>
        <p:nvSpPr>
          <p:cNvPr id="11" name="Slide Number Placeholder 10"/>
          <p:cNvSpPr>
            <a:spLocks noGrp="1"/>
          </p:cNvSpPr>
          <p:nvPr>
            <p:ph type="sldNum" sz="quarter" idx="12"/>
          </p:nvPr>
        </p:nvSpPr>
        <p:spPr/>
        <p:txBody>
          <a:bodyPr/>
          <a:lstStyle/>
          <a:p>
            <a:fld id="{D19C25EB-27FD-0A4C-B106-EAE29D09F81D}" type="slidenum">
              <a:rPr lang="en-US" smtClean="0"/>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5" grpId="0"/>
      <p:bldP spid="17"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533400" y="1520825"/>
          <a:ext cx="8610600" cy="4068763"/>
        </p:xfrm>
        <a:graphic>
          <a:graphicData uri="http://schemas.openxmlformats.org/presentationml/2006/ole">
            <p:oleObj spid="_x0000_s741378" name="Document" r:id="rId4" imgW="5105400" imgH="2413000" progId="Word.Document.8">
              <p:embed/>
            </p:oleObj>
          </a:graphicData>
        </a:graphic>
      </p:graphicFrame>
      <p:sp>
        <p:nvSpPr>
          <p:cNvPr id="55299" name="Text Box 3"/>
          <p:cNvSpPr txBox="1">
            <a:spLocks noChangeArrowheads="1"/>
          </p:cNvSpPr>
          <p:nvPr/>
        </p:nvSpPr>
        <p:spPr bwMode="auto">
          <a:xfrm>
            <a:off x="533400" y="304800"/>
            <a:ext cx="7924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The devoicing of (ll) in Buenos Aires Spanish by age</a:t>
            </a:r>
          </a:p>
        </p:txBody>
      </p:sp>
      <p:sp>
        <p:nvSpPr>
          <p:cNvPr id="55300" name="Text Box 4"/>
          <p:cNvSpPr txBox="1">
            <a:spLocks noChangeArrowheads="1"/>
          </p:cNvSpPr>
          <p:nvPr/>
        </p:nvSpPr>
        <p:spPr bwMode="auto">
          <a:xfrm>
            <a:off x="4191000" y="6096000"/>
            <a:ext cx="3962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Source: Wolf &amp; Jiménez 1975</a:t>
            </a:r>
          </a:p>
        </p:txBody>
      </p:sp>
      <p:sp>
        <p:nvSpPr>
          <p:cNvPr id="5" name="Slide Number Placeholder 4"/>
          <p:cNvSpPr>
            <a:spLocks noGrp="1"/>
          </p:cNvSpPr>
          <p:nvPr>
            <p:ph type="sldNum" sz="quarter" idx="12"/>
          </p:nvPr>
        </p:nvSpPr>
        <p:spPr/>
        <p:txBody>
          <a:bodyPr/>
          <a:lstStyle/>
          <a:p>
            <a:fld id="{D19C25EB-27FD-0A4C-B106-EAE29D09F81D}"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3"/>
          <a:stretch>
            <a:fillRect/>
          </a:stretch>
        </p:blipFill>
        <p:spPr>
          <a:xfrm>
            <a:off x="0" y="990600"/>
            <a:ext cx="9144000" cy="5581650"/>
          </a:xfrm>
          <a:prstGeom prst="rect">
            <a:avLst/>
          </a:prstGeom>
        </p:spPr>
      </p:pic>
      <p:sp>
        <p:nvSpPr>
          <p:cNvPr id="3" name="TextBox 2"/>
          <p:cNvSpPr txBox="1"/>
          <p:nvPr/>
        </p:nvSpPr>
        <p:spPr>
          <a:xfrm>
            <a:off x="304800" y="0"/>
            <a:ext cx="7848600" cy="523220"/>
          </a:xfrm>
          <a:prstGeom prst="rect">
            <a:avLst/>
          </a:prstGeom>
          <a:noFill/>
        </p:spPr>
        <p:txBody>
          <a:bodyPr wrap="square" rtlCol="0">
            <a:spAutoFit/>
          </a:bodyPr>
          <a:lstStyle/>
          <a:p>
            <a:pPr algn="ctr"/>
            <a:r>
              <a:rPr lang="en-US" sz="2800" dirty="0" smtClean="0"/>
              <a:t>A Sui village in southwest China.</a:t>
            </a:r>
            <a:endParaRPr lang="en-US" sz="28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82000" cy="762000"/>
          </a:xfrm>
        </p:spPr>
        <p:txBody>
          <a:bodyPr>
            <a:noAutofit/>
          </a:bodyPr>
          <a:lstStyle/>
          <a:p>
            <a:r>
              <a:rPr lang="en-US" sz="2000" dirty="0" smtClean="0"/>
              <a:t>Two opposing views of the role of individuals and groups in natural selection</a:t>
            </a:r>
            <a:endParaRPr lang="en-US" sz="2000" dirty="0"/>
          </a:p>
        </p:txBody>
      </p:sp>
      <p:sp>
        <p:nvSpPr>
          <p:cNvPr id="4" name="TextBox 3"/>
          <p:cNvSpPr txBox="1"/>
          <p:nvPr/>
        </p:nvSpPr>
        <p:spPr>
          <a:xfrm>
            <a:off x="685800" y="914400"/>
            <a:ext cx="8001000" cy="2554545"/>
          </a:xfrm>
          <a:prstGeom prst="rect">
            <a:avLst/>
          </a:prstGeom>
          <a:noFill/>
        </p:spPr>
        <p:txBody>
          <a:bodyPr wrap="square" rtlCol="0">
            <a:spAutoFit/>
          </a:bodyPr>
          <a:lstStyle/>
          <a:p>
            <a:r>
              <a:rPr lang="en-US" sz="2000" dirty="0" smtClean="0"/>
              <a:t>	Chapters 5 to 8  [of </a:t>
            </a:r>
            <a:r>
              <a:rPr lang="en-US" sz="2000" i="1" dirty="0" smtClean="0"/>
              <a:t>Adaptation and Natural Selection] </a:t>
            </a:r>
            <a:r>
              <a:rPr lang="en-US" sz="2000" dirty="0" smtClean="0"/>
              <a:t>will be primarily a defense of the thesis that group-related adaptations do not, in fact, exist.</a:t>
            </a:r>
          </a:p>
          <a:p>
            <a:r>
              <a:rPr lang="en-US" sz="2000" dirty="0" smtClean="0"/>
              <a:t>	The fact that an insect population survives through a succession of generations is not evidence for the existence of biotic adaptation. The survival of the population may be merely an incidental consequence of the organic adaptations by which each insect attempts to survive and reproduce itself.</a:t>
            </a:r>
          </a:p>
          <a:p>
            <a:r>
              <a:rPr lang="en-US" sz="2000" dirty="0" smtClean="0"/>
              <a:t>	--    G.C. Williams. 1966. Princeton U. Press. &gt;</a:t>
            </a:r>
            <a:endParaRPr lang="en-US" sz="2000" dirty="0"/>
          </a:p>
        </p:txBody>
      </p:sp>
      <p:sp>
        <p:nvSpPr>
          <p:cNvPr id="5" name="TextBox 4"/>
          <p:cNvSpPr txBox="1"/>
          <p:nvPr/>
        </p:nvSpPr>
        <p:spPr>
          <a:xfrm>
            <a:off x="685800" y="3657600"/>
            <a:ext cx="7696200" cy="2862322"/>
          </a:xfrm>
          <a:prstGeom prst="rect">
            <a:avLst/>
          </a:prstGeom>
          <a:noFill/>
        </p:spPr>
        <p:txBody>
          <a:bodyPr wrap="square" rtlCol="0">
            <a:spAutoFit/>
          </a:bodyPr>
          <a:lstStyle/>
          <a:p>
            <a:r>
              <a:rPr lang="en-US" sz="2000" dirty="0" smtClean="0"/>
              <a:t>Natural selection can operate simultaneously at more than one level. Individual selection promotes the fitness of others relative to others in the same group. Group selection promotes the fitness of groups, relative to other groups in the global population. . . . A notion of </a:t>
            </a:r>
            <a:r>
              <a:rPr lang="en-US" sz="2000" i="1" dirty="0" smtClean="0"/>
              <a:t>group-interest </a:t>
            </a:r>
            <a:r>
              <a:rPr lang="en-US" sz="2000" dirty="0" smtClean="0"/>
              <a:t>must be added to the notion of self-interest, to the extent that </a:t>
            </a:r>
            <a:r>
              <a:rPr lang="en-US" sz="2000" i="1" dirty="0" smtClean="0"/>
              <a:t>group selection </a:t>
            </a:r>
            <a:r>
              <a:rPr lang="en-US" sz="2000" dirty="0" smtClean="0"/>
              <a:t>is important in nature.</a:t>
            </a:r>
          </a:p>
          <a:p>
            <a:r>
              <a:rPr lang="en-US" sz="2000" dirty="0" smtClean="0"/>
              <a:t>	--David Sloan Wilson. 1989. Levels of Selection: An Alternative to Individualism In Biology and the Human Sciences. </a:t>
            </a:r>
            <a:r>
              <a:rPr lang="en-US" sz="2000" i="1" dirty="0" smtClean="0"/>
              <a:t>Social Networks</a:t>
            </a:r>
            <a:r>
              <a:rPr lang="en-US" sz="2000" dirty="0" smtClean="0"/>
              <a:t> 11:257-72.</a:t>
            </a:r>
            <a:endParaRPr lang="en-US" sz="2000" dirty="0"/>
          </a:p>
        </p:txBody>
      </p:sp>
      <p:sp>
        <p:nvSpPr>
          <p:cNvPr id="6" name="Slide Number Placeholder 5"/>
          <p:cNvSpPr>
            <a:spLocks noGrp="1"/>
          </p:cNvSpPr>
          <p:nvPr>
            <p:ph type="sldNum" sz="quarter" idx="12"/>
          </p:nvPr>
        </p:nvSpPr>
        <p:spPr/>
        <p:txBody>
          <a:bodyPr/>
          <a:lstStyle/>
          <a:p>
            <a:fld id="{D19C25EB-27FD-0A4C-B106-EAE29D09F81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Language learning target bound to father’s system among the Sui </a:t>
            </a:r>
            <a:br>
              <a:rPr lang="en-US" sz="2400" dirty="0" smtClean="0"/>
            </a:br>
            <a:endParaRPr lang="en-US" sz="2400" dirty="0"/>
          </a:p>
        </p:txBody>
      </p:sp>
      <p:sp>
        <p:nvSpPr>
          <p:cNvPr id="4" name="Rectangle 3"/>
          <p:cNvSpPr/>
          <p:nvPr/>
        </p:nvSpPr>
        <p:spPr>
          <a:xfrm>
            <a:off x="914400" y="2136338"/>
            <a:ext cx="7467600" cy="830997"/>
          </a:xfrm>
          <a:prstGeom prst="rect">
            <a:avLst/>
          </a:prstGeom>
        </p:spPr>
        <p:txBody>
          <a:bodyPr wrap="square">
            <a:spAutoFit/>
          </a:bodyPr>
          <a:lstStyle/>
          <a:p>
            <a:r>
              <a:rPr lang="en-US" sz="2400" dirty="0" smtClean="0"/>
              <a:t>me</a:t>
            </a:r>
            <a:r>
              <a:rPr lang="en-US" sz="2400" baseline="30000" dirty="0" smtClean="0"/>
              <a:t>2</a:t>
            </a:r>
            <a:r>
              <a:rPr lang="en-US" sz="2400" dirty="0" smtClean="0"/>
              <a:t> 	tsop</a:t>
            </a:r>
            <a:r>
              <a:rPr lang="en-US" sz="2400" baseline="30000" dirty="0" smtClean="0"/>
              <a:t>7</a:t>
            </a:r>
            <a:r>
              <a:rPr lang="en-US" sz="2400" dirty="0" smtClean="0"/>
              <a:t>	   	ni</a:t>
            </a:r>
            <a:r>
              <a:rPr lang="en-US" sz="2400" baseline="30000" dirty="0" smtClean="0"/>
              <a:t>4</a:t>
            </a:r>
            <a:r>
              <a:rPr lang="en-US" sz="2400" dirty="0" smtClean="0"/>
              <a:t>			ow</a:t>
            </a:r>
            <a:r>
              <a:rPr lang="en-US" sz="2400" baseline="30000" dirty="0" smtClean="0"/>
              <a:t>1</a:t>
            </a:r>
            <a:r>
              <a:rPr lang="en-US" sz="2400" dirty="0" smtClean="0"/>
              <a:t>		tsop</a:t>
            </a:r>
            <a:r>
              <a:rPr lang="en-US" sz="2400" baseline="30000" dirty="0" smtClean="0"/>
              <a:t>7</a:t>
            </a:r>
            <a:r>
              <a:rPr lang="en-US" sz="2400" dirty="0" smtClean="0"/>
              <a:t>		pu</a:t>
            </a:r>
            <a:r>
              <a:rPr lang="en-US" sz="2400" baseline="30000" dirty="0" smtClean="0"/>
              <a:t>4</a:t>
            </a:r>
            <a:endParaRPr lang="en-US" sz="2400" dirty="0" smtClean="0"/>
          </a:p>
          <a:p>
            <a:r>
              <a:rPr lang="en-US" sz="2400" dirty="0" smtClean="0"/>
              <a:t>not	be-like		mother	should		be-like		father</a:t>
            </a:r>
            <a:endParaRPr lang="en-US" sz="2400" dirty="0"/>
          </a:p>
        </p:txBody>
      </p:sp>
      <p:sp>
        <p:nvSpPr>
          <p:cNvPr id="5" name="TextBox 4"/>
          <p:cNvSpPr txBox="1"/>
          <p:nvPr/>
        </p:nvSpPr>
        <p:spPr>
          <a:xfrm>
            <a:off x="2743200" y="4648200"/>
            <a:ext cx="5638800" cy="1323439"/>
          </a:xfrm>
          <a:prstGeom prst="rect">
            <a:avLst/>
          </a:prstGeom>
          <a:noFill/>
        </p:spPr>
        <p:txBody>
          <a:bodyPr wrap="square" rtlCol="0">
            <a:spAutoFit/>
          </a:bodyPr>
          <a:lstStyle/>
          <a:p>
            <a:r>
              <a:rPr lang="en-US" sz="2000" dirty="0" smtClean="0"/>
              <a:t>Stanford, James N. 2009. "Eating the food of our place": Sociolinguistic loyalties in multidialectal Sui villages. Language in </a:t>
            </a:r>
            <a:r>
              <a:rPr lang="en-US" sz="2000" i="1" dirty="0" smtClean="0"/>
              <a:t>Society</a:t>
            </a:r>
            <a:r>
              <a:rPr lang="en-US" sz="2000" dirty="0" smtClean="0"/>
              <a:t> 38:287-310.</a:t>
            </a:r>
          </a:p>
          <a:p>
            <a:endParaRPr lang="en-US" sz="2000" dirty="0"/>
          </a:p>
        </p:txBody>
      </p:sp>
      <p:sp>
        <p:nvSpPr>
          <p:cNvPr id="6" name="Slide Number Placeholder 5"/>
          <p:cNvSpPr>
            <a:spLocks noGrp="1"/>
          </p:cNvSpPr>
          <p:nvPr>
            <p:ph type="sldNum" sz="quarter" idx="12"/>
          </p:nvPr>
        </p:nvSpPr>
        <p:spPr/>
        <p:txBody>
          <a:bodyPr/>
          <a:lstStyle/>
          <a:p>
            <a:fld id="{D19C25EB-27FD-0A4C-B106-EAE29D09F81D}"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Northern 1</a:t>
            </a:r>
            <a:r>
              <a:rPr lang="en-US" sz="2800" baseline="30000" dirty="0" smtClean="0"/>
              <a:t>st</a:t>
            </a:r>
            <a:r>
              <a:rPr lang="en-US" sz="2800" dirty="0" smtClean="0"/>
              <a:t> </a:t>
            </a:r>
            <a:r>
              <a:rPr lang="en-US" sz="2800" dirty="0" err="1" smtClean="0"/>
              <a:t>sg</a:t>
            </a:r>
            <a:r>
              <a:rPr lang="en-US" sz="2800" dirty="0" smtClean="0"/>
              <a:t>. Pronoun  ɛj</a:t>
            </a:r>
            <a:r>
              <a:rPr lang="en-US" sz="2800" baseline="30000" dirty="0" smtClean="0"/>
              <a:t>2</a:t>
            </a:r>
            <a:r>
              <a:rPr lang="en-US" sz="2800" dirty="0" smtClean="0"/>
              <a:t> vs. Southern ju</a:t>
            </a:r>
            <a:r>
              <a:rPr lang="en-US" sz="2800" baseline="30000" dirty="0" smtClean="0"/>
              <a:t>2</a:t>
            </a:r>
            <a:endParaRPr lang="en-US" sz="2800" baseline="30000" dirty="0"/>
          </a:p>
        </p:txBody>
      </p:sp>
      <p:sp>
        <p:nvSpPr>
          <p:cNvPr id="3" name="Content Placeholder 2"/>
          <p:cNvSpPr>
            <a:spLocks noGrp="1"/>
          </p:cNvSpPr>
          <p:nvPr>
            <p:ph idx="1"/>
          </p:nvPr>
        </p:nvSpPr>
        <p:spPr>
          <a:xfrm>
            <a:off x="457200" y="2057400"/>
            <a:ext cx="8229600" cy="1981199"/>
          </a:xfrm>
        </p:spPr>
        <p:txBody>
          <a:bodyPr>
            <a:normAutofit/>
          </a:bodyPr>
          <a:lstStyle/>
          <a:p>
            <a:pPr>
              <a:buNone/>
            </a:pPr>
            <a:r>
              <a:rPr lang="en-US" sz="2400" dirty="0" smtClean="0"/>
              <a:t>    He only says  ɛj</a:t>
            </a:r>
            <a:r>
              <a:rPr lang="en-US" sz="2400" baseline="30000" dirty="0" smtClean="0"/>
              <a:t>2</a:t>
            </a:r>
            <a:r>
              <a:rPr lang="en-US" sz="2400" dirty="0" smtClean="0"/>
              <a:t>. If he said ju</a:t>
            </a:r>
            <a:r>
              <a:rPr lang="en-US" sz="2400" baseline="30000" dirty="0" smtClean="0"/>
              <a:t>2</a:t>
            </a:r>
            <a:r>
              <a:rPr lang="en-US" sz="2400" dirty="0" smtClean="0"/>
              <a:t> people would laugh at him, ‘You speak like your mother.’ They would laugh, and he would be embarrassed. He’s not willing to speak like his mother. He speaks like his father. (</a:t>
            </a:r>
            <a:r>
              <a:rPr lang="en-US" sz="2400" dirty="0" err="1" smtClean="0"/>
              <a:t>p</a:t>
            </a:r>
            <a:r>
              <a:rPr lang="en-US" sz="2400" dirty="0" smtClean="0"/>
              <a:t>. 572)</a:t>
            </a:r>
          </a:p>
          <a:p>
            <a:pPr>
              <a:buNone/>
            </a:pPr>
            <a:endParaRPr lang="en-US" sz="2400" dirty="0"/>
          </a:p>
        </p:txBody>
      </p:sp>
      <p:sp>
        <p:nvSpPr>
          <p:cNvPr id="4" name="TextBox 3"/>
          <p:cNvSpPr txBox="1"/>
          <p:nvPr/>
        </p:nvSpPr>
        <p:spPr>
          <a:xfrm>
            <a:off x="838200" y="4038599"/>
            <a:ext cx="7391400" cy="830997"/>
          </a:xfrm>
          <a:prstGeom prst="rect">
            <a:avLst/>
          </a:prstGeom>
          <a:noFill/>
        </p:spPr>
        <p:txBody>
          <a:bodyPr wrap="square" rtlCol="0">
            <a:spAutoFit/>
          </a:bodyPr>
          <a:lstStyle/>
          <a:p>
            <a:r>
              <a:rPr lang="en-US" sz="2400" dirty="0" smtClean="0"/>
              <a:t>“They said ɛj</a:t>
            </a:r>
            <a:r>
              <a:rPr lang="en-US" sz="2400" baseline="30000" dirty="0" smtClean="0"/>
              <a:t>2</a:t>
            </a:r>
            <a:r>
              <a:rPr lang="en-US" sz="2400" dirty="0" smtClean="0"/>
              <a:t>.  If they said ju</a:t>
            </a:r>
            <a:r>
              <a:rPr lang="en-US" sz="2400" baseline="30000" dirty="0" smtClean="0"/>
              <a:t>2</a:t>
            </a:r>
            <a:r>
              <a:rPr lang="en-US" sz="2400" dirty="0" smtClean="0"/>
              <a:t>, then others would scold them.  ‘You eat our food, but you aren’t like us.”</a:t>
            </a:r>
            <a:endParaRPr lang="en-US" sz="2400" dirty="0"/>
          </a:p>
        </p:txBody>
      </p:sp>
      <p:sp>
        <p:nvSpPr>
          <p:cNvPr id="5" name="Slide Number Placeholder 4"/>
          <p:cNvSpPr>
            <a:spLocks noGrp="1"/>
          </p:cNvSpPr>
          <p:nvPr>
            <p:ph type="sldNum" sz="quarter" idx="12"/>
          </p:nvPr>
        </p:nvSpPr>
        <p:spPr/>
        <p:txBody>
          <a:bodyPr/>
          <a:lstStyle/>
          <a:p>
            <a:fld id="{D19C25EB-27FD-0A4C-B106-EAE29D09F81D}" type="slidenum">
              <a:rPr lang="en-US" smtClean="0"/>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1066800"/>
            <a:ext cx="6781800" cy="584776"/>
          </a:xfrm>
          <a:prstGeom prst="rect">
            <a:avLst/>
          </a:prstGeom>
          <a:noFill/>
        </p:spPr>
        <p:txBody>
          <a:bodyPr wrap="square" rtlCol="0">
            <a:spAutoFit/>
          </a:bodyPr>
          <a:lstStyle/>
          <a:p>
            <a:r>
              <a:rPr lang="en-US" sz="3200" dirty="0" smtClean="0"/>
              <a:t>Conclusion</a:t>
            </a:r>
            <a:endParaRPr lang="en-US" sz="3200" dirty="0"/>
          </a:p>
        </p:txBody>
      </p:sp>
      <p:sp>
        <p:nvSpPr>
          <p:cNvPr id="4" name="Slide Number Placeholder 3"/>
          <p:cNvSpPr>
            <a:spLocks noGrp="1"/>
          </p:cNvSpPr>
          <p:nvPr>
            <p:ph type="sldNum" sz="quarter" idx="12"/>
          </p:nvPr>
        </p:nvSpPr>
        <p:spPr/>
        <p:txBody>
          <a:bodyPr/>
          <a:lstStyle/>
          <a:p>
            <a:fld id="{D19C25EB-27FD-0A4C-B106-EAE29D09F81D}" type="slidenum">
              <a:rPr lang="en-US" smtClean="0"/>
              <a:pPr/>
              <a:t>82</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1. The rejection of the idiolect.</a:t>
            </a:r>
            <a:endParaRPr lang="en-US" sz="3600" dirty="0"/>
          </a:p>
        </p:txBody>
      </p:sp>
      <p:sp>
        <p:nvSpPr>
          <p:cNvPr id="3" name="Slide Number Placeholder 2"/>
          <p:cNvSpPr>
            <a:spLocks noGrp="1"/>
          </p:cNvSpPr>
          <p:nvPr>
            <p:ph type="sldNum" sz="quarter" idx="12"/>
          </p:nvPr>
        </p:nvSpPr>
        <p:spPr/>
        <p:txBody>
          <a:bodyPr/>
          <a:lstStyle/>
          <a:p>
            <a:fld id="{D19C25EB-27FD-0A4C-B106-EAE29D09F81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20138</TotalTime>
  <Words>13029</Words>
  <Application>Microsoft Macintosh PowerPoint</Application>
  <PresentationFormat>On-screen Show (4:3)</PresentationFormat>
  <Paragraphs>653</Paragraphs>
  <Slides>82</Slides>
  <Notes>82</Notes>
  <HiddenSlides>0</HiddenSlides>
  <MMClips>35</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2</vt:i4>
      </vt:variant>
      <vt:variant>
        <vt:lpstr>Slide Titles</vt:lpstr>
      </vt:variant>
      <vt:variant>
        <vt:i4>82</vt:i4>
      </vt:variant>
    </vt:vector>
  </HeadingPairs>
  <TitlesOfParts>
    <vt:vector size="86" baseType="lpstr">
      <vt:lpstr>Office Theme</vt:lpstr>
      <vt:lpstr>Max:Users:wlabov:Desktop:Algol2:Meetings%20to%20come:LAUD%202010:What%20is%20to%20be%20learneda.docx!OLE_LINK1</vt:lpstr>
      <vt:lpstr>Document</vt:lpstr>
      <vt:lpstr>Worksheet</vt:lpstr>
      <vt:lpstr>What Is To Be Learned</vt:lpstr>
      <vt:lpstr>www.ling.upenn.edu/~labov</vt:lpstr>
      <vt:lpstr>The central dogma of sociolinguistics: </vt:lpstr>
      <vt:lpstr>Durkheim’s social facts</vt:lpstr>
      <vt:lpstr>Durkheim on individualism</vt:lpstr>
      <vt:lpstr>The individual as primary input</vt:lpstr>
      <vt:lpstr>The general perspective put forward here. . .</vt:lpstr>
      <vt:lpstr>Two opposing views of the role of individuals and groups in natural selection</vt:lpstr>
      <vt:lpstr>Part 1. The rejection of the idiolect.</vt:lpstr>
      <vt:lpstr>King of Prussia, PA . . .</vt:lpstr>
      <vt:lpstr>Acquisition of Philadelphia variables by 34 children of out-of-state families in King of Prussia by age of arrival</vt:lpstr>
      <vt:lpstr>Milton Keynes. . . </vt:lpstr>
      <vt:lpstr>Development of local phonetic forms for the GOAT vowel in Milton Keynes by age. [From Kerswill and Williams 1994].</vt:lpstr>
      <vt:lpstr>kk……</vt:lpstr>
      <vt:lpstr>Reduction of future bai ( &lt; baimbai) in Tok Pisin</vt:lpstr>
      <vt:lpstr>Percent secondary stress on future marker BAI by parents and children (source: G. Sankoff). </vt:lpstr>
      <vt:lpstr>Seekonk MA . . .</vt:lpstr>
      <vt:lpstr>Slide 18</vt:lpstr>
      <vt:lpstr>Low back vowel systems in Seekonk children by grade and parental system. Elementary schools: A = Aitkin, M = Martin, N = North. (Johnson 2010: Fig. 5.3) </vt:lpstr>
      <vt:lpstr>Distinctness scores for Attleboro 8th grade subjects cross tabulated by parents’ dialect origins (Johnson 2010) </vt:lpstr>
      <vt:lpstr>Montreal. . .</vt:lpstr>
      <vt:lpstr>Shift of apical to uvular [R] in Montreal (from Sankoff and Blondeau 2007) </vt:lpstr>
      <vt:lpstr>Putative trajectories for speakers under 20 in 1971 who were already categorical [R]-users </vt:lpstr>
      <vt:lpstr>The Lower East Side of New York City</vt:lpstr>
      <vt:lpstr>.   Phonological variables for subjects with foreign- and native-born parents in New York City </vt:lpstr>
      <vt:lpstr>The Philadelphia Neighborhood Study [N=120]</vt:lpstr>
      <vt:lpstr>Mean F1 and F2 for vowels with age coefficient in  the Philadelphia Neighborhood Study 1973-1979 (Labov 2001)</vt:lpstr>
      <vt:lpstr>Stepwise regression analysis of second formant of F2 of checked /ey/ in the Philadelphia Neighborhood Study. N=112. Adjusted r2 = 39.3.</vt:lpstr>
      <vt:lpstr>Part 2. Orientation to the community.</vt:lpstr>
      <vt:lpstr>Slide 30</vt:lpstr>
      <vt:lpstr>Slide 31</vt:lpstr>
      <vt:lpstr>Tensing and laxing of short a before /d/ in the spontaneous speech of 112 adults in the Philadelphia Neighborhood Study, including speakers from all social classes </vt:lpstr>
      <vt:lpstr>7,101 vowels of Jean H. PH06-2-1, 60 yrs</vt:lpstr>
      <vt:lpstr>Tense and lax vowels before /d/ of Jean H</vt:lpstr>
      <vt:lpstr>Tense and lax words before /d/ of Jean H</vt:lpstr>
      <vt:lpstr>Lexical diffusion of short-a tensing in Philadelphia</vt:lpstr>
      <vt:lpstr>Lexical diffusion of tensing of planet among adults and children in Philadelphia (Roberts and Labov 1995)</vt:lpstr>
      <vt:lpstr>Lexical diffusion of planet among younger and older children in Philadelphia (Roberts and Labov 1995)</vt:lpstr>
      <vt:lpstr>Advance of tensing of short-a in planet by adults and children in Philadelphia in 1975, 1993 and 2008 (Brody 2008).</vt:lpstr>
      <vt:lpstr>Slide 40</vt:lpstr>
      <vt:lpstr>Short-a before /l/ in the vowel system of Marie C., 62, [1973], Philadelphia </vt:lpstr>
      <vt:lpstr>Categorical shift of /æ/before /l/ from lax to tense category in the vowel system of Jean H.,60 [2006],  Philadelphia </vt:lpstr>
      <vt:lpstr>Tensing of short-a before /l/ by adults and children age  3 – 5  in three South Philadelphia families (Brody 2008)</vt:lpstr>
      <vt:lpstr>The raising of Philadelphia /ey/ in closed syllables in bait, laid, fade, etc. </vt:lpstr>
      <vt:lpstr>Raising of /ey/ for Jean M., 60, Philadelphia [2006]</vt:lpstr>
      <vt:lpstr>Social stratification of (eyC) in Philadelphia Neighborhood Study [N=112]</vt:lpstr>
      <vt:lpstr>Slide 47</vt:lpstr>
      <vt:lpstr>Scatterplot of the fronting of (eyC) by age and socioeconomic class, with partial regression lines for social classes, from the Philadelphia Neighborhood Study 1972-1979 [N=112]. </vt:lpstr>
      <vt:lpstr>The backing and fronting of /ʌ/ in bus, but, bunk, etc.</vt:lpstr>
      <vt:lpstr>Cross-Dialectal Comprehension Gating Experiments: Chicago</vt:lpstr>
      <vt:lpstr>The Northern Cities Shift</vt:lpstr>
      <vt:lpstr>Belten high school in the suburbs of Detroit (Eckert 2000)</vt:lpstr>
      <vt:lpstr>Backing of / ʌ / in but, bunk, etc. by gender and social group in Belten high school in the suburbs of Detroit (Table 5.7, Eckert 2000). </vt:lpstr>
      <vt:lpstr>The fronting of /ʌ/ in but, bunk, etc. in a Farmer City, Illinois high school (Habick 1980) ,</vt:lpstr>
      <vt:lpstr>Distribution of fronting of /ʌ/ in but, bunk, etc by social groups in Farmer City, Illinois (based on Table 9-2, Habick 1980) </vt:lpstr>
      <vt:lpstr>Distribution of fronting of /ʌ/ in but, bunk, etc by social groups in Farmer City, Illinois (based on Table 9-2, Habick 1980) </vt:lpstr>
      <vt:lpstr>Distribution of fronting of /ʌ/ in but, bunk, etc by social groups in Farmer City, Illinois (based on Table 9-2, Habick 1980) </vt:lpstr>
      <vt:lpstr>U.S. at Night</vt:lpstr>
      <vt:lpstr>U.S. at Night: u in bunk</vt:lpstr>
      <vt:lpstr>Uniformity of the Inland North as defined by four coinciding isoglosses. Black symbols: speakers satisfying the UD criterion: /ʌ/ is backer than /o/. White symbols: /o/ is backer than /ʌ/ </vt:lpstr>
      <vt:lpstr>The prevalence of out-of-state neighbors for Atlas subjects: Percent non-locals answering telephone in four city/regions </vt:lpstr>
      <vt:lpstr>Increasing divergence of /ʌ/ on the front-back dimension along the North/Midland boundary</vt:lpstr>
      <vt:lpstr>The coalescence of nine isoglosses on the North/Midland boundary</vt:lpstr>
      <vt:lpstr>Backing and fronting of /ʌ/ in STRUT by age in the Inland North [blue]  and the Midland [red]</vt:lpstr>
      <vt:lpstr>Slide 65</vt:lpstr>
      <vt:lpstr>Border identification based on currency flux. Blue = modularity maximum. Links are drawn from the frequency with which they appear in shortest-path tree clustering. Red =height in the clustering tree.  (from Thiemann et al. 2010, Figure 4b). </vt:lpstr>
      <vt:lpstr>Expansion of the new verb of quotation be like to the general English speech community</vt:lpstr>
      <vt:lpstr>First notice of the new verb of quotation, be like, in a note by Ron Butters in American Speech 57:149, 1982.</vt:lpstr>
      <vt:lpstr>The first recorded use of the new verb of quotation, 1983</vt:lpstr>
      <vt:lpstr>Reports of the new verb of quotation be like, 1983-2010</vt:lpstr>
      <vt:lpstr>Development of  be like in Toronto in apparent time  Figure 2 from Tagliamonte &amp; D’Arcy 2004</vt:lpstr>
      <vt:lpstr>What is to be learned?</vt:lpstr>
      <vt:lpstr>The role of gender</vt:lpstr>
      <vt:lpstr>Gender and social category determination of five elements of the Northern City Shift in a Detroit suburban high school</vt:lpstr>
      <vt:lpstr>Mean gender differences in F1 and age coefficients for seven         Philadelphia sound changes.  ..  </vt:lpstr>
      <vt:lpstr>            Mean gender differences  in F2                     and age coefficients for seven         .                     Philadelphia sound changes..  </vt:lpstr>
      <vt:lpstr>The generalization of linguistic variation</vt:lpstr>
      <vt:lpstr>Slide 78</vt:lpstr>
      <vt:lpstr>Slide 79</vt:lpstr>
      <vt:lpstr>Language learning target bound to father’s system among the Sui  </vt:lpstr>
      <vt:lpstr>Northern 1st sg. Pronoun  ɛj2 vs. Southern ju2</vt:lpstr>
      <vt:lpstr>Slide 82</vt:lpstr>
    </vt:vector>
  </TitlesOfParts>
  <Company>Universitiy of Pennsylvania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Labov</dc:creator>
  <cp:lastModifiedBy>William Labov</cp:lastModifiedBy>
  <cp:revision>54</cp:revision>
  <dcterms:created xsi:type="dcterms:W3CDTF">2010-10-24T03:00:13Z</dcterms:created>
  <dcterms:modified xsi:type="dcterms:W3CDTF">2010-10-24T03:01:03Z</dcterms:modified>
</cp:coreProperties>
</file>